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14" r:id="rId2"/>
    <p:sldId id="282" r:id="rId3"/>
    <p:sldId id="283" r:id="rId4"/>
    <p:sldId id="296" r:id="rId5"/>
    <p:sldId id="297" r:id="rId6"/>
    <p:sldId id="298" r:id="rId7"/>
    <p:sldId id="299" r:id="rId8"/>
    <p:sldId id="313" r:id="rId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6"/>
    <p:restoredTop sz="90941"/>
  </p:normalViewPr>
  <p:slideViewPr>
    <p:cSldViewPr>
      <p:cViewPr varScale="1">
        <p:scale>
          <a:sx n="127" d="100"/>
          <a:sy n="127" d="100"/>
        </p:scale>
        <p:origin x="200" y="4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>
                <a:latin typeface="Calibri" panose="020F0502020204030204" pitchFamily="34" charset="0"/>
              </a:rPr>
              <a:pPr/>
              <a:t>10/31/20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>
                <a:latin typeface="Calibri" panose="020F0502020204030204" pitchFamily="34" charset="0"/>
              </a:rPr>
              <a:pPr/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6B31ADDD-57C4-B84F-BC10-C03B067E13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B017-BA07-7942-AA25-598C2C21DCBB}" type="slidenum">
              <a:rPr lang="en-US"/>
              <a:pPr/>
              <a:t>2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95011-6102-A54B-B033-3D86FA6A29DB}" type="slidenum">
              <a:rPr lang="en-US"/>
              <a:pPr/>
              <a:t>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DC3B-A200-F440-A498-6177FD6CCAF6}" type="slidenum">
              <a:rPr lang="en-US"/>
              <a:pPr/>
              <a:t>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E2A13-6A9C-B441-9D77-9A5FD98052B4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0F170-857B-6D4D-A3D6-85C3E7E1E547}" type="slidenum">
              <a:rPr lang="en-US"/>
              <a:pPr/>
              <a:t>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5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5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521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2020-10-31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848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2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2020-10-31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2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2020-10-31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2020-10-31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2020-10-31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2020-10-31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2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2020-10-31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00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164288" y="267494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1</a:t>
            </a:r>
          </a:p>
        </p:txBody>
      </p:sp>
    </p:spTree>
    <p:extLst>
      <p:ext uri="{BB962C8B-B14F-4D97-AF65-F5344CB8AC3E}">
        <p14:creationId xmlns:p14="http://schemas.microsoft.com/office/powerpoint/2010/main" val="15361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(CFG)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55576" y="1419622"/>
            <a:ext cx="2743200" cy="2808312"/>
          </a:xfrm>
        </p:spPr>
        <p:txBody>
          <a:bodyPr/>
          <a:lstStyle/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extern int f(int);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int i;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int *a;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for (i = 0; 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    i &lt; 10;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    i = i + 1) 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{ a[i] = f(i); }</a:t>
            </a:r>
          </a:p>
          <a:p>
            <a:pPr>
              <a:buFontTx/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3F917-D3E8-4B4E-BDEE-835075A42715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4788024" y="1203598"/>
            <a:ext cx="2921794" cy="3371850"/>
            <a:chOff x="3210" y="864"/>
            <a:chExt cx="2454" cy="283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3216" y="148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= 0</a:t>
              </a:r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3216" y="196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&lt; 10</a:t>
              </a: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056" cy="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a[i] = f(i);</a:t>
              </a:r>
            </a:p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i = i+1;</a:t>
              </a:r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3216" y="864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Entry</a:t>
              </a:r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3216" y="3216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latin typeface="Calibri" panose="020F0502020204030204" pitchFamily="34" charset="0"/>
                </a:rPr>
                <a:t>Exit</a:t>
              </a:r>
            </a:p>
          </p:txBody>
        </p:sp>
        <p:cxnSp>
          <p:nvCxnSpPr>
            <p:cNvPr id="164874" name="AutoShape 10"/>
            <p:cNvCxnSpPr>
              <a:cxnSpLocks noChangeShapeType="1"/>
              <a:stCxn id="164872" idx="4"/>
              <a:endCxn id="164869" idx="0"/>
            </p:cNvCxnSpPr>
            <p:nvPr/>
          </p:nvCxnSpPr>
          <p:spPr bwMode="auto">
            <a:xfrm>
              <a:off x="3744" y="1350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5" name="AutoShape 11"/>
            <p:cNvCxnSpPr>
              <a:cxnSpLocks noChangeShapeType="1"/>
              <a:stCxn id="164869" idx="2"/>
              <a:endCxn id="164870" idx="0"/>
            </p:cNvCxnSpPr>
            <p:nvPr/>
          </p:nvCxnSpPr>
          <p:spPr bwMode="auto">
            <a:xfrm>
              <a:off x="3744" y="178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6" name="AutoShape 12"/>
            <p:cNvCxnSpPr>
              <a:cxnSpLocks noChangeShapeType="1"/>
              <a:stCxn id="164870" idx="2"/>
              <a:endCxn id="164871" idx="0"/>
            </p:cNvCxnSpPr>
            <p:nvPr/>
          </p:nvCxnSpPr>
          <p:spPr bwMode="auto">
            <a:xfrm>
              <a:off x="3744" y="226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7" name="AutoShape 13"/>
            <p:cNvCxnSpPr>
              <a:cxnSpLocks noChangeShapeType="1"/>
              <a:stCxn id="164871" idx="2"/>
              <a:endCxn id="164870" idx="0"/>
            </p:cNvCxnSpPr>
            <p:nvPr/>
          </p:nvCxnSpPr>
          <p:spPr bwMode="auto">
            <a:xfrm rot="5400000" flipH="1" flipV="1">
              <a:off x="3211" y="2495"/>
              <a:ext cx="1068" cy="1"/>
            </a:xfrm>
            <a:prstGeom prst="bentConnector5">
              <a:avLst>
                <a:gd name="adj1" fmla="val -12921"/>
                <a:gd name="adj2" fmla="val 67200000"/>
                <a:gd name="adj3" fmla="val 11292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4878" name="AutoShape 14"/>
            <p:cNvCxnSpPr>
              <a:cxnSpLocks noChangeShapeType="1"/>
              <a:stCxn id="164870" idx="1"/>
              <a:endCxn id="164873" idx="2"/>
            </p:cNvCxnSpPr>
            <p:nvPr/>
          </p:nvCxnSpPr>
          <p:spPr bwMode="auto">
            <a:xfrm rot="10800000" flipH="1" flipV="1">
              <a:off x="3210" y="2112"/>
              <a:ext cx="1" cy="1344"/>
            </a:xfrm>
            <a:prstGeom prst="bentConnector3">
              <a:avLst>
                <a:gd name="adj1" fmla="val -138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4800" y="1920"/>
              <a:ext cx="864" cy="576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dirty="0">
                  <a:solidFill>
                    <a:srgbClr val="990000"/>
                  </a:solidFill>
                  <a:latin typeface="Calibri" panose="020F0502020204030204" pitchFamily="34" charset="0"/>
                </a:rPr>
                <a:t>Basic</a:t>
              </a:r>
            </a:p>
            <a:p>
              <a:pPr algn="ctr" eaLnBrk="1" hangingPunct="1"/>
              <a:r>
                <a:rPr lang="en-US" sz="1800" dirty="0">
                  <a:solidFill>
                    <a:srgbClr val="990000"/>
                  </a:solidFill>
                  <a:latin typeface="Calibri" panose="020F0502020204030204" pitchFamily="34" charset="0"/>
                </a:rPr>
                <a:t>Blocks</a:t>
              </a:r>
            </a:p>
          </p:txBody>
        </p:sp>
        <p:cxnSp>
          <p:nvCxnSpPr>
            <p:cNvPr id="164880" name="AutoShape 16"/>
            <p:cNvCxnSpPr>
              <a:cxnSpLocks noChangeShapeType="1"/>
            </p:cNvCxnSpPr>
            <p:nvPr/>
          </p:nvCxnSpPr>
          <p:spPr bwMode="auto">
            <a:xfrm flipH="1" flipV="1">
              <a:off x="4272" y="1632"/>
              <a:ext cx="516" cy="57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1" name="AutoShape 17"/>
            <p:cNvCxnSpPr>
              <a:cxnSpLocks noChangeShapeType="1"/>
            </p:cNvCxnSpPr>
            <p:nvPr/>
          </p:nvCxnSpPr>
          <p:spPr bwMode="auto">
            <a:xfrm flipH="1" flipV="1">
              <a:off x="4272" y="2112"/>
              <a:ext cx="516" cy="9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2" name="AutoShape 18"/>
            <p:cNvCxnSpPr>
              <a:cxnSpLocks noChangeShapeType="1"/>
            </p:cNvCxnSpPr>
            <p:nvPr/>
          </p:nvCxnSpPr>
          <p:spPr bwMode="auto">
            <a:xfrm flipH="1">
              <a:off x="4272" y="2208"/>
              <a:ext cx="516" cy="528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Graph in 3-address code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8F42-20DC-E744-8160-AF8385B66E2C}" type="slidenum">
              <a:rPr lang="en-US"/>
              <a:pPr/>
              <a:t>3</a:t>
            </a:fld>
            <a:endParaRPr lang="en-US"/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755576" y="1131590"/>
            <a:ext cx="2228850" cy="3886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i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t1 =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t2 = i &lt; t1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ifFalse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t2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t3 =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t4 = t3 * 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t5 = a + t4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param 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t6 = call f,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pop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*(t5) = t6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t7 =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i = i + t7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L0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419872" y="1347614"/>
            <a:ext cx="3600450" cy="3714750"/>
            <a:chOff x="2496" y="720"/>
            <a:chExt cx="3024" cy="3120"/>
          </a:xfrm>
        </p:grpSpPr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3984" y="720"/>
              <a:ext cx="960" cy="24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i = 0</a:t>
              </a:r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2064" cy="72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L0: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t1 = 10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t2 = i &lt; t1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</a:t>
              </a:r>
              <a:r>
                <a:rPr lang="en-US" sz="1200" dirty="0" err="1">
                  <a:latin typeface="Calibri" panose="020F0502020204030204" pitchFamily="34" charset="0"/>
                </a:rPr>
                <a:t>ifFalse</a:t>
              </a:r>
              <a:r>
                <a:rPr lang="en-US" sz="1200" dirty="0">
                  <a:latin typeface="Calibri" panose="020F0502020204030204" pitchFamily="34" charset="0"/>
                </a:rPr>
                <a:t> t2 </a:t>
              </a:r>
              <a:r>
                <a:rPr lang="en-US" sz="1200" dirty="0" err="1">
                  <a:latin typeface="Calibri" panose="020F0502020204030204" pitchFamily="34" charset="0"/>
                </a:rPr>
                <a:t>goto</a:t>
              </a:r>
              <a:r>
                <a:rPr lang="en-US" sz="1200" dirty="0">
                  <a:latin typeface="Calibri" panose="020F0502020204030204" pitchFamily="34" charset="0"/>
                </a:rPr>
                <a:t> L1 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456" y="2016"/>
              <a:ext cx="2064" cy="17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t3 =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t4 = t3 *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t5 = a + t4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param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t6 = call f, 1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pop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*(t5) = t6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t7 = 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i = i + t7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200" dirty="0">
                  <a:latin typeface="Calibri" panose="020F0502020204030204" pitchFamily="34" charset="0"/>
                </a:rPr>
                <a:t>    </a:t>
              </a:r>
              <a:r>
                <a:rPr lang="en-US" sz="1200" dirty="0" err="1">
                  <a:latin typeface="Calibri" panose="020F0502020204030204" pitchFamily="34" charset="0"/>
                </a:rPr>
                <a:t>goto</a:t>
              </a:r>
              <a:r>
                <a:rPr lang="en-US" sz="1200" dirty="0">
                  <a:latin typeface="Calibri" panose="020F0502020204030204" pitchFamily="34" charset="0"/>
                </a:rPr>
                <a:t> L0 </a:t>
              </a: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496" y="768"/>
              <a:ext cx="864" cy="288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Entry</a:t>
              </a: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2496" y="3504"/>
              <a:ext cx="864" cy="336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200" dirty="0">
                  <a:latin typeface="Calibri" panose="020F0502020204030204" pitchFamily="34" charset="0"/>
                </a:rPr>
                <a:t>Exit</a:t>
              </a:r>
            </a:p>
          </p:txBody>
        </p:sp>
        <p:cxnSp>
          <p:nvCxnSpPr>
            <p:cNvPr id="165898" name="AutoShape 10"/>
            <p:cNvCxnSpPr>
              <a:cxnSpLocks noChangeShapeType="1"/>
              <a:stCxn id="165896" idx="6"/>
              <a:endCxn id="165893" idx="1"/>
            </p:cNvCxnSpPr>
            <p:nvPr/>
          </p:nvCxnSpPr>
          <p:spPr bwMode="auto">
            <a:xfrm flipV="1">
              <a:off x="3366" y="840"/>
              <a:ext cx="612" cy="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899" name="AutoShape 11"/>
            <p:cNvCxnSpPr>
              <a:cxnSpLocks noChangeShapeType="1"/>
              <a:stCxn id="165893" idx="2"/>
              <a:endCxn id="165894" idx="0"/>
            </p:cNvCxnSpPr>
            <p:nvPr/>
          </p:nvCxnSpPr>
          <p:spPr bwMode="auto">
            <a:xfrm>
              <a:off x="4464" y="966"/>
              <a:ext cx="2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0" name="AutoShape 12"/>
            <p:cNvCxnSpPr>
              <a:cxnSpLocks noChangeShapeType="1"/>
              <a:stCxn id="165894" idx="2"/>
              <a:endCxn id="165895" idx="0"/>
            </p:cNvCxnSpPr>
            <p:nvPr/>
          </p:nvCxnSpPr>
          <p:spPr bwMode="auto">
            <a:xfrm>
              <a:off x="4488" y="1926"/>
              <a:ext cx="0" cy="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1" name="AutoShape 13"/>
            <p:cNvCxnSpPr>
              <a:cxnSpLocks noChangeShapeType="1"/>
              <a:stCxn id="165895" idx="2"/>
              <a:endCxn id="165894" idx="0"/>
            </p:cNvCxnSpPr>
            <p:nvPr/>
          </p:nvCxnSpPr>
          <p:spPr bwMode="auto">
            <a:xfrm rot="5400000" flipH="1" flipV="1">
              <a:off x="3187" y="2495"/>
              <a:ext cx="2604" cy="1"/>
            </a:xfrm>
            <a:prstGeom prst="bentConnector5">
              <a:avLst>
                <a:gd name="adj1" fmla="val -1194"/>
                <a:gd name="adj2" fmla="val 117600000"/>
                <a:gd name="adj3" fmla="val 10530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5902" name="AutoShape 14"/>
            <p:cNvCxnSpPr>
              <a:cxnSpLocks noChangeShapeType="1"/>
              <a:stCxn id="165894" idx="1"/>
              <a:endCxn id="165897" idx="0"/>
            </p:cNvCxnSpPr>
            <p:nvPr/>
          </p:nvCxnSpPr>
          <p:spPr bwMode="auto">
            <a:xfrm rot="10800000" flipV="1">
              <a:off x="2928" y="1560"/>
              <a:ext cx="522" cy="193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105922" y="1119014"/>
            <a:ext cx="1521635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definition/gen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6220223" y="2262014"/>
            <a:ext cx="912622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reaches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6220223" y="3519314"/>
            <a:ext cx="912622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reaches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6220223" y="4490864"/>
            <a:ext cx="447558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kill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048522" y="1061864"/>
            <a:ext cx="1462260" cy="369332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unambiguous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 animBg="1" autoUpdateAnimBg="0"/>
      <p:bldP spid="165904" grpId="0" animBg="1" autoUpdateAnimBg="0"/>
      <p:bldP spid="165905" grpId="0" animBg="1" autoUpdateAnimBg="0"/>
      <p:bldP spid="165906" grpId="0" animBg="1" autoUpdateAnimBg="0"/>
      <p:bldP spid="16590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def-use</a:t>
            </a:r>
            <a:r>
              <a:rPr lang="en-US"/>
              <a:t> chains keep track of where variables were defined and where they were used</a:t>
            </a:r>
          </a:p>
          <a:p>
            <a:pPr>
              <a:lnSpc>
                <a:spcPct val="90000"/>
              </a:lnSpc>
            </a:pPr>
            <a:r>
              <a:rPr lang="en-US"/>
              <a:t>Consider the case where each variable has only one definition in the intermediate representation</a:t>
            </a:r>
          </a:p>
          <a:p>
            <a:pPr>
              <a:lnSpc>
                <a:spcPct val="90000"/>
              </a:lnSpc>
            </a:pPr>
            <a:r>
              <a:rPr lang="en-US"/>
              <a:t>One static definition, accessed many times</a:t>
            </a:r>
          </a:p>
          <a:p>
            <a:pPr>
              <a:lnSpc>
                <a:spcPct val="90000"/>
              </a:lnSpc>
            </a:pPr>
            <a:r>
              <a:rPr lang="en-US"/>
              <a:t>Static Single Assignment Form (SSA)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D3D-5D9D-844E-9AF4-00297554E1B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is useful because</a:t>
            </a:r>
          </a:p>
          <a:p>
            <a:pPr lvl="1">
              <a:lnSpc>
                <a:spcPct val="90000"/>
              </a:lnSpc>
            </a:pPr>
            <a:r>
              <a:rPr lang="en-US"/>
              <a:t>Dataflow analysis and optimization is simpler when each variable has only one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If a variable has N uses and M definitions (which use N+M instructions) it takes N*M to represent def-use chains</a:t>
            </a:r>
          </a:p>
          <a:p>
            <a:pPr lvl="1">
              <a:lnSpc>
                <a:spcPct val="90000"/>
              </a:lnSpc>
            </a:pPr>
            <a:r>
              <a:rPr lang="en-US"/>
              <a:t>Complexity is the same for SSA but in practice it is usually linear in number of definitions</a:t>
            </a:r>
          </a:p>
          <a:p>
            <a:pPr lvl="1">
              <a:lnSpc>
                <a:spcPct val="90000"/>
              </a:lnSpc>
            </a:pPr>
            <a:r>
              <a:rPr lang="en-US"/>
              <a:t>SSA simplifies the register interference graph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BED-EE2A-9644-ADA1-94B938C3B4C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Original Program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:= x + y</a:t>
            </a:r>
          </a:p>
          <a:p>
            <a:pPr>
              <a:buFontTx/>
              <a:buNone/>
            </a:pPr>
            <a:r>
              <a:rPr lang="en-US"/>
              <a:t>b := a - 1</a:t>
            </a:r>
          </a:p>
          <a:p>
            <a:pPr>
              <a:buFontTx/>
              <a:buNone/>
            </a:pPr>
            <a:r>
              <a:rPr lang="en-US"/>
              <a:t>a := y + b</a:t>
            </a:r>
          </a:p>
          <a:p>
            <a:pPr>
              <a:buFontTx/>
              <a:buNone/>
            </a:pPr>
            <a:r>
              <a:rPr lang="en-US"/>
              <a:t>b := x * 4</a:t>
            </a:r>
          </a:p>
          <a:p>
            <a:pPr>
              <a:buFontTx/>
              <a:buNone/>
            </a:pPr>
            <a:r>
              <a:rPr lang="en-US"/>
              <a:t>a := a + b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SSA Form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a1 := x + y</a:t>
            </a:r>
          </a:p>
          <a:p>
            <a:pPr>
              <a:buFontTx/>
              <a:buNone/>
            </a:pPr>
            <a:r>
              <a:rPr lang="en-US"/>
              <a:t>b1 := a1 - 1</a:t>
            </a:r>
          </a:p>
          <a:p>
            <a:pPr>
              <a:buFontTx/>
              <a:buNone/>
            </a:pPr>
            <a:r>
              <a:rPr lang="en-US"/>
              <a:t>a2 := y + b1</a:t>
            </a:r>
          </a:p>
          <a:p>
            <a:pPr>
              <a:buFontTx/>
              <a:buNone/>
            </a:pPr>
            <a:r>
              <a:rPr lang="en-US"/>
              <a:t>b2 := x * 4</a:t>
            </a:r>
          </a:p>
          <a:p>
            <a:pPr>
              <a:buFontTx/>
              <a:buNone/>
            </a:pPr>
            <a:r>
              <a:rPr lang="en-US"/>
              <a:t>a3 := a2 + b2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2546-0E49-DA43-98D1-C9F96FBD04D5}" type="slidenum">
              <a:rPr lang="en-US"/>
              <a:pPr/>
              <a:t>6</a:t>
            </a:fld>
            <a:endParaRPr lang="en-US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2228851" y="4400550"/>
            <a:ext cx="4395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what about conditional branches?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7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1438214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 := M[x]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228851" y="2400300"/>
            <a:ext cx="1192955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57350" y="3200400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400300" y="3943350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c := </a:t>
            </a:r>
            <a:r>
              <a:rPr lang="en-US" sz="2100" dirty="0" err="1">
                <a:latin typeface="Calibri" panose="020F0502020204030204" pitchFamily="34" charset="0"/>
              </a:rPr>
              <a:t>a+b</a:t>
            </a:r>
            <a:endParaRPr lang="en-US" sz="2100" dirty="0">
              <a:latin typeface="Calibri" panose="020F0502020204030204" pitchFamily="34" charset="0"/>
            </a:endParaRP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776507" y="2110264"/>
            <a:ext cx="48822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2196921" y="2815798"/>
            <a:ext cx="628408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2196921" y="3615898"/>
            <a:ext cx="860604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825329" y="2815798"/>
            <a:ext cx="232196" cy="1127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343400" y="1428750"/>
            <a:ext cx="3143250" cy="3310414"/>
            <a:chOff x="4267200" y="1905000"/>
            <a:chExt cx="4191000" cy="441388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5029200" y="1905000"/>
              <a:ext cx="2099293" cy="9848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1: b1 := M[x]</a:t>
              </a:r>
            </a:p>
            <a:p>
              <a:r>
                <a:rPr lang="en-US" sz="2100" dirty="0">
                  <a:latin typeface="Calibri" panose="020F0502020204030204" pitchFamily="34" charset="0"/>
                </a:rPr>
                <a:t>    a1 := 0</a:t>
              </a:r>
            </a:p>
          </p:txBody>
        </p:sp>
        <p:sp>
          <p:nvSpPr>
            <p:cNvPr id="216079" name="Text Box 15"/>
            <p:cNvSpPr txBox="1">
              <a:spLocks noChangeArrowheads="1"/>
            </p:cNvSpPr>
            <p:nvPr/>
          </p:nvSpPr>
          <p:spPr bwMode="auto">
            <a:xfrm>
              <a:off x="5257800" y="3276600"/>
              <a:ext cx="1772280" cy="5539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2: if b1 &lt; 4</a:t>
              </a:r>
            </a:p>
          </p:txBody>
        </p:sp>
        <p:sp>
          <p:nvSpPr>
            <p:cNvPr id="216080" name="Text Box 16"/>
            <p:cNvSpPr txBox="1">
              <a:spLocks noChangeArrowheads="1"/>
            </p:cNvSpPr>
            <p:nvPr/>
          </p:nvSpPr>
          <p:spPr bwMode="auto">
            <a:xfrm>
              <a:off x="4267200" y="4343400"/>
              <a:ext cx="1797928" cy="55399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3: a2 := b1</a:t>
              </a:r>
            </a:p>
          </p:txBody>
        </p:sp>
        <p:sp>
          <p:nvSpPr>
            <p:cNvPr id="216081" name="Text Box 17"/>
            <p:cNvSpPr txBox="1">
              <a:spLocks noChangeArrowheads="1"/>
            </p:cNvSpPr>
            <p:nvPr/>
          </p:nvSpPr>
          <p:spPr bwMode="auto">
            <a:xfrm>
              <a:off x="5715000" y="5334000"/>
              <a:ext cx="2743200" cy="984885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100" dirty="0">
                  <a:latin typeface="Calibri" panose="020F0502020204030204" pitchFamily="34" charset="0"/>
                </a:rPr>
                <a:t>4: a3 := </a:t>
              </a:r>
              <a:r>
                <a:rPr lang="en-US" sz="2100" dirty="0">
                  <a:latin typeface="Calibri" panose="020F0502020204030204" pitchFamily="34" charset="0"/>
                  <a:sym typeface="Symbol" charset="2"/>
                </a:rPr>
                <a:t> (a2, a1)</a:t>
              </a:r>
              <a:endParaRPr lang="en-US" sz="2100" dirty="0">
                <a:latin typeface="Calibri" panose="020F0502020204030204" pitchFamily="34" charset="0"/>
              </a:endParaRPr>
            </a:p>
            <a:p>
              <a:r>
                <a:rPr lang="en-US" sz="2100" dirty="0">
                  <a:latin typeface="Calibri" panose="020F0502020204030204" pitchFamily="34" charset="0"/>
                </a:rPr>
                <a:t>    c1 := a3 + b1</a:t>
              </a:r>
            </a:p>
          </p:txBody>
        </p:sp>
        <p:cxnSp>
          <p:nvCxnSpPr>
            <p:cNvPr id="216082" name="AutoShape 18"/>
            <p:cNvCxnSpPr>
              <a:cxnSpLocks noChangeShapeType="1"/>
              <a:stCxn id="216078" idx="2"/>
              <a:endCxn id="216079" idx="0"/>
            </p:cNvCxnSpPr>
            <p:nvPr/>
          </p:nvCxnSpPr>
          <p:spPr bwMode="auto">
            <a:xfrm>
              <a:off x="6078847" y="2889885"/>
              <a:ext cx="65093" cy="386715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3" name="AutoShape 19"/>
            <p:cNvCxnSpPr>
              <a:cxnSpLocks noChangeShapeType="1"/>
              <a:stCxn id="216079" idx="2"/>
              <a:endCxn id="216080" idx="0"/>
            </p:cNvCxnSpPr>
            <p:nvPr/>
          </p:nvCxnSpPr>
          <p:spPr bwMode="auto">
            <a:xfrm flipH="1">
              <a:off x="5166164" y="3830597"/>
              <a:ext cx="977776" cy="5128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4" name="AutoShape 20"/>
            <p:cNvCxnSpPr>
              <a:cxnSpLocks noChangeShapeType="1"/>
              <a:stCxn id="216080" idx="2"/>
              <a:endCxn id="216081" idx="0"/>
            </p:cNvCxnSpPr>
            <p:nvPr/>
          </p:nvCxnSpPr>
          <p:spPr bwMode="auto">
            <a:xfrm>
              <a:off x="5166164" y="4897397"/>
              <a:ext cx="1920436" cy="4366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5" name="AutoShape 21"/>
            <p:cNvCxnSpPr>
              <a:cxnSpLocks noChangeShapeType="1"/>
              <a:stCxn id="216079" idx="2"/>
              <a:endCxn id="216081" idx="0"/>
            </p:cNvCxnSpPr>
            <p:nvPr/>
          </p:nvCxnSpPr>
          <p:spPr bwMode="auto">
            <a:xfrm>
              <a:off x="6143940" y="3830597"/>
              <a:ext cx="942660" cy="1503403"/>
            </a:xfrm>
            <a:prstGeom prst="straightConnector1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Edge-split 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8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057400" y="1371600"/>
            <a:ext cx="1438214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 := M[x]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2228851" y="2400300"/>
            <a:ext cx="1192955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57350" y="3200400"/>
            <a:ext cx="1079142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2400300" y="3943350"/>
            <a:ext cx="131445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c := </a:t>
            </a:r>
            <a:r>
              <a:rPr lang="en-US" sz="2100" dirty="0" err="1">
                <a:latin typeface="Calibri" panose="020F0502020204030204" pitchFamily="34" charset="0"/>
              </a:rPr>
              <a:t>a+b</a:t>
            </a:r>
            <a:endParaRPr lang="en-US" sz="2100" dirty="0">
              <a:latin typeface="Calibri" panose="020F0502020204030204" pitchFamily="34" charset="0"/>
            </a:endParaRP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776507" y="2110264"/>
            <a:ext cx="48822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2196921" y="2815798"/>
            <a:ext cx="628408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2196921" y="3615898"/>
            <a:ext cx="860604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825329" y="2815798"/>
            <a:ext cx="232196" cy="11275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4914900" y="1428750"/>
            <a:ext cx="1710725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b1 := M[x1]</a:t>
            </a:r>
          </a:p>
          <a:p>
            <a:r>
              <a:rPr lang="en-US" sz="2100" dirty="0">
                <a:latin typeface="Calibri" panose="020F0502020204030204" pitchFamily="34" charset="0"/>
              </a:rPr>
              <a:t>    a1 := 0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086350" y="2457450"/>
            <a:ext cx="132921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2: if b1 &lt; 4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343400" y="3257550"/>
            <a:ext cx="1348446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3: a2 := b1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429250" y="4000500"/>
            <a:ext cx="2057400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4: a3 :=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 (a2, a1)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    c1 := a3 + b1</a:t>
            </a:r>
          </a:p>
        </p:txBody>
      </p:sp>
      <p:cxnSp>
        <p:nvCxnSpPr>
          <p:cNvPr id="216082" name="AutoShape 18"/>
          <p:cNvCxnSpPr>
            <a:cxnSpLocks noChangeShapeType="1"/>
            <a:stCxn id="216078" idx="2"/>
            <a:endCxn id="216079" idx="0"/>
          </p:cNvCxnSpPr>
          <p:nvPr/>
        </p:nvCxnSpPr>
        <p:spPr bwMode="auto">
          <a:xfrm flipH="1">
            <a:off x="5750955" y="2167414"/>
            <a:ext cx="19308" cy="2900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3" name="AutoShape 19"/>
          <p:cNvCxnSpPr>
            <a:cxnSpLocks noChangeShapeType="1"/>
            <a:stCxn id="216079" idx="2"/>
            <a:endCxn id="216080" idx="0"/>
          </p:cNvCxnSpPr>
          <p:nvPr/>
        </p:nvCxnSpPr>
        <p:spPr bwMode="auto">
          <a:xfrm flipH="1">
            <a:off x="5017623" y="2872948"/>
            <a:ext cx="733332" cy="3846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4" name="AutoShape 20"/>
          <p:cNvCxnSpPr>
            <a:cxnSpLocks noChangeShapeType="1"/>
            <a:stCxn id="216080" idx="2"/>
            <a:endCxn id="216081" idx="0"/>
          </p:cNvCxnSpPr>
          <p:nvPr/>
        </p:nvCxnSpPr>
        <p:spPr bwMode="auto">
          <a:xfrm>
            <a:off x="5017623" y="3673048"/>
            <a:ext cx="1440327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5" name="AutoShape 21"/>
          <p:cNvCxnSpPr>
            <a:cxnSpLocks noChangeShapeType="1"/>
            <a:stCxn id="21" idx="2"/>
            <a:endCxn id="216081" idx="0"/>
          </p:cNvCxnSpPr>
          <p:nvPr/>
        </p:nvCxnSpPr>
        <p:spPr bwMode="auto">
          <a:xfrm flipH="1">
            <a:off x="6457950" y="3673048"/>
            <a:ext cx="285750" cy="3274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229350" y="3257550"/>
            <a:ext cx="1028700" cy="4154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5:</a:t>
            </a:r>
          </a:p>
        </p:txBody>
      </p:sp>
      <p:cxnSp>
        <p:nvCxnSpPr>
          <p:cNvPr id="25" name="Straight Arrow Connector 24"/>
          <p:cNvCxnSpPr>
            <a:stCxn id="216079" idx="2"/>
            <a:endCxn id="21" idx="0"/>
          </p:cNvCxnSpPr>
          <p:nvPr/>
        </p:nvCxnSpPr>
        <p:spPr bwMode="auto">
          <a:xfrm>
            <a:off x="5750955" y="2872948"/>
            <a:ext cx="992745" cy="3846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579066" y="171450"/>
            <a:ext cx="134524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</a:rPr>
              <a:t>Unique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Successor &amp;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Unique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</a:rPr>
              <a:t>Predecessor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3635</TotalTime>
  <Words>603</Words>
  <Application>Microsoft Macintosh PowerPoint</Application>
  <PresentationFormat>On-screen Show (16:9)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Static Single Assignment Form</vt:lpstr>
      <vt:lpstr>Control Flow Graph (CFG)</vt:lpstr>
      <vt:lpstr>Control Flow Graph in 3-address code</vt:lpstr>
      <vt:lpstr>SSA Form</vt:lpstr>
      <vt:lpstr>SSA Form</vt:lpstr>
      <vt:lpstr>SSA Form</vt:lpstr>
      <vt:lpstr>SSA Form</vt:lpstr>
      <vt:lpstr>Edge-split SSA Form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1105</cp:revision>
  <cp:lastPrinted>2019-08-08T23:44:20Z</cp:lastPrinted>
  <dcterms:created xsi:type="dcterms:W3CDTF">2011-11-30T17:42:58Z</dcterms:created>
  <dcterms:modified xsi:type="dcterms:W3CDTF">2020-10-31T21:36:58Z</dcterms:modified>
</cp:coreProperties>
</file>