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37" r:id="rId2"/>
    <p:sldId id="314" r:id="rId3"/>
    <p:sldId id="430" r:id="rId4"/>
    <p:sldId id="431" r:id="rId5"/>
    <p:sldId id="432" r:id="rId6"/>
    <p:sldId id="433" r:id="rId7"/>
    <p:sldId id="434" r:id="rId8"/>
    <p:sldId id="315" r:id="rId9"/>
    <p:sldId id="424" r:id="rId10"/>
    <p:sldId id="428" r:id="rId11"/>
    <p:sldId id="42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316" r:id="rId32"/>
    <p:sldId id="317" r:id="rId33"/>
    <p:sldId id="318" r:id="rId34"/>
    <p:sldId id="419" r:id="rId35"/>
    <p:sldId id="457" r:id="rId36"/>
    <p:sldId id="458" r:id="rId37"/>
    <p:sldId id="363" r:id="rId38"/>
    <p:sldId id="425" r:id="rId39"/>
    <p:sldId id="364" r:id="rId40"/>
    <p:sldId id="459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6" autoAdjust="0"/>
    <p:restoredTop sz="90929"/>
  </p:normalViewPr>
  <p:slideViewPr>
    <p:cSldViewPr>
      <p:cViewPr varScale="1">
        <p:scale>
          <a:sx n="91" d="100"/>
          <a:sy n="91" d="100"/>
        </p:scale>
        <p:origin x="-9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16-06-23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B2376-B2E8-7041-827F-DBB83802C063}" type="slidenum">
              <a:rPr lang="en-US"/>
              <a:pPr/>
              <a:t>32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2F969-A63E-BD4E-864C-5B60AA901576}" type="slidenum">
              <a:rPr lang="en-US"/>
              <a:pPr/>
              <a:t>33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34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35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36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37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39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5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2A3CD-EB48-2143-99E1-92754B1B4F91}" type="slidenum">
              <a:rPr lang="en-US"/>
              <a:pPr/>
              <a:t>31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270F5C-5A48-8241-B091-F405DE7C6ACC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B48409-82F5-DB43-9D2D-314C17298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EE01E-84E8-E443-B4A3-1AE6BD62501F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A9508A-382A-3D47-8AC1-75989AC98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14A5E-0A78-3249-9925-3CFBAF6E1F0E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03017D-6E24-C24E-9D3F-CE3F3C770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37086-67A3-2342-AD89-C77608DB7761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3BF25-6C5C-E54C-A6BE-4C60D00A6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E11F60-B584-9641-914B-0EAD3DA39502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9E21-01C7-4442-A5EB-C9D0A76A7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EC4DF0-9B2F-A74B-B1DD-B9BD48D0E1D9}" type="datetime1">
              <a:rPr lang="en-CA" smtClean="0"/>
              <a:t>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EB581-4992-9843-9616-65D8A076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55E8D5-8125-D445-A73D-D3CCADC235D8}" type="datetime1">
              <a:rPr lang="en-CA" smtClean="0"/>
              <a:t>16-06-23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98BD8B-70C7-3944-AA5D-BEB61B127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50B902-920F-FE47-88E2-7BE6A95380FA}" type="datetime1">
              <a:rPr lang="en-CA" smtClean="0"/>
              <a:t>16-06-23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6EED23-977A-E044-88F1-21215A418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4BD06D-16A7-4F43-A9E5-0AAAD0DA006C}" type="datetime1">
              <a:rPr lang="en-CA" smtClean="0"/>
              <a:t>16-06-23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85D10C-903B-FD40-80F0-D6DB00CBD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734B11-A6CE-BD4F-A5AF-B3E7D11B962B}" type="datetime1">
              <a:rPr lang="en-CA" smtClean="0"/>
              <a:t>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C2D42D-B9F6-5247-BDBB-D1C2E06580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33D83A-2538-4449-B73C-861382C6DF64}" type="datetime1">
              <a:rPr lang="en-CA" smtClean="0"/>
              <a:t>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64FD6-CC54-0D41-BBDC-58C60354F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76653872-9FEA-6C4D-B595-BF1990C11142}" type="datetime1">
              <a:rPr lang="en-CA" smtClean="0"/>
              <a:t>16-06-23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5F9B6264-6F0D-5D49-BBFF-77536D94D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LR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LR3: SLR(1)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533400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11: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533400"/>
            <a:ext cx="2326478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12: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* 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0" y="1676400"/>
            <a:ext cx="2326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13: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40386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9: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29000" y="3962400"/>
            <a:ext cx="2041695" cy="83099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10: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++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429000" y="5105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477000" y="3962400"/>
            <a:ext cx="216432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14: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F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743200" y="419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 bwMode="auto">
          <a:xfrm flipV="1">
            <a:off x="2498895" y="4377899"/>
            <a:ext cx="930105" cy="482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715000" y="47244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477000" y="50292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6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3" name="Straight Arrow Connector 22"/>
          <p:cNvCxnSpPr>
            <a:stCxn id="14" idx="3"/>
            <a:endCxn id="21" idx="1"/>
          </p:cNvCxnSpPr>
          <p:nvPr/>
        </p:nvCxnSpPr>
        <p:spPr bwMode="auto">
          <a:xfrm>
            <a:off x="5470695" y="4377899"/>
            <a:ext cx="1006305" cy="88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hape 27"/>
          <p:cNvCxnSpPr>
            <a:stCxn id="7" idx="3"/>
            <a:endCxn id="16" idx="0"/>
          </p:cNvCxnSpPr>
          <p:nvPr/>
        </p:nvCxnSpPr>
        <p:spPr bwMode="auto">
          <a:xfrm flipV="1">
            <a:off x="2498895" y="3962400"/>
            <a:ext cx="5060267" cy="897964"/>
          </a:xfrm>
          <a:prstGeom prst="curvedConnector4">
            <a:avLst>
              <a:gd name="adj1" fmla="val 4767"/>
              <a:gd name="adj2" fmla="val 1254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5029200" y="33528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819400" y="5181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35" name="Straight Arrow Connector 34"/>
          <p:cNvCxnSpPr>
            <a:stCxn id="7" idx="3"/>
            <a:endCxn id="15" idx="1"/>
          </p:cNvCxnSpPr>
          <p:nvPr/>
        </p:nvCxnSpPr>
        <p:spPr bwMode="auto">
          <a:xfrm>
            <a:off x="2498895" y="4860364"/>
            <a:ext cx="930105" cy="47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 bwMode="auto">
          <a:xfrm flipV="1">
            <a:off x="2552395" y="985832"/>
            <a:ext cx="876605" cy="1107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>
            <a:stCxn id="5" idx="2"/>
            <a:endCxn id="7" idx="0"/>
          </p:cNvCxnSpPr>
          <p:nvPr/>
        </p:nvCxnSpPr>
        <p:spPr bwMode="auto">
          <a:xfrm rot="5400000">
            <a:off x="1734976" y="1181336"/>
            <a:ext cx="2600337" cy="3114191"/>
          </a:xfrm>
          <a:prstGeom prst="curvedConnector3">
            <a:avLst>
              <a:gd name="adj1" fmla="val 871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743200" y="11430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4495800" y="15240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46" name="Straight Arrow Connector 45"/>
          <p:cNvCxnSpPr>
            <a:stCxn id="5" idx="3"/>
            <a:endCxn id="6" idx="0"/>
          </p:cNvCxnSpPr>
          <p:nvPr/>
        </p:nvCxnSpPr>
        <p:spPr bwMode="auto">
          <a:xfrm>
            <a:off x="5755478" y="985832"/>
            <a:ext cx="1884761" cy="69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6400800" y="8382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429000" y="1676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52" name="Straight Arrow Connector 51"/>
          <p:cNvCxnSpPr>
            <a:stCxn id="4" idx="3"/>
            <a:endCxn id="48" idx="1"/>
          </p:cNvCxnSpPr>
          <p:nvPr/>
        </p:nvCxnSpPr>
        <p:spPr bwMode="auto">
          <a:xfrm flipV="1">
            <a:off x="2552395" y="1907233"/>
            <a:ext cx="876605" cy="186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429000" y="22860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2895600" y="16002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6" name="Straight Arrow Connector 55"/>
          <p:cNvCxnSpPr>
            <a:stCxn id="4" idx="3"/>
            <a:endCxn id="54" idx="1"/>
          </p:cNvCxnSpPr>
          <p:nvPr/>
        </p:nvCxnSpPr>
        <p:spPr bwMode="auto">
          <a:xfrm>
            <a:off x="2552395" y="2093827"/>
            <a:ext cx="876605" cy="423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2819400" y="2209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048000" y="29718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3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2" name="Straight Arrow Connector 61"/>
          <p:cNvCxnSpPr>
            <a:stCxn id="4" idx="3"/>
            <a:endCxn id="61" idx="1"/>
          </p:cNvCxnSpPr>
          <p:nvPr/>
        </p:nvCxnSpPr>
        <p:spPr bwMode="auto">
          <a:xfrm>
            <a:off x="2552395" y="2093827"/>
            <a:ext cx="495605" cy="1108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2590800" y="2743200"/>
            <a:ext cx="381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762000" y="990600"/>
          <a:ext cx="1905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C(T)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81"/>
          <p:cNvGraphicFramePr>
            <a:graphicFrameLocks noGrp="1"/>
          </p:cNvGraphicFramePr>
          <p:nvPr/>
        </p:nvGraphicFramePr>
        <p:xfrm>
          <a:off x="3352800" y="304800"/>
          <a:ext cx="4876795" cy="5943600"/>
        </p:xfrm>
        <a:graphic>
          <a:graphicData uri="http://schemas.openxmlformats.org/drawingml/2006/table">
            <a:tbl>
              <a:tblPr/>
              <a:tblGrid>
                <a:gridCol w="381000"/>
                <a:gridCol w="451459"/>
                <a:gridCol w="505542"/>
                <a:gridCol w="505542"/>
                <a:gridCol w="505542"/>
                <a:gridCol w="505542"/>
                <a:gridCol w="505542"/>
                <a:gridCol w="505542"/>
                <a:gridCol w="505542"/>
                <a:gridCol w="505542"/>
              </a:tblGrid>
              <a:tr h="309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++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50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 smtClean="0"/>
              <a:t>SLR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896544"/>
          </a:xfrm>
        </p:spPr>
        <p:txBody>
          <a:bodyPr/>
          <a:lstStyle/>
          <a:p>
            <a:r>
              <a:rPr lang="en-CA" dirty="0" smtClean="0"/>
              <a:t>Assume:</a:t>
            </a:r>
          </a:p>
          <a:p>
            <a:pPr lvl="1"/>
            <a:r>
              <a:rPr lang="en-CA" dirty="0"/>
              <a:t>Stack contains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 </a:t>
            </a:r>
            <a:r>
              <a:rPr lang="en-CA" dirty="0" smtClean="0"/>
              <a:t>and next </a:t>
            </a:r>
            <a:r>
              <a:rPr lang="en-CA" dirty="0"/>
              <a:t>input is </a:t>
            </a:r>
            <a:r>
              <a:rPr lang="en-CA" dirty="0">
                <a:solidFill>
                  <a:schemeClr val="accent2"/>
                </a:solidFill>
              </a:rPr>
              <a:t>t</a:t>
            </a:r>
          </a:p>
          <a:p>
            <a:pPr lvl="1"/>
            <a:r>
              <a:rPr lang="en-CA" dirty="0"/>
              <a:t>DFA on input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terminates in state </a:t>
            </a:r>
            <a:r>
              <a:rPr lang="en-CA" dirty="0">
                <a:solidFill>
                  <a:schemeClr val="accent2"/>
                </a:solidFill>
              </a:rPr>
              <a:t>s</a:t>
            </a:r>
          </a:p>
          <a:p>
            <a:r>
              <a:rPr lang="en-CA" dirty="0"/>
              <a:t>Reduce by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>
                <a:sym typeface="Symbol" charset="2"/>
              </a:rPr>
              <a:t>if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contains item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Follow(X)</a:t>
            </a:r>
            <a:endParaRPr lang="en-CA" dirty="0"/>
          </a:p>
          <a:p>
            <a:r>
              <a:rPr lang="en-CA" dirty="0"/>
              <a:t>Shift if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CA" dirty="0"/>
              <a:t> contains item 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l-GR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dirty="0" smtClean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  <a:p>
            <a:pPr lvl="1"/>
            <a:r>
              <a:rPr lang="en-CA" dirty="0" smtClean="0">
                <a:latin typeface="Candara" panose="020E0502030303020204" pitchFamily="34" charset="0"/>
                <a:ea typeface="Cambria Math"/>
                <a:sym typeface="Symbol" charset="2"/>
              </a:rPr>
              <a:t>If</a:t>
            </a:r>
            <a:r>
              <a:rPr lang="en-CA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is in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s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then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cannot be in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Follow(X) 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16632"/>
            <a:ext cx="3554841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If there is still conflicts under</a:t>
            </a:r>
          </a:p>
          <a:p>
            <a:r>
              <a:rPr lang="en-CA" sz="2000" dirty="0" smtClean="0">
                <a:solidFill>
                  <a:srgbClr val="FF0000"/>
                </a:solidFill>
                <a:sym typeface="Symbol" charset="2"/>
              </a:rPr>
              <a:t>These rules, grammar is not 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739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SLR Parsing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572000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125723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2000" y="602128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77294" y="5762873"/>
            <a:ext cx="805636" cy="258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96136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2411760" y="2641435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CA" dirty="0">
              <a:solidFill>
                <a:schemeClr val="accent2"/>
              </a:solidFill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	 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27784" y="3606115"/>
            <a:ext cx="1595309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51720" y="1588730"/>
            <a:ext cx="190629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52288" y="1916832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778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SLR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r>
              <a:rPr lang="en-CA" sz="2800" dirty="0" smtClean="0"/>
              <a:t>Let </a:t>
            </a:r>
            <a:r>
              <a:rPr lang="en-CA" sz="2800" dirty="0" smtClean="0">
                <a:solidFill>
                  <a:schemeClr val="accent2"/>
                </a:solidFill>
              </a:rPr>
              <a:t>M</a:t>
            </a:r>
            <a:r>
              <a:rPr lang="en-CA" sz="2800" dirty="0" smtClean="0"/>
              <a:t> be </a:t>
            </a:r>
            <a:r>
              <a:rPr lang="en-CA" sz="2800" dirty="0" smtClean="0">
                <a:solidFill>
                  <a:schemeClr val="accent2"/>
                </a:solidFill>
              </a:rPr>
              <a:t>DFA</a:t>
            </a:r>
            <a:r>
              <a:rPr lang="en-CA" sz="2800" dirty="0" smtClean="0"/>
              <a:t> for viable prefixes of </a:t>
            </a:r>
            <a:r>
              <a:rPr lang="en-CA" sz="2800" dirty="0" smtClean="0">
                <a:solidFill>
                  <a:schemeClr val="accent2"/>
                </a:solidFill>
              </a:rPr>
              <a:t>G</a:t>
            </a:r>
          </a:p>
          <a:p>
            <a:r>
              <a:rPr lang="en-CA" sz="2800" dirty="0" smtClean="0"/>
              <a:t>Let </a:t>
            </a:r>
            <a:r>
              <a:rPr lang="en-CA" sz="2800" dirty="0" smtClean="0">
                <a:solidFill>
                  <a:schemeClr val="accent2"/>
                </a:solidFill>
              </a:rPr>
              <a:t>|x</a:t>
            </a:r>
            <a:r>
              <a:rPr lang="en-CA" sz="2800" baseline="-25000" dirty="0" smtClean="0">
                <a:solidFill>
                  <a:schemeClr val="accent2"/>
                </a:solidFill>
              </a:rPr>
              <a:t>1</a:t>
            </a:r>
            <a:r>
              <a:rPr lang="en-CA" sz="2800" dirty="0" smtClean="0">
                <a:solidFill>
                  <a:schemeClr val="accent2"/>
                </a:solidFill>
              </a:rPr>
              <a:t>…</a:t>
            </a:r>
            <a:r>
              <a:rPr lang="en-CA" sz="2800" dirty="0" err="1" smtClean="0">
                <a:solidFill>
                  <a:schemeClr val="accent2"/>
                </a:solidFill>
              </a:rPr>
              <a:t>x</a:t>
            </a:r>
            <a:r>
              <a:rPr lang="en-CA" sz="2800" baseline="-25000" dirty="0" err="1" smtClean="0">
                <a:solidFill>
                  <a:schemeClr val="accent2"/>
                </a:solidFill>
              </a:rPr>
              <a:t>n</a:t>
            </a:r>
            <a:r>
              <a:rPr lang="en-CA" sz="2800" dirty="0" smtClean="0">
                <a:solidFill>
                  <a:schemeClr val="accent2"/>
                </a:solidFill>
              </a:rPr>
              <a:t>$</a:t>
            </a:r>
            <a:r>
              <a:rPr lang="en-CA" sz="2800" dirty="0" smtClean="0"/>
              <a:t> be initial configuration</a:t>
            </a:r>
          </a:p>
          <a:p>
            <a:r>
              <a:rPr lang="en-CA" sz="2800" dirty="0" smtClean="0"/>
              <a:t>Repeat until configuration is </a:t>
            </a:r>
            <a:r>
              <a:rPr lang="en-CA" sz="2800" dirty="0" smtClean="0">
                <a:solidFill>
                  <a:schemeClr val="accent2"/>
                </a:solidFill>
              </a:rPr>
              <a:t>S|$</a:t>
            </a:r>
          </a:p>
          <a:p>
            <a:pPr lvl="1"/>
            <a:r>
              <a:rPr lang="en-CA" sz="2400" dirty="0" smtClean="0"/>
              <a:t>Let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|</a:t>
            </a:r>
            <a:r>
              <a:rPr lang="el-GR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l-GR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r>
              <a:rPr lang="en-CA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sz="2400" dirty="0" smtClean="0">
                <a:latin typeface="Candara" panose="020E0502030303020204" pitchFamily="34" charset="0"/>
                <a:ea typeface="Cambria Math"/>
                <a:sym typeface="Symbol" charset="2"/>
              </a:rPr>
              <a:t>be current configuration</a:t>
            </a:r>
          </a:p>
          <a:p>
            <a:pPr lvl="1"/>
            <a:r>
              <a:rPr lang="en-CA" sz="2400" dirty="0" smtClean="0">
                <a:latin typeface="Candara" panose="020E0502030303020204" pitchFamily="34" charset="0"/>
                <a:ea typeface="Cambria Math"/>
                <a:sym typeface="Symbol" charset="2"/>
              </a:rPr>
              <a:t>Run</a:t>
            </a:r>
            <a:r>
              <a:rPr lang="en-CA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M </a:t>
            </a:r>
            <a:r>
              <a:rPr lang="en-CA" sz="2400" dirty="0" smtClean="0">
                <a:latin typeface="Candara" panose="020E0502030303020204" pitchFamily="34" charset="0"/>
                <a:ea typeface="Cambria Math"/>
                <a:sym typeface="Symbol" charset="2"/>
              </a:rPr>
              <a:t>on current stack</a:t>
            </a:r>
            <a:r>
              <a:rPr lang="en-CA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</a:t>
            </a:r>
          </a:p>
          <a:p>
            <a:pPr lvl="1"/>
            <a:r>
              <a:rPr lang="en-US" sz="2400" dirty="0" smtClean="0">
                <a:sym typeface="Symbol" charset="2"/>
              </a:rPr>
              <a:t>If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M </a:t>
            </a:r>
            <a:r>
              <a:rPr lang="en-US" sz="2400" dirty="0" smtClean="0">
                <a:sym typeface="Symbol" charset="2"/>
              </a:rPr>
              <a:t>rejects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</a:t>
            </a:r>
            <a:r>
              <a:rPr lang="en-US" sz="2400" dirty="0" smtClean="0">
                <a:sym typeface="Symbol" charset="2"/>
              </a:rPr>
              <a:t>, report parsing error </a:t>
            </a:r>
          </a:p>
          <a:p>
            <a:pPr lvl="2"/>
            <a:r>
              <a:rPr lang="en-US" sz="2000" dirty="0" smtClean="0">
                <a:sym typeface="Symbol" charset="2"/>
              </a:rPr>
              <a:t>Stack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000" dirty="0" smtClean="0">
                <a:sym typeface="Symbol" charset="2"/>
              </a:rPr>
              <a:t> is not a viable prefix</a:t>
            </a:r>
            <a:endParaRPr lang="en-CA" sz="2000" dirty="0" smtClean="0"/>
          </a:p>
          <a:p>
            <a:pPr lvl="1"/>
            <a:r>
              <a:rPr lang="en-CA" sz="2400" dirty="0" smtClean="0"/>
              <a:t>If</a:t>
            </a:r>
            <a:r>
              <a:rPr lang="en-CA" sz="2400" dirty="0" smtClean="0">
                <a:solidFill>
                  <a:schemeClr val="accent2"/>
                </a:solidFill>
              </a:rPr>
              <a:t> M </a:t>
            </a:r>
            <a:r>
              <a:rPr lang="en-CA" sz="2400" dirty="0" smtClean="0"/>
              <a:t>accepts</a:t>
            </a:r>
            <a:r>
              <a:rPr lang="en-CA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 smtClean="0">
                <a:sym typeface="Symbol" charset="2"/>
              </a:rPr>
              <a:t>with items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  <a:sym typeface="Symbol" charset="2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, </a:t>
            </a:r>
            <a:r>
              <a:rPr lang="en-US" sz="2400" dirty="0" smtClean="0">
                <a:sym typeface="Symbol" charset="2"/>
              </a:rPr>
              <a:t>let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 smtClean="0">
                <a:sym typeface="Symbol" charset="2"/>
              </a:rPr>
              <a:t> be the next input </a:t>
            </a:r>
          </a:p>
          <a:p>
            <a:pPr lvl="2"/>
            <a:r>
              <a:rPr lang="en-US" sz="2000" dirty="0" smtClean="0">
                <a:sym typeface="Symbol" charset="2"/>
              </a:rPr>
              <a:t>Shift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[</a:t>
            </a:r>
            <a:r>
              <a:rPr lang="en-CA" sz="2000" dirty="0" smtClean="0">
                <a:solidFill>
                  <a:schemeClr val="accent2"/>
                </a:solidFill>
              </a:rPr>
              <a:t>X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 a </a:t>
            </a:r>
            <a:r>
              <a:rPr lang="el-GR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γ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]  ∈ I</a:t>
            </a:r>
          </a:p>
          <a:p>
            <a:pPr lvl="2"/>
            <a:r>
              <a:rPr lang="en-CA" sz="2000" dirty="0" smtClean="0">
                <a:latin typeface="Cambria Math"/>
                <a:ea typeface="Cambria Math"/>
                <a:sym typeface="Symbol" charset="2"/>
              </a:rPr>
              <a:t>Reduce if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[X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] 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I </a:t>
            </a:r>
            <a:r>
              <a:rPr lang="en-CA" sz="2000" dirty="0" smtClean="0">
                <a:latin typeface="Cambria Math"/>
                <a:ea typeface="Cambria Math"/>
                <a:sym typeface="Symbol" charset="2"/>
              </a:rPr>
              <a:t>and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a 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Follow(X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)</a:t>
            </a:r>
          </a:p>
          <a:p>
            <a:pPr lvl="2"/>
            <a:r>
              <a:rPr lang="en-CA" sz="2000" dirty="0" smtClean="0">
                <a:latin typeface="Cambria Math"/>
                <a:ea typeface="Cambria Math"/>
                <a:sym typeface="Symbol" charset="2"/>
              </a:rPr>
              <a:t>Report parsing error if neither applies</a:t>
            </a:r>
            <a:endParaRPr lang="en-CA" sz="2000" dirty="0" smtClean="0"/>
          </a:p>
          <a:p>
            <a:pPr lvl="1"/>
            <a:endParaRPr lang="en-CA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20680" y="2924944"/>
            <a:ext cx="2771800" cy="163121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If there is any conflict in the last step (more than two valid action), grammar is not SLR(k)</a:t>
            </a:r>
          </a:p>
          <a:p>
            <a:pPr algn="ctr"/>
            <a:r>
              <a:rPr lang="en-CA" sz="2000" b="1" dirty="0" smtClean="0">
                <a:solidFill>
                  <a:srgbClr val="FF0000"/>
                </a:solidFill>
                <a:sym typeface="Symbol" charset="2"/>
              </a:rPr>
              <a:t>in practice k=1</a:t>
            </a:r>
            <a:endParaRPr lang="en-US" sz="2000" b="1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3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837866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3817627" y="620688"/>
            <a:ext cx="2396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 err="1"/>
              <a:t>int</a:t>
            </a:r>
            <a:r>
              <a:rPr lang="en-US" sz="4000" dirty="0"/>
              <a:t> * </a:t>
            </a:r>
            <a:r>
              <a:rPr lang="en-US" sz="4000" dirty="0" err="1"/>
              <a:t>int</a:t>
            </a:r>
            <a:r>
              <a:rPr lang="en-US" sz="4000" dirty="0"/>
              <a:t>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5132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716657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2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406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* </a:t>
            </a:r>
            <a:r>
              <a:rPr lang="en-US" sz="4000" dirty="0" err="1"/>
              <a:t>int</a:t>
            </a:r>
            <a:r>
              <a:rPr lang="en-US" sz="4000" dirty="0"/>
              <a:t>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63952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65474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5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406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int</a:t>
            </a:r>
            <a:r>
              <a:rPr lang="en-US" sz="4000" dirty="0" smtClean="0"/>
              <a:t> * </a:t>
            </a:r>
            <a:r>
              <a:rPr lang="en-US" sz="4000" b="1" dirty="0" smtClean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 err="1"/>
              <a:t>int</a:t>
            </a:r>
            <a:r>
              <a:rPr lang="en-US" sz="4000" dirty="0"/>
              <a:t>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02064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7395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8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406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*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$</a:t>
            </a:r>
            <a:endParaRPr lang="en-CA" sz="4000" dirty="0"/>
          </a:p>
        </p:txBody>
      </p:sp>
      <p:sp>
        <p:nvSpPr>
          <p:cNvPr id="90" name="Rectangle 89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91" name="Curved Connector 90"/>
          <p:cNvCxnSpPr/>
          <p:nvPr/>
        </p:nvCxnSpPr>
        <p:spPr bwMode="auto">
          <a:xfrm rot="10800000">
            <a:off x="2616651" y="4033640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2549301" y="3518860"/>
            <a:ext cx="1726626" cy="100550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32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  <p:bldP spid="90" grpId="0" animBg="1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640894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5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24112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54692" y="4566840"/>
            <a:ext cx="149271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4551454" y="476672"/>
            <a:ext cx="2158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* 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27404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87" grpId="0"/>
      <p:bldP spid="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675047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Reduce 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 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1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9"/>
            <a:ext cx="636939" cy="866130"/>
            <a:chOff x="575974" y="3141800"/>
            <a:chExt cx="822404" cy="1420195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2435568" y="2636912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5476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4551454" y="476672"/>
            <a:ext cx="111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$</a:t>
            </a:r>
            <a:endParaRPr lang="en-CA" sz="4000" dirty="0"/>
          </a:p>
        </p:txBody>
      </p:sp>
      <p:sp>
        <p:nvSpPr>
          <p:cNvPr id="89" name="Rectangle 88"/>
          <p:cNvSpPr/>
          <p:nvPr/>
        </p:nvSpPr>
        <p:spPr>
          <a:xfrm>
            <a:off x="2052288" y="764704"/>
            <a:ext cx="197041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074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714442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Reduce 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 smtClean="0">
                          <a:sym typeface="Symbol" charset="2"/>
                        </a:rPr>
                        <a:t>T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1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215215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Reduce 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 smtClean="0">
                          <a:sym typeface="Symbol" charset="2"/>
                        </a:rPr>
                        <a:t>T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Accept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3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9"/>
            <a:ext cx="636939" cy="866130"/>
            <a:chOff x="575974" y="3141800"/>
            <a:chExt cx="822404" cy="1420195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785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3</a:t>
            </a:fld>
            <a:endParaRPr lang="en-US"/>
          </a:p>
        </p:txBody>
      </p:sp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589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Constructing SLR states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Begin with item </a:t>
            </a:r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S</a:t>
            </a:r>
            <a:r>
              <a:rPr lang="en-CA" dirty="0" smtClean="0">
                <a:sym typeface="Symbol" charset="2"/>
              </a:rPr>
              <a:t>,</a:t>
            </a:r>
            <a:r>
              <a:rPr lang="en-CA" dirty="0" smtClean="0"/>
              <a:t> calculate related items (</a:t>
            </a:r>
            <a:r>
              <a:rPr lang="en-CA" dirty="0" smtClean="0">
                <a:solidFill>
                  <a:schemeClr val="accent2"/>
                </a:solidFill>
              </a:rPr>
              <a:t>closure</a:t>
            </a:r>
            <a:r>
              <a:rPr lang="en-CA" dirty="0" smtClean="0"/>
              <a:t>)</a:t>
            </a:r>
          </a:p>
          <a:p>
            <a:r>
              <a:rPr lang="en-CA" dirty="0" smtClean="0"/>
              <a:t>Determine following states: what states can be reached on a single input token or non-terminal (</a:t>
            </a:r>
            <a:r>
              <a:rPr lang="en-CA" dirty="0" smtClean="0">
                <a:solidFill>
                  <a:schemeClr val="accent2"/>
                </a:solidFill>
              </a:rPr>
              <a:t>GOTO</a:t>
            </a:r>
            <a:r>
              <a:rPr lang="en-CA" dirty="0" smtClean="0"/>
              <a:t>)</a:t>
            </a:r>
          </a:p>
          <a:p>
            <a:r>
              <a:rPr lang="en-CA" dirty="0" smtClean="0"/>
              <a:t>Construct closure of each resulting states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A919-1111-3044-B3DF-B613569D8684}" type="slidenum">
              <a:rPr lang="en-US"/>
              <a:pPr/>
              <a:t>31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Construct F = {I</a:t>
            </a:r>
            <a:r>
              <a:rPr lang="en-US" sz="2400" baseline="-25000"/>
              <a:t>0</a:t>
            </a:r>
            <a:r>
              <a:rPr lang="en-US" sz="2400"/>
              <a:t>, I</a:t>
            </a:r>
            <a:r>
              <a:rPr lang="en-US" sz="2400" baseline="-25000"/>
              <a:t>1</a:t>
            </a:r>
            <a:r>
              <a:rPr lang="en-US" sz="2400"/>
              <a:t>, …I</a:t>
            </a:r>
            <a:r>
              <a:rPr lang="en-US" sz="2400" baseline="-25000"/>
              <a:t>n</a:t>
            </a:r>
            <a:r>
              <a:rPr lang="en-US" sz="24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a) if 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b] := reduce </a:t>
            </a:r>
            <a:r>
              <a:rPr lang="en-US" sz="2400"/>
              <a:t>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	for all b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Follow(A)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b) if </a:t>
            </a:r>
            <a:r>
              <a:rPr lang="en-US" sz="2400"/>
              <a:t>{S’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S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endParaRPr lang="en-US" sz="24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c) if </a:t>
            </a:r>
            <a:r>
              <a:rPr lang="en-US" sz="2400"/>
              <a:t>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a}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400">
                <a:sym typeface="Symbol" charset="2"/>
              </a:rPr>
              <a:t>if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  <a:r>
              <a:rPr lang="en-US" sz="2400">
                <a:sym typeface="Symbol" charset="2"/>
              </a:rPr>
              <a:t> then goto[i, A] := 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1A2D-2AE5-AB47-A674-7586CE516958}" type="slidenum">
              <a:rPr lang="en-US"/>
              <a:pPr/>
              <a:t>32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 (cont’d)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SLR(1) only reduces </a:t>
            </a:r>
            <a:br>
              <a:rPr lang="en-US" sz="2800"/>
            </a:b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if </a:t>
            </a:r>
            <a:r>
              <a:rPr lang="en-US" sz="2800"/>
              <a:t>lookahead in Follow(A)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Shift and reduce items or more than one reduce item can be in the same configuration set as long as lookaheads are disjoint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6671-9041-DA43-9FEF-BE94C9F7E4F7}" type="slidenum">
              <a:rPr lang="en-US"/>
              <a:pPr/>
              <a:t>33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Conditions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grammar is SLR(1) if for each configuration set:</a:t>
            </a:r>
          </a:p>
          <a:p>
            <a:pPr lvl="1">
              <a:lnSpc>
                <a:spcPct val="90000"/>
              </a:lnSpc>
            </a:pPr>
            <a:r>
              <a:rPr lang="en-US"/>
              <a:t>For any item 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x: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T} there is no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{B </a:t>
            </a:r>
            <a:r>
              <a:rPr lang="en-US" b="1">
                <a:sym typeface="Symbol" charset="2"/>
              </a:rPr>
              <a:t></a:t>
            </a:r>
            <a:r>
              <a:rPr lang="en-US">
                <a:sym typeface="Symbol" charset="2"/>
              </a:rPr>
              <a:t> 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Follow(B)}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 any two items </a:t>
            </a:r>
            <a:r>
              <a:rPr lang="en-US"/>
              <a:t>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and </a:t>
            </a:r>
            <a:r>
              <a:rPr lang="en-US"/>
              <a:t>{B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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Follow(A)  Follow(B) = </a:t>
            </a:r>
          </a:p>
          <a:p>
            <a:pPr lvl="1">
              <a:lnSpc>
                <a:spcPct val="90000"/>
              </a:lnSpc>
            </a:pPr>
            <a:endParaRPr lang="en-US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LR(0) Grammars  SLR(1) Grammars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34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62510" name="Group 14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62511" name="AutoShape 15"/>
            <p:cNvCxnSpPr>
              <a:cxnSpLocks noChangeShapeType="1"/>
              <a:stCxn id="362499" idx="3"/>
              <a:endCxn id="362509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62513" name="Group 1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62514" name="AutoShape 18"/>
            <p:cNvCxnSpPr>
              <a:cxnSpLocks noChangeShapeType="1"/>
              <a:stCxn id="362499" idx="3"/>
              <a:endCxn id="362503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6" name="Group 20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62517" name="AutoShape 21"/>
            <p:cNvCxnSpPr>
              <a:cxnSpLocks noChangeShapeType="1"/>
              <a:stCxn id="362503" idx="3"/>
              <a:endCxn id="362504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362507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62523" name="AutoShape 27"/>
            <p:cNvCxnSpPr>
              <a:cxnSpLocks noChangeShapeType="1"/>
              <a:stCxn id="362507" idx="2"/>
              <a:endCxn id="362508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62526" name="AutoShape 30"/>
            <p:cNvCxnSpPr>
              <a:cxnSpLocks noChangeShapeType="1"/>
              <a:stCxn id="362499" idx="2"/>
              <a:endCxn id="362501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62529" name="AutoShape 33"/>
            <p:cNvCxnSpPr>
              <a:cxnSpLocks noChangeShapeType="1"/>
              <a:stCxn id="362501" idx="2"/>
              <a:endCxn id="362500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1" name="Group 35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62532" name="AutoShape 36"/>
            <p:cNvCxnSpPr>
              <a:cxnSpLocks noChangeShapeType="1"/>
              <a:stCxn id="362500" idx="2"/>
              <a:endCxn id="362505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4" name="Group 38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62535" name="AutoShape 39"/>
            <p:cNvCxnSpPr>
              <a:cxnSpLocks noChangeShapeType="1"/>
              <a:stCxn id="362505" idx="2"/>
              <a:endCxn id="362506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35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3528" y="2704852"/>
            <a:ext cx="1659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S</a:t>
            </a:r>
            <a:endParaRPr lang="en-US" dirty="0"/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 smtClean="0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smtClean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yB</a:t>
            </a:r>
            <a:endParaRPr lang="en-US" dirty="0" smtClean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z</a:t>
            </a: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5580112" y="1628800"/>
            <a:ext cx="22098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</a:t>
            </a:r>
            <a:r>
              <a:rPr lang="en-US" b="1" dirty="0" err="1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B</a:t>
            </a:r>
            <a:endParaRPr lang="en-US" dirty="0" smtClean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smtClean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smtClean="0">
                <a:sym typeface="Symbol" charset="2"/>
              </a:rPr>
              <a:t>z</a:t>
            </a:r>
            <a:endParaRPr lang="en-US" dirty="0">
              <a:sym typeface="Symbol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2123728" y="2453987"/>
            <a:ext cx="2133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</a:t>
            </a:r>
            <a:r>
              <a:rPr lang="en-US" b="1" dirty="0" err="1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xB</a:t>
            </a:r>
            <a:endParaRPr lang="en-US" dirty="0" smtClean="0">
              <a:sym typeface="Symbol" charset="2"/>
            </a:endParaRPr>
          </a:p>
          <a:p>
            <a:r>
              <a:rPr lang="en-US" dirty="0" smtClean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251520" y="328588"/>
            <a:ext cx="1387475" cy="2308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S’</a:t>
            </a:r>
            <a:r>
              <a:rPr lang="en-US" b="1" dirty="0" smtClean="0">
                <a:sym typeface="Symbol" charset="2"/>
              </a:rPr>
              <a:t></a:t>
            </a:r>
            <a:r>
              <a:rPr lang="en-US" dirty="0" smtClean="0"/>
              <a:t> S</a:t>
            </a:r>
          </a:p>
          <a:p>
            <a:r>
              <a:rPr lang="en-US" dirty="0" smtClean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yB</a:t>
            </a:r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 </a:t>
            </a:r>
            <a:r>
              <a:rPr lang="en-US" b="1" dirty="0" smtClean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z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2123728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B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3779912" y="3659540"/>
            <a:ext cx="1800279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</a:t>
            </a:r>
            <a:r>
              <a:rPr lang="en-US" b="1" dirty="0" err="1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B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z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251520" y="5703639"/>
            <a:ext cx="1676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S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832023" y="5127276"/>
            <a:ext cx="355601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2051720" y="5060030"/>
            <a:ext cx="387351" cy="4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7884368" y="306896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4525965" y="5157790"/>
            <a:ext cx="511175" cy="762000"/>
            <a:chOff x="2851" y="3249"/>
            <a:chExt cx="322" cy="480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56" idx="0"/>
            </p:cNvCxnSpPr>
            <p:nvPr/>
          </p:nvCxnSpPr>
          <p:spPr bwMode="auto">
            <a:xfrm rot="5400000">
              <a:off x="2682" y="3463"/>
              <a:ext cx="435" cy="9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2971" y="3249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6684963" y="3197225"/>
            <a:ext cx="455613" cy="1439863"/>
            <a:chOff x="4211" y="2014"/>
            <a:chExt cx="287" cy="907"/>
          </a:xfrm>
        </p:grpSpPr>
        <p:cxnSp>
          <p:nvCxnSpPr>
            <p:cNvPr id="362523" name="AutoShape 27"/>
            <p:cNvCxnSpPr>
              <a:cxnSpLocks noChangeShapeType="1"/>
              <a:stCxn id="362500" idx="2"/>
              <a:endCxn id="87" idx="1"/>
            </p:cNvCxnSpPr>
            <p:nvPr/>
          </p:nvCxnSpPr>
          <p:spPr bwMode="auto">
            <a:xfrm rot="16200000" flipH="1">
              <a:off x="3840" y="2385"/>
              <a:ext cx="907" cy="1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4241" y="2478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1982794" y="3260040"/>
            <a:ext cx="1208091" cy="598851"/>
            <a:chOff x="1249" y="1635"/>
            <a:chExt cx="761" cy="761"/>
          </a:xfrm>
        </p:grpSpPr>
        <p:cxnSp>
          <p:nvCxnSpPr>
            <p:cNvPr id="362526" name="AutoShape 30"/>
            <p:cNvCxnSpPr>
              <a:cxnSpLocks noChangeShapeType="1"/>
              <a:stCxn id="362499" idx="3"/>
              <a:endCxn id="362501" idx="2"/>
            </p:cNvCxnSpPr>
            <p:nvPr/>
          </p:nvCxnSpPr>
          <p:spPr bwMode="auto">
            <a:xfrm flipV="1">
              <a:off x="1249" y="1667"/>
              <a:ext cx="761" cy="7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1610" y="1635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4257482" y="1771779"/>
            <a:ext cx="1322707" cy="1097485"/>
            <a:chOff x="2625" y="2167"/>
            <a:chExt cx="771" cy="366"/>
          </a:xfrm>
        </p:grpSpPr>
        <p:cxnSp>
          <p:nvCxnSpPr>
            <p:cNvPr id="362529" name="AutoShape 33"/>
            <p:cNvCxnSpPr>
              <a:cxnSpLocks noChangeShapeType="1"/>
              <a:stCxn id="362501" idx="3"/>
              <a:endCxn id="362500" idx="1"/>
            </p:cNvCxnSpPr>
            <p:nvPr/>
          </p:nvCxnSpPr>
          <p:spPr bwMode="auto">
            <a:xfrm flipV="1">
              <a:off x="2625" y="2381"/>
              <a:ext cx="771" cy="15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3116" y="2167"/>
              <a:ext cx="1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cxnSp>
        <p:nvCxnSpPr>
          <p:cNvPr id="11" name="Straight Arrow Connector 10"/>
          <p:cNvCxnSpPr>
            <a:stCxn id="362499" idx="2"/>
            <a:endCxn id="362509" idx="0"/>
          </p:cNvCxnSpPr>
          <p:nvPr/>
        </p:nvCxnSpPr>
        <p:spPr bwMode="auto">
          <a:xfrm flipH="1">
            <a:off x="1089720" y="5013176"/>
            <a:ext cx="63624" cy="690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2499" idx="2"/>
            <a:endCxn id="362503" idx="0"/>
          </p:cNvCxnSpPr>
          <p:nvPr/>
        </p:nvCxnSpPr>
        <p:spPr bwMode="auto">
          <a:xfrm>
            <a:off x="1153344" y="5013176"/>
            <a:ext cx="1715244" cy="906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779912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z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57" name="Straight Arrow Connector 56"/>
          <p:cNvCxnSpPr>
            <a:stCxn id="362499" idx="3"/>
            <a:endCxn id="56" idx="0"/>
          </p:cNvCxnSpPr>
          <p:nvPr/>
        </p:nvCxnSpPr>
        <p:spPr bwMode="auto">
          <a:xfrm>
            <a:off x="1983160" y="3859014"/>
            <a:ext cx="2541612" cy="206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2771800" y="4623519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62499" idx="3"/>
            <a:endCxn id="362504" idx="1"/>
          </p:cNvCxnSpPr>
          <p:nvPr/>
        </p:nvCxnSpPr>
        <p:spPr bwMode="auto">
          <a:xfrm>
            <a:off x="1983160" y="3859014"/>
            <a:ext cx="1796752" cy="585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3098950" y="375942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673606" y="335699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7" name="Straight Arrow Connector 26"/>
          <p:cNvCxnSpPr>
            <a:stCxn id="362500" idx="1"/>
            <a:endCxn id="362504" idx="0"/>
          </p:cNvCxnSpPr>
          <p:nvPr/>
        </p:nvCxnSpPr>
        <p:spPr bwMode="auto">
          <a:xfrm flipH="1">
            <a:off x="4680052" y="2413630"/>
            <a:ext cx="900060" cy="1245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AutoShape 24"/>
          <p:cNvCxnSpPr>
            <a:cxnSpLocks noChangeShapeType="1"/>
            <a:stCxn id="362504" idx="3"/>
            <a:endCxn id="362504" idx="0"/>
          </p:cNvCxnSpPr>
          <p:nvPr/>
        </p:nvCxnSpPr>
        <p:spPr bwMode="auto">
          <a:xfrm flipH="1" flipV="1">
            <a:off x="4680052" y="3659540"/>
            <a:ext cx="900139" cy="784830"/>
          </a:xfrm>
          <a:prstGeom prst="curvedConnector4">
            <a:avLst>
              <a:gd name="adj1" fmla="val -25396"/>
              <a:gd name="adj2" fmla="val 1291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4809510" y="285293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7028184" y="3543399"/>
            <a:ext cx="193630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AxB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3" name="Straight Arrow Connector 82"/>
          <p:cNvCxnSpPr>
            <a:stCxn id="362500" idx="2"/>
            <a:endCxn id="82" idx="0"/>
          </p:cNvCxnSpPr>
          <p:nvPr/>
        </p:nvCxnSpPr>
        <p:spPr bwMode="auto">
          <a:xfrm>
            <a:off x="6685012" y="3198460"/>
            <a:ext cx="1311324" cy="344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6948264" y="4407495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8" name="AutoShape 24"/>
          <p:cNvCxnSpPr>
            <a:cxnSpLocks noChangeShapeType="1"/>
            <a:stCxn id="362500" idx="2"/>
            <a:endCxn id="56" idx="3"/>
          </p:cNvCxnSpPr>
          <p:nvPr/>
        </p:nvCxnSpPr>
        <p:spPr bwMode="auto">
          <a:xfrm rot="5400000">
            <a:off x="4501304" y="3966788"/>
            <a:ext cx="2952036" cy="14153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Straight Arrow Connector 93"/>
          <p:cNvCxnSpPr>
            <a:stCxn id="362504" idx="3"/>
            <a:endCxn id="87" idx="1"/>
          </p:cNvCxnSpPr>
          <p:nvPr/>
        </p:nvCxnSpPr>
        <p:spPr bwMode="auto">
          <a:xfrm>
            <a:off x="5580191" y="4444370"/>
            <a:ext cx="1368073" cy="193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6444208" y="5271591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yB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98" name="Straight Arrow Connector 97"/>
          <p:cNvCxnSpPr>
            <a:stCxn id="362504" idx="3"/>
            <a:endCxn id="97" idx="1"/>
          </p:cNvCxnSpPr>
          <p:nvPr/>
        </p:nvCxnSpPr>
        <p:spPr bwMode="auto">
          <a:xfrm>
            <a:off x="5580191" y="4444370"/>
            <a:ext cx="864017" cy="1058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5940152" y="411916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Text Box 28"/>
          <p:cNvSpPr txBox="1">
            <a:spLocks noChangeArrowheads="1"/>
          </p:cNvSpPr>
          <p:nvPr/>
        </p:nvSpPr>
        <p:spPr bwMode="auto">
          <a:xfrm>
            <a:off x="5676180" y="472514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3" name="Text Box 28"/>
          <p:cNvSpPr txBox="1">
            <a:spLocks noChangeArrowheads="1"/>
          </p:cNvSpPr>
          <p:nvPr/>
        </p:nvSpPr>
        <p:spPr bwMode="auto">
          <a:xfrm>
            <a:off x="6300192" y="3573016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648248" y="27084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105" name="Rectangle 104"/>
          <p:cNvSpPr/>
          <p:nvPr/>
        </p:nvSpPr>
        <p:spPr>
          <a:xfrm>
            <a:off x="1575672" y="57036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106" name="Rectangle 105"/>
          <p:cNvSpPr/>
          <p:nvPr/>
        </p:nvSpPr>
        <p:spPr>
          <a:xfrm>
            <a:off x="3297342" y="59274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107" name="Rectangle 106"/>
          <p:cNvSpPr/>
          <p:nvPr/>
        </p:nvSpPr>
        <p:spPr>
          <a:xfrm>
            <a:off x="3923928" y="24632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108" name="Rectangle 107"/>
          <p:cNvSpPr/>
          <p:nvPr/>
        </p:nvSpPr>
        <p:spPr>
          <a:xfrm>
            <a:off x="7459518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109" name="Rectangle 108"/>
          <p:cNvSpPr/>
          <p:nvPr/>
        </p:nvSpPr>
        <p:spPr>
          <a:xfrm>
            <a:off x="8460432" y="3543399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110" name="Rectangle 109"/>
          <p:cNvSpPr/>
          <p:nvPr/>
        </p:nvSpPr>
        <p:spPr>
          <a:xfrm>
            <a:off x="8172400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111" name="Rectangle 110"/>
          <p:cNvSpPr/>
          <p:nvPr/>
        </p:nvSpPr>
        <p:spPr>
          <a:xfrm>
            <a:off x="7696920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112" name="Rectangle 111"/>
          <p:cNvSpPr/>
          <p:nvPr/>
        </p:nvSpPr>
        <p:spPr>
          <a:xfrm>
            <a:off x="4932040" y="591852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113" name="Rectangle 112"/>
          <p:cNvSpPr/>
          <p:nvPr/>
        </p:nvSpPr>
        <p:spPr>
          <a:xfrm>
            <a:off x="5241608" y="36588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114" name="Rectangle 113"/>
          <p:cNvSpPr/>
          <p:nvPr/>
        </p:nvSpPr>
        <p:spPr>
          <a:xfrm>
            <a:off x="2151318" y="2461341"/>
            <a:ext cx="2089218" cy="80905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13303" y="1640994"/>
            <a:ext cx="1963999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Follow(B)={$,</a:t>
            </a:r>
            <a:r>
              <a:rPr lang="en-CA" sz="2000" dirty="0">
                <a:solidFill>
                  <a:srgbClr val="FF0000"/>
                </a:solidFill>
              </a:rPr>
              <a:t>x}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5496" y="32129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568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36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5800"/>
            <a:ext cx="7772400" cy="1143000"/>
          </a:xfrm>
        </p:spPr>
        <p:txBody>
          <a:bodyPr/>
          <a:lstStyle/>
          <a:p>
            <a:r>
              <a:rPr lang="en-US" dirty="0" smtClean="0"/>
              <a:t>SLR Parsing Table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3657"/>
              </p:ext>
            </p:extLst>
          </p:nvPr>
        </p:nvGraphicFramePr>
        <p:xfrm>
          <a:off x="2364435" y="1859240"/>
          <a:ext cx="541866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89"/>
                <a:gridCol w="792088"/>
                <a:gridCol w="616523"/>
                <a:gridCol w="607614"/>
                <a:gridCol w="74705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ACC!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S8,R5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5724128" y="1888256"/>
            <a:ext cx="0" cy="40586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-36512" y="2780928"/>
            <a:ext cx="2448272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Grammar is not </a:t>
            </a:r>
            <a:r>
              <a:rPr lang="en-CA" sz="2000" dirty="0" smtClean="0">
                <a:solidFill>
                  <a:srgbClr val="FF0000"/>
                </a:solidFill>
                <a:sym typeface="Symbol" charset="2"/>
              </a:rPr>
              <a:t>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1520" y="625912"/>
            <a:ext cx="1800200" cy="19389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1)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 smtClean="0"/>
              <a:t>2)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B</a:t>
            </a:r>
            <a:endParaRPr lang="en-US" dirty="0"/>
          </a:p>
          <a:p>
            <a:r>
              <a:rPr lang="en-US" dirty="0" smtClean="0"/>
              <a:t>3) 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yB</a:t>
            </a:r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4) A</a:t>
            </a:r>
            <a:r>
              <a:rPr lang="en-US" b="1" dirty="0" smtClean="0">
                <a:sym typeface="Symbol" charset="2"/>
              </a:rPr>
              <a:t>  </a:t>
            </a:r>
            <a:r>
              <a:rPr lang="en-US" dirty="0" smtClean="0">
                <a:sym typeface="Symbol" charset="2"/>
              </a:rPr>
              <a:t>z</a:t>
            </a:r>
            <a:endParaRPr lang="en-US" dirty="0">
              <a:sym typeface="Symbol" charset="2"/>
            </a:endParaRPr>
          </a:p>
          <a:p>
            <a:r>
              <a:rPr lang="en-US" dirty="0" smtClean="0"/>
              <a:t>5) 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3441194"/>
            <a:ext cx="2059088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Reduce is a bad choice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733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37</a:t>
            </a:fld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</a:t>
            </a:r>
            <a:r>
              <a:rPr lang="en-US" dirty="0" smtClean="0">
                <a:solidFill>
                  <a:srgbClr val="000099"/>
                </a:solidFill>
              </a:rPr>
              <a:t> { =, $ }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all </a:t>
            </a:r>
            <a:r>
              <a:rPr lang="en-US" dirty="0" err="1" smtClean="0"/>
              <a:t>lookaheads</a:t>
            </a:r>
            <a:endParaRPr lang="en-US" dirty="0" smtClean="0"/>
          </a:p>
          <a:p>
            <a:r>
              <a:rPr lang="en-US" dirty="0" smtClean="0"/>
              <a:t>for reduce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 smtClean="0"/>
              <a:t>No!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reduce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 smtClean="0">
                <a:sym typeface="Symbol" charset="2"/>
              </a:rPr>
              <a:t>do not co-occur due to the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 smtClean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Problem?</a:t>
              </a:r>
              <a:endParaRPr lang="en-US" dirty="0"/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51" grpId="0"/>
      <p:bldP spid="76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39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</p:spTree>
    <p:extLst>
      <p:ext uri="{BB962C8B-B14F-4D97-AF65-F5344CB8AC3E}">
        <p14:creationId xmlns:p14="http://schemas.microsoft.com/office/powerpoint/2010/main" val="174504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LR(1)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114800"/>
          </a:xfrm>
        </p:spPr>
        <p:txBody>
          <a:bodyPr/>
          <a:lstStyle/>
          <a:p>
            <a:r>
              <a:rPr lang="en-CA" dirty="0" smtClean="0"/>
              <a:t>Limit introduced by SLR parsing in using Follow set to decide reductions</a:t>
            </a:r>
          </a:p>
          <a:p>
            <a:r>
              <a:rPr lang="en-CA" dirty="0" smtClean="0"/>
              <a:t>Idea: augment LR items with 1 character </a:t>
            </a:r>
            <a:r>
              <a:rPr lang="en-CA" dirty="0" err="1" smtClean="0"/>
              <a:t>lookahead</a:t>
            </a:r>
            <a:r>
              <a:rPr lang="en-CA" dirty="0" smtClean="0"/>
              <a:t> [</a:t>
            </a:r>
            <a:r>
              <a:rPr lang="en-US" dirty="0" smtClean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 smtClean="0">
                <a:sym typeface="Symbol" charset="2"/>
              </a:rPr>
              <a:t>, $] making an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LR(1) item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sym typeface="Symbol" charset="2"/>
              </a:rPr>
              <a:t>Reduce 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B </a:t>
            </a:r>
            <a:r>
              <a:rPr lang="en-US" dirty="0" smtClean="0">
                <a:solidFill>
                  <a:schemeClr val="tx2"/>
                </a:solidFill>
                <a:sym typeface="Symbol" charset="2"/>
              </a:rPr>
              <a:t>only if </a:t>
            </a:r>
            <a:r>
              <a:rPr lang="en-US" dirty="0" err="1" smtClean="0">
                <a:solidFill>
                  <a:schemeClr val="tx2"/>
                </a:solidFill>
                <a:sym typeface="Symbol" charset="2"/>
              </a:rPr>
              <a:t>lookahead</a:t>
            </a:r>
            <a:r>
              <a:rPr lang="en-US" dirty="0" smtClean="0">
                <a:solidFill>
                  <a:schemeClr val="tx2"/>
                </a:solidFill>
                <a:sym typeface="Symbol" charset="2"/>
              </a:rPr>
              <a:t> token is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$</a:t>
            </a:r>
          </a:p>
          <a:p>
            <a:r>
              <a:rPr lang="en-US" dirty="0" smtClean="0">
                <a:solidFill>
                  <a:schemeClr val="tx2"/>
                </a:solidFill>
                <a:sym typeface="Symbol" charset="2"/>
              </a:rPr>
              <a:t>More accurate than just Follow set</a:t>
            </a:r>
          </a:p>
          <a:p>
            <a:r>
              <a:rPr lang="en-US" dirty="0" smtClean="0">
                <a:solidFill>
                  <a:schemeClr val="tx2"/>
                </a:solidFill>
                <a:sym typeface="Symbol" charset="2"/>
              </a:rPr>
              <a:t>Similar to SLR parsing just use LR(1) items rather than LR(0) items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  <p:extLst>
      <p:ext uri="{BB962C8B-B14F-4D97-AF65-F5344CB8AC3E}">
        <p14:creationId xmlns:p14="http://schemas.microsoft.com/office/powerpoint/2010/main" val="149957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6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6174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3131840" y="6165304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Follow(F)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4732040" y="6165304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*, ),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the next symbol be when we reduce </a:t>
            </a:r>
            <a:r>
              <a:rPr lang="en-US" dirty="0">
                <a:sym typeface="Symbol" charset="2"/>
              </a:rPr>
              <a:t>F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id </a:t>
            </a:r>
            <a:r>
              <a:rPr lang="en-US" dirty="0" smtClean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365104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F$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sym typeface="Symbol" charset="2"/>
              </a:rPr>
              <a:t>$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8" y="436510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T*F$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T*id$ </a:t>
            </a:r>
            <a:r>
              <a:rPr lang="en-US" dirty="0">
                <a:sym typeface="Symbol" charset="2"/>
              </a:rPr>
              <a:t> F</a:t>
            </a:r>
            <a:r>
              <a:rPr lang="en-US" dirty="0" smtClean="0">
                <a:sym typeface="Symbol" charset="2"/>
              </a:rPr>
              <a:t>*id$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rgbClr val="262673"/>
                </a:solidFill>
                <a:sym typeface="Symbol" charset="2"/>
              </a:rPr>
              <a:t>*</a:t>
            </a:r>
            <a:r>
              <a:rPr lang="en-US" dirty="0" smtClean="0">
                <a:sym typeface="Symbol" charset="2"/>
              </a:rPr>
              <a:t>id$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5301208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C(T)$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C(F)$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C(id</a:t>
            </a:r>
            <a:r>
              <a:rPr lang="en-US" u="sng" dirty="0" smtClean="0">
                <a:solidFill>
                  <a:srgbClr val="262673"/>
                </a:solidFill>
                <a:sym typeface="Symbol" charset="2"/>
              </a:rPr>
              <a:t>)</a:t>
            </a:r>
            <a:r>
              <a:rPr lang="en-US" dirty="0" smtClean="0">
                <a:sym typeface="Symbol" charset="2"/>
              </a:rPr>
              <a:t>$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811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top of stack will be id and the next input symbol will be either $, or * or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46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3" grpId="0"/>
      <p:bldP spid="22" grpId="0"/>
      <p:bldP spid="2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7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591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2915816" y="5301208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Follow(C)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4516016" y="5301208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the next symbol be when we reduce </a:t>
            </a:r>
            <a:r>
              <a:rPr lang="en-US" dirty="0" smtClean="0">
                <a:sym typeface="Symbol" charset="2"/>
              </a:rPr>
              <a:t>C</a:t>
            </a:r>
            <a:r>
              <a:rPr lang="en-US" dirty="0" smtClean="0"/>
              <a:t> </a:t>
            </a:r>
            <a:r>
              <a:rPr lang="en-US" dirty="0">
                <a:sym typeface="Symbol" charset="2"/>
              </a:rPr>
              <a:t> id </a:t>
            </a:r>
            <a:r>
              <a:rPr lang="en-US" dirty="0" smtClean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5656" y="450912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C(T)$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C(F)$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C(id)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dirty="0" smtClean="0">
                <a:sym typeface="Symbol" charset="2"/>
              </a:rPr>
              <a:t>id)$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5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9" grpId="0" autoUpdateAnimBg="0"/>
      <p:bldP spid="134160" grpId="0" animBg="1" autoUpdateAnimBg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8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4419600" y="16002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457200" y="1447800"/>
            <a:ext cx="2514600" cy="3048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124200" y="3657600"/>
            <a:ext cx="22098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134155" name="AutoShape 11"/>
          <p:cNvCxnSpPr>
            <a:cxnSpLocks noChangeShapeType="1"/>
            <a:stCxn id="134153" idx="3"/>
            <a:endCxn id="134154" idx="0"/>
          </p:cNvCxnSpPr>
          <p:nvPr/>
        </p:nvCxnSpPr>
        <p:spPr bwMode="auto">
          <a:xfrm>
            <a:off x="2979738" y="2971800"/>
            <a:ext cx="1249362" cy="6778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5562600" y="3657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Follow(F)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7162800" y="36576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*, ), $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55626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Follow(C)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71628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762000" y="5181600"/>
            <a:ext cx="54864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action[1,*]= action[1,)] = action[1,$] =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5715000" y="5181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39624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action[1,(]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57150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37338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action[1,++]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57150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Shift</a:t>
            </a:r>
            <a:r>
              <a:rPr lang="en-US">
                <a:solidFill>
                  <a:srgbClr val="000099"/>
                </a:solidFill>
                <a:latin typeface="Comic Sans M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134159" grpId="0" autoUpdateAnimBg="0"/>
      <p:bldP spid="134160" grpId="0" animBg="1" autoUpdateAnimBg="0"/>
      <p:bldP spid="134161" grpId="0" autoUpdateAnimBg="0"/>
      <p:bldP spid="134162" grpId="0" autoUpdateAnimBg="0"/>
      <p:bldP spid="134163" grpId="0" autoUpdateAnimBg="0"/>
      <p:bldP spid="134164" grpId="0" autoUpdateAnimBg="0"/>
      <p:bldP spid="134165" grpId="0" autoUpdateAnimBg="0"/>
      <p:bldP spid="13416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1524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743200" y="838200"/>
            <a:ext cx="2006829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8" name="AutoShape 11"/>
          <p:cNvCxnSpPr>
            <a:cxnSpLocks noChangeShapeType="1"/>
            <a:endCxn id="7" idx="0"/>
          </p:cNvCxnSpPr>
          <p:nvPr/>
        </p:nvCxnSpPr>
        <p:spPr bwMode="auto">
          <a:xfrm>
            <a:off x="2362200" y="457200"/>
            <a:ext cx="1384415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124200" y="38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2200" y="10668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 )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cxnSp>
        <p:nvCxnSpPr>
          <p:cNvPr id="14" name="AutoShape 11"/>
          <p:cNvCxnSpPr>
            <a:cxnSpLocks noChangeShapeType="1"/>
            <a:endCxn id="10" idx="0"/>
          </p:cNvCxnSpPr>
          <p:nvPr/>
        </p:nvCxnSpPr>
        <p:spPr bwMode="auto">
          <a:xfrm>
            <a:off x="2362200" y="228600"/>
            <a:ext cx="4842419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48200" y="228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657600" y="2286000"/>
            <a:ext cx="1525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3: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F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18" name="AutoShape 11"/>
          <p:cNvCxnSpPr>
            <a:cxnSpLocks noChangeShapeType="1"/>
            <a:endCxn id="17" idx="1"/>
          </p:cNvCxnSpPr>
          <p:nvPr/>
        </p:nvCxnSpPr>
        <p:spPr bwMode="auto">
          <a:xfrm>
            <a:off x="2362200" y="2133600"/>
            <a:ext cx="1295400" cy="3832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971800" y="22860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8600" y="3581400"/>
            <a:ext cx="205740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5: S’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* F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4" name="AutoShape 11"/>
          <p:cNvCxnSpPr>
            <a:cxnSpLocks noChangeShapeType="1"/>
            <a:stCxn id="6" idx="2"/>
            <a:endCxn id="21" idx="0"/>
          </p:cNvCxnSpPr>
          <p:nvPr/>
        </p:nvCxnSpPr>
        <p:spPr bwMode="auto">
          <a:xfrm rot="5400000">
            <a:off x="1106254" y="3350435"/>
            <a:ext cx="382012" cy="799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295400" y="32004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172200" y="228600"/>
            <a:ext cx="2011789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6: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++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5" name="AutoShape 11"/>
          <p:cNvCxnSpPr>
            <a:cxnSpLocks noChangeShapeType="1"/>
            <a:stCxn id="7" idx="3"/>
          </p:cNvCxnSpPr>
          <p:nvPr/>
        </p:nvCxnSpPr>
        <p:spPr bwMode="auto">
          <a:xfrm flipV="1">
            <a:off x="4750029" y="228600"/>
            <a:ext cx="1422171" cy="128363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029200" y="8382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352800" y="2895600"/>
            <a:ext cx="2029522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4: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(T)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41" name="AutoShape 11"/>
          <p:cNvCxnSpPr>
            <a:cxnSpLocks noChangeShapeType="1"/>
            <a:endCxn id="40" idx="1"/>
          </p:cNvCxnSpPr>
          <p:nvPr/>
        </p:nvCxnSpPr>
        <p:spPr bwMode="auto">
          <a:xfrm>
            <a:off x="2362200" y="2667000"/>
            <a:ext cx="990600" cy="4594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590800" y="28194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 rot="10800000" flipV="1">
            <a:off x="4724400" y="1523998"/>
            <a:ext cx="1447802" cy="53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5410200" y="12954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8237322" y="1827052"/>
            <a:ext cx="525678" cy="1132750"/>
          </a:xfrm>
          <a:custGeom>
            <a:avLst/>
            <a:gdLst>
              <a:gd name="connsiteX0" fmla="*/ 0 w 743648"/>
              <a:gd name="connsiteY0" fmla="*/ 1132750 h 1132750"/>
              <a:gd name="connsiteX1" fmla="*/ 743648 w 743648"/>
              <a:gd name="connsiteY1" fmla="*/ 480561 h 1132750"/>
              <a:gd name="connsiteX2" fmla="*/ 0 w 743648"/>
              <a:gd name="connsiteY2" fmla="*/ 0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648" h="1132750">
                <a:moveTo>
                  <a:pt x="0" y="1132750"/>
                </a:moveTo>
                <a:cubicBezTo>
                  <a:pt x="371824" y="901051"/>
                  <a:pt x="743648" y="669353"/>
                  <a:pt x="743648" y="480561"/>
                </a:cubicBezTo>
                <a:cubicBezTo>
                  <a:pt x="743648" y="291769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8534400" y="24384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6172200" y="4495800"/>
            <a:ext cx="200728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7: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* F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8" name="AutoShape 11"/>
          <p:cNvCxnSpPr>
            <a:cxnSpLocks noChangeShapeType="1"/>
            <a:stCxn id="10" idx="2"/>
            <a:endCxn id="67" idx="0"/>
          </p:cNvCxnSpPr>
          <p:nvPr/>
        </p:nvCxnSpPr>
        <p:spPr bwMode="auto">
          <a:xfrm rot="5400000">
            <a:off x="6999224" y="4290405"/>
            <a:ext cx="382012" cy="287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7162800" y="40386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75" name="AutoShape 11"/>
          <p:cNvCxnSpPr>
            <a:cxnSpLocks noChangeShapeType="1"/>
            <a:endCxn id="17" idx="3"/>
          </p:cNvCxnSpPr>
          <p:nvPr/>
        </p:nvCxnSpPr>
        <p:spPr bwMode="auto">
          <a:xfrm rot="10800000" flipV="1">
            <a:off x="5183078" y="1828799"/>
            <a:ext cx="989122" cy="6880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562600" y="20574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5715000" y="3733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352800" y="3584746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11: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791200" y="5791200"/>
            <a:ext cx="1807406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8: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T )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8" name="AutoShape 11"/>
          <p:cNvCxnSpPr>
            <a:cxnSpLocks noChangeShapeType="1"/>
            <a:endCxn id="36" idx="0"/>
          </p:cNvCxnSpPr>
          <p:nvPr/>
        </p:nvCxnSpPr>
        <p:spPr bwMode="auto">
          <a:xfrm rot="5400000">
            <a:off x="6568258" y="5535835"/>
            <a:ext cx="382011" cy="1287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781800" y="53340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066800" y="47244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9: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44" name="AutoShape 11"/>
          <p:cNvCxnSpPr>
            <a:cxnSpLocks noChangeShapeType="1"/>
            <a:stCxn id="21" idx="2"/>
            <a:endCxn id="43" idx="0"/>
          </p:cNvCxnSpPr>
          <p:nvPr/>
        </p:nvCxnSpPr>
        <p:spPr bwMode="auto">
          <a:xfrm rot="16200000" flipH="1">
            <a:off x="1553406" y="4190157"/>
            <a:ext cx="238137" cy="8303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219200" y="4419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1" name="Curved Connector 50"/>
          <p:cNvCxnSpPr>
            <a:stCxn id="67" idx="1"/>
            <a:endCxn id="43" idx="2"/>
          </p:cNvCxnSpPr>
          <p:nvPr/>
        </p:nvCxnSpPr>
        <p:spPr bwMode="auto">
          <a:xfrm rot="10800000" flipV="1">
            <a:off x="2087648" y="4948231"/>
            <a:ext cx="4084552" cy="1419695"/>
          </a:xfrm>
          <a:prstGeom prst="curvedConnector4">
            <a:avLst>
              <a:gd name="adj1" fmla="val 12685"/>
              <a:gd name="adj2" fmla="val 1325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5715000" y="4800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87" name="Straight Arrow Connector 86"/>
          <p:cNvCxnSpPr>
            <a:stCxn id="10" idx="1"/>
            <a:endCxn id="40" idx="3"/>
          </p:cNvCxnSpPr>
          <p:nvPr/>
        </p:nvCxnSpPr>
        <p:spPr bwMode="auto">
          <a:xfrm rot="10800000" flipV="1">
            <a:off x="5382322" y="2590293"/>
            <a:ext cx="789878" cy="536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5638800" y="27432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91" name="Curved Connector 90"/>
          <p:cNvCxnSpPr>
            <a:stCxn id="40" idx="3"/>
            <a:endCxn id="88" idx="3"/>
          </p:cNvCxnSpPr>
          <p:nvPr/>
        </p:nvCxnSpPr>
        <p:spPr bwMode="auto">
          <a:xfrm>
            <a:off x="5382322" y="3126433"/>
            <a:ext cx="65673" cy="2018740"/>
          </a:xfrm>
          <a:prstGeom prst="curvedConnector3">
            <a:avLst>
              <a:gd name="adj1" fmla="val 572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4203</Words>
  <Application>Microsoft Macintosh PowerPoint</Application>
  <PresentationFormat>On-screen Show (4:3)</PresentationFormat>
  <Paragraphs>1246</Paragraphs>
  <Slides>40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Presentation</vt:lpstr>
      <vt:lpstr>LR Parsing</vt:lpstr>
      <vt:lpstr>LR(0) conflicts:</vt:lpstr>
      <vt:lpstr>FIRST and FOLLOW</vt:lpstr>
      <vt:lpstr>Example First/Follow</vt:lpstr>
      <vt:lpstr>Example First/Follow</vt:lpstr>
      <vt:lpstr>SLR(1) : Simple LR(1) Parsing</vt:lpstr>
      <vt:lpstr>SLR(1) : Simple LR(1) Parsing</vt:lpstr>
      <vt:lpstr>SLR(1) : Simple LR(1) Parsing</vt:lpstr>
      <vt:lpstr>PowerPoint Presentation</vt:lpstr>
      <vt:lpstr>PowerPoint Presentation</vt:lpstr>
      <vt:lpstr>PowerPoint Presentation</vt:lpstr>
      <vt:lpstr>SLR Parsing</vt:lpstr>
      <vt:lpstr>SLR Parsing</vt:lpstr>
      <vt:lpstr>SLR Parsing</vt:lpstr>
      <vt:lpstr>Trace ‘int*int’</vt:lpstr>
      <vt:lpstr>PowerPoint Presentation</vt:lpstr>
      <vt:lpstr>Trace ‘int*int’</vt:lpstr>
      <vt:lpstr>PowerPoint Presentation</vt:lpstr>
      <vt:lpstr>Trace ‘int*int’</vt:lpstr>
      <vt:lpstr>PowerPoint Presentation</vt:lpstr>
      <vt:lpstr>Trace ‘int*int’</vt:lpstr>
      <vt:lpstr>PowerPoint Presentation</vt:lpstr>
      <vt:lpstr>Trace ‘int*int’</vt:lpstr>
      <vt:lpstr>PowerPoint Presentation</vt:lpstr>
      <vt:lpstr>Trace ‘int*int’</vt:lpstr>
      <vt:lpstr>PowerPoint Presentation</vt:lpstr>
      <vt:lpstr>Trace ‘int*int’</vt:lpstr>
      <vt:lpstr>Trace ‘int*int’</vt:lpstr>
      <vt:lpstr>PowerPoint Presentation</vt:lpstr>
      <vt:lpstr>Constructing SLR states</vt:lpstr>
      <vt:lpstr>SLR(1) Construction</vt:lpstr>
      <vt:lpstr>SLR(1) Construction (cont’d)</vt:lpstr>
      <vt:lpstr>SLR(1) Conditions</vt:lpstr>
      <vt:lpstr>Is this grammar SLR(1)?</vt:lpstr>
      <vt:lpstr>Is this grammar SLR(1)?</vt:lpstr>
      <vt:lpstr>SLR Parsing Table</vt:lpstr>
      <vt:lpstr>SLR limitation: lack of context</vt:lpstr>
      <vt:lpstr>PowerPoint Presentation</vt:lpstr>
      <vt:lpstr>Solution: Canonical LR(1)</vt:lpstr>
      <vt:lpstr>LR(1) Parsing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896</cp:revision>
  <cp:lastPrinted>2010-10-22T08:35:59Z</cp:lastPrinted>
  <dcterms:created xsi:type="dcterms:W3CDTF">2011-10-22T06:03:11Z</dcterms:created>
  <dcterms:modified xsi:type="dcterms:W3CDTF">2016-06-23T17:03:53Z</dcterms:modified>
</cp:coreProperties>
</file>