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D774E-FEAF-40B0-AA0E-5944BF0AC0D9}">
  <a:tblStyle styleId="{E70D774E-FEAF-40B0-AA0E-5944BF0AC0D9}"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28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483359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6" name="Shape 22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7" name="Shape 24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4" name="Shape 25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3" name="Shape 26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4" name="Shape 27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6" name="Shape 28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9" name="Shape 30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52" name="Shape 152"/>
          <p:cNvSpPr txBox="1">
            <a:spLocks noGrp="1"/>
          </p:cNvSpPr>
          <p:nvPr>
            <p:ph type="body" idx="1"/>
          </p:nvPr>
        </p:nvSpPr>
        <p:spPr>
          <a:xfrm>
            <a:off x="914400" y="4343400"/>
            <a:ext cx="5029199" cy="41148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1" name="Shape 32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3" name="Shape 33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0" name="Shape 34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8" name="Shape 34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4" name="Shape 36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2" name="Shape 37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4" name="Shape 38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Times New Roman"/>
                <a:ea typeface="Times New Roman"/>
                <a:cs typeface="Times New Roman"/>
                <a:sym typeface="Times New Roman"/>
              </a:rPr>
              <a:t>28</a:t>
            </a:fld>
            <a:endParaRPr lang="en-US" sz="1200">
              <a:solidFill>
                <a:schemeClr val="dk1"/>
              </a:solidFill>
              <a:latin typeface="Times New Roman"/>
              <a:ea typeface="Times New Roman"/>
              <a:cs typeface="Times New Roman"/>
              <a:sym typeface="Times New Roman"/>
            </a:endParaRPr>
          </a:p>
        </p:txBody>
      </p:sp>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7" name="Shape 39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05" name="Shape 405"/>
          <p:cNvSpPr txBox="1">
            <a:spLocks noGrp="1"/>
          </p:cNvSpPr>
          <p:nvPr>
            <p:ph type="sldNum" idx="12"/>
          </p:nvPr>
        </p:nvSpPr>
        <p:spPr>
          <a:xfrm>
            <a:off x="3886200" y="8686800"/>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0" name="Shape 16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52" name="Shape 4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8" name="Shape 16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 name="Shape 1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4" name="Shape 1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2" name="Shape 19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9" name="Shape 19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7" name="Shape 20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marL="457200" marR="0" lvl="1" indent="0" algn="ctr" rtl="0">
              <a:spcBef>
                <a:spcPts val="56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ctr" rtl="0">
              <a:spcBef>
                <a:spcPts val="48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ctr"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ctr"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74" name="Shape 74"/>
          <p:cNvSpPr txBox="1">
            <a:spLocks noGrp="1"/>
          </p:cNvSpPr>
          <p:nvPr>
            <p:ph type="body" idx="1"/>
          </p:nvPr>
        </p:nvSpPr>
        <p:spPr>
          <a:xfrm rot="5400000">
            <a:off x="2514599" y="152399"/>
            <a:ext cx="4114800" cy="7772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43450" y="2381249"/>
            <a:ext cx="5486399" cy="1943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rot="5400000">
            <a:off x="781050" y="514349"/>
            <a:ext cx="5486399" cy="56769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Shape 8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0" name="Shape 9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97" name="Shape 97"/>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98" name="Shape 9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01" name="Shape 10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09" name="Shape 109"/>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10" name="Shape 11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16" name="Shape 116"/>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17" name="Shape 1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20" name="Shape 1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3" name="Shape 23"/>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21"/>
        <p:cNvGrpSpPr/>
        <p:nvPr/>
      </p:nvGrpSpPr>
      <p:grpSpPr>
        <a:xfrm>
          <a:off x="0" y="0"/>
          <a:ext cx="0" cy="0"/>
          <a:chOff x="0" y="0"/>
          <a:chExt cx="0" cy="0"/>
        </a:xfrm>
      </p:grpSpPr>
      <p:sp>
        <p:nvSpPr>
          <p:cNvPr id="122" name="Shape 122"/>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123" name="Shape 123"/>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124" name="Shape 124"/>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5" name="Shape 125"/>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129" name="Shape 1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132" name="Shape 132"/>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33" name="Shape 13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4"/>
        <p:cNvGrpSpPr/>
        <p:nvPr/>
      </p:nvGrpSpPr>
      <p:grpSpPr>
        <a:xfrm>
          <a:off x="0" y="0"/>
          <a:ext cx="0" cy="0"/>
          <a:chOff x="0" y="0"/>
          <a:chExt cx="0" cy="0"/>
        </a:xfrm>
      </p:grpSpPr>
      <p:sp>
        <p:nvSpPr>
          <p:cNvPr id="135" name="Shape 1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8" name="Shape 138"/>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spcBef>
                <a:spcPts val="320"/>
              </a:spcBef>
              <a:spcAft>
                <a:spcPts val="0"/>
              </a:spcAft>
              <a:buClr>
                <a:schemeClr val="dk1"/>
              </a:buClr>
              <a:buFont typeface="Calibri"/>
              <a:buNone/>
              <a:defRPr sz="1600" b="0" i="0" u="none" strike="noStrike" cap="none">
                <a:solidFill>
                  <a:schemeClr val="dk1"/>
                </a:solidFill>
                <a:latin typeface="Calibri"/>
                <a:ea typeface="Calibri"/>
                <a:cs typeface="Calibri"/>
                <a:sym typeface="Calibri"/>
              </a:defRPr>
            </a:lvl3pPr>
            <a:lvl4pPr marL="1371600" marR="0" lvl="3"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828800" marR="0" lvl="4"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2286000" marR="0" lvl="5"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8" name="Shape 4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Shape 11"/>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93" name="Shape 93"/>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94" name="Shape 94"/>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311708" y="992766"/>
            <a:ext cx="8520600" cy="273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a:latin typeface="Calibri"/>
                <a:ea typeface="Calibri"/>
                <a:cs typeface="Calibri"/>
                <a:sym typeface="Calibri"/>
              </a:rPr>
              <a:t>Lexical Analysis</a:t>
            </a:r>
          </a:p>
        </p:txBody>
      </p:sp>
      <p:sp>
        <p:nvSpPr>
          <p:cNvPr id="147" name="Shape 147"/>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148" name="Shape 148"/>
          <p:cNvSpPr/>
          <p:nvPr/>
        </p:nvSpPr>
        <p:spPr>
          <a:xfrm>
            <a:off x="5341325" y="548675"/>
            <a:ext cx="3491100"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dirty="0">
                <a:solidFill>
                  <a:schemeClr val="dk1"/>
                </a:solidFill>
                <a:latin typeface="Calibri"/>
                <a:ea typeface="Calibri"/>
                <a:cs typeface="Calibri"/>
                <a:sym typeface="Calibri"/>
              </a:rPr>
              <a:t>LEX2: Regular Expressions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19" name="Shape 21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20" name="Shape 220"/>
          <p:cNvSpPr txBox="1"/>
          <p:nvPr/>
        </p:nvSpPr>
        <p:spPr>
          <a:xfrm>
            <a:off x="2771800" y="3924344"/>
            <a:ext cx="1584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a:t>
            </a:r>
          </a:p>
        </p:txBody>
      </p:sp>
      <p:sp>
        <p:nvSpPr>
          <p:cNvPr id="221" name="Shape 22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22" name="Shape 22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10</a:t>
            </a:fld>
            <a:endParaRPr lang="en-US"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29" name="Shape 22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30" name="Shape 230"/>
          <p:cNvSpPr txBox="1"/>
          <p:nvPr/>
        </p:nvSpPr>
        <p:spPr>
          <a:xfrm>
            <a:off x="1691680" y="3924344"/>
            <a:ext cx="2664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{digit}{digit}*</a:t>
            </a:r>
          </a:p>
        </p:txBody>
      </p:sp>
      <p:sp>
        <p:nvSpPr>
          <p:cNvPr id="231" name="Shape 23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32" name="Shape 23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11</a:t>
            </a:fld>
            <a:endParaRPr lang="en-US"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ctrTitle"/>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Integer: a non-empty sequence of digits</a:t>
            </a:r>
          </a:p>
        </p:txBody>
      </p:sp>
      <p:sp>
        <p:nvSpPr>
          <p:cNvPr id="239" name="Shape 239"/>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40" name="Shape 240"/>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41" name="Shape 241"/>
          <p:cNvSpPr txBox="1"/>
          <p:nvPr/>
        </p:nvSpPr>
        <p:spPr>
          <a:xfrm>
            <a:off x="1691680" y="3924344"/>
            <a:ext cx="2664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{digit}{digit}*</a:t>
            </a:r>
          </a:p>
        </p:txBody>
      </p:sp>
      <p:sp>
        <p:nvSpPr>
          <p:cNvPr id="242" name="Shape 242"/>
          <p:cNvSpPr txBox="1"/>
          <p:nvPr/>
        </p:nvSpPr>
        <p:spPr>
          <a:xfrm>
            <a:off x="2771800" y="4428401"/>
            <a:ext cx="1656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a:t>
            </a:r>
          </a:p>
        </p:txBody>
      </p:sp>
      <p:sp>
        <p:nvSpPr>
          <p:cNvPr id="243" name="Shape 24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12</a:t>
            </a:fld>
            <a:endParaRPr lang="en-US"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50" name="Shape 25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13</a:t>
            </a:fld>
            <a:endParaRPr lang="en-US" sz="1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57" name="Shape 257"/>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58" name="Shape 258"/>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59" name="Shape 25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14</a:t>
            </a:fld>
            <a:endParaRPr lang="en-US"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66" name="Shape 266"/>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67" name="Shape 267"/>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68" name="Shape 268"/>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69" name="Shape 269"/>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70" name="Shape 27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15</a:t>
            </a:fld>
            <a:endParaRPr lang="en-US"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77" name="Shape 277"/>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78" name="Shape 278"/>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79" name="Shape 279"/>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80" name="Shape 280"/>
          <p:cNvSpPr txBox="1"/>
          <p:nvPr/>
        </p:nvSpPr>
        <p:spPr>
          <a:xfrm>
            <a:off x="2699791" y="3492296"/>
            <a:ext cx="1728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t>
            </a:r>
          </a:p>
        </p:txBody>
      </p:sp>
      <p:sp>
        <p:nvSpPr>
          <p:cNvPr id="281" name="Shape 281"/>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82" name="Shape 28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16</a:t>
            </a:fld>
            <a:endParaRPr lang="en-US"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89" name="Shape 28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90" name="Shape 290"/>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91" name="Shape 291"/>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92" name="Shape 292"/>
          <p:cNvSpPr txBox="1"/>
          <p:nvPr/>
        </p:nvSpPr>
        <p:spPr>
          <a:xfrm>
            <a:off x="2699791" y="3492296"/>
            <a:ext cx="1728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293" name="Shape 293"/>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94" name="Shape 29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17</a:t>
            </a:fld>
            <a:endParaRPr lang="en-US" sz="1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01" name="Shape 301"/>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02" name="Shape 302"/>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03" name="Shape 303"/>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04" name="Shape 304"/>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305" name="Shape 305"/>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18</a:t>
            </a:fld>
            <a:endParaRPr lang="en-US"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Identifier: sequence of letters or digits, starting with a letter</a:t>
            </a:r>
          </a:p>
        </p:txBody>
      </p:sp>
      <p:sp>
        <p:nvSpPr>
          <p:cNvPr id="312" name="Shape 312"/>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13" name="Shape 313"/>
          <p:cNvSpPr txBox="1"/>
          <p:nvPr/>
        </p:nvSpPr>
        <p:spPr>
          <a:xfrm>
            <a:off x="1691680" y="4428401"/>
            <a:ext cx="4392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a:t>
            </a:r>
          </a:p>
        </p:txBody>
      </p:sp>
      <p:sp>
        <p:nvSpPr>
          <p:cNvPr id="314" name="Shape 314"/>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15" name="Shape 315"/>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16" name="Shape 316"/>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17" name="Shape 317"/>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19</a:t>
            </a:fld>
            <a:endParaRPr lang="en-US"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2</a:t>
            </a:fld>
            <a:endParaRPr lang="en-US" sz="1400" b="0" i="0" u="none" strike="noStrike" cap="none">
              <a:solidFill>
                <a:schemeClr val="dk1"/>
              </a:solidFill>
              <a:latin typeface="Calibri"/>
              <a:ea typeface="Calibri"/>
              <a:cs typeface="Calibri"/>
              <a:sym typeface="Calibri"/>
            </a:endParaRPr>
          </a:p>
        </p:txBody>
      </p:sp>
      <p:sp>
        <p:nvSpPr>
          <p:cNvPr id="155" name="Shape 155"/>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Languages</a:t>
            </a:r>
          </a:p>
        </p:txBody>
      </p:sp>
      <p:sp>
        <p:nvSpPr>
          <p:cNvPr id="156" name="Shape 156"/>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The set of regular languages: each element is a regular language</a:t>
            </a:r>
          </a:p>
          <a:p>
            <a:pPr marL="742950" marR="0" lvl="1" indent="-285750" algn="l" rtl="0">
              <a:spcBef>
                <a:spcPts val="560"/>
              </a:spcBef>
              <a:spcAft>
                <a:spcPts val="0"/>
              </a:spcAft>
              <a:buClr>
                <a:schemeClr val="accent2"/>
              </a:buClr>
              <a:buSzPct val="100000"/>
              <a:buFont typeface="Calibri"/>
              <a:buChar char="–"/>
            </a:pPr>
            <a:r>
              <a:rPr lang="en-US" sz="2800" b="0" i="0" u="none" strike="noStrike" cap="none" dirty="0">
                <a:solidFill>
                  <a:schemeClr val="accent2"/>
                </a:solidFill>
                <a:latin typeface="Calibri"/>
                <a:ea typeface="Calibri"/>
                <a:cs typeface="Calibri"/>
                <a:sym typeface="Calibri"/>
              </a:rPr>
              <a:t>R= {R</a:t>
            </a:r>
            <a:r>
              <a:rPr lang="en-US" sz="2800" b="0" i="0" u="none" strike="noStrike" cap="none" baseline="-25000" dirty="0">
                <a:solidFill>
                  <a:schemeClr val="accent2"/>
                </a:solidFill>
                <a:latin typeface="Calibri"/>
                <a:ea typeface="Calibri"/>
                <a:cs typeface="Calibri"/>
                <a:sym typeface="Calibri"/>
              </a:rPr>
              <a:t>1</a:t>
            </a:r>
            <a:r>
              <a:rPr lang="en-US" sz="2800" b="0" i="0" u="none" strike="noStrike" cap="none" dirty="0">
                <a:solidFill>
                  <a:schemeClr val="accent2"/>
                </a:solidFill>
                <a:latin typeface="Calibri"/>
                <a:ea typeface="Calibri"/>
                <a:cs typeface="Calibri"/>
                <a:sym typeface="Calibri"/>
              </a:rPr>
              <a:t> , R</a:t>
            </a:r>
            <a:r>
              <a:rPr lang="en-US" sz="2800" b="0" i="0" u="none" strike="noStrike" cap="none" baseline="-25000" dirty="0">
                <a:solidFill>
                  <a:schemeClr val="accent2"/>
                </a:solidFill>
                <a:latin typeface="Calibri"/>
                <a:ea typeface="Calibri"/>
                <a:cs typeface="Calibri"/>
                <a:sym typeface="Calibri"/>
              </a:rPr>
              <a:t>2 </a:t>
            </a:r>
            <a:r>
              <a:rPr lang="en-US" sz="2800" b="0" i="0" u="none" strike="noStrike" cap="none" dirty="0">
                <a:solidFill>
                  <a:schemeClr val="accent2"/>
                </a:solidFill>
                <a:latin typeface="Calibri"/>
                <a:ea typeface="Calibri"/>
                <a:cs typeface="Calibri"/>
                <a:sym typeface="Calibri"/>
              </a:rPr>
              <a:t>, …, R</a:t>
            </a:r>
            <a:r>
              <a:rPr lang="en-US" sz="2800" b="0" i="0" u="none" strike="noStrike" cap="none" baseline="-25000" dirty="0">
                <a:solidFill>
                  <a:schemeClr val="accent2"/>
                </a:solidFill>
                <a:latin typeface="Calibri"/>
                <a:ea typeface="Calibri"/>
                <a:cs typeface="Calibri"/>
                <a:sym typeface="Calibri"/>
              </a:rPr>
              <a:t>n</a:t>
            </a:r>
            <a:r>
              <a:rPr lang="en-US" sz="2800" b="0" i="0" u="none" strike="noStrike" cap="none" dirty="0">
                <a:solidFill>
                  <a:schemeClr val="accent2"/>
                </a:solidFill>
                <a:latin typeface="Calibri"/>
                <a:ea typeface="Calibri"/>
                <a:cs typeface="Calibri"/>
                <a:sym typeface="Calibri"/>
              </a:rPr>
              <a:t>,…}</a:t>
            </a:r>
          </a:p>
          <a:p>
            <a:pPr marL="342900" marR="0" lvl="0" indent="-342900" algn="l" rtl="0">
              <a:spcBef>
                <a:spcPts val="64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Each regular language is an example of a (formal) language, i.e. a set of strings</a:t>
            </a:r>
          </a:p>
          <a:p>
            <a:pPr marL="742950" marR="0" lvl="1" indent="-285750" algn="l" rtl="0">
              <a:spcBef>
                <a:spcPts val="560"/>
              </a:spcBef>
              <a:spcAft>
                <a:spcPts val="0"/>
              </a:spcAft>
              <a:buClr>
                <a:schemeClr val="accent2"/>
              </a:buClr>
              <a:buSzPct val="25000"/>
              <a:buFont typeface="Calibri"/>
              <a:buNone/>
            </a:pPr>
            <a:r>
              <a:rPr lang="en-US" sz="2800" b="0" i="0" u="none" strike="noStrike" cap="none" dirty="0">
                <a:solidFill>
                  <a:schemeClr val="accent2"/>
                </a:solidFill>
                <a:latin typeface="Calibri"/>
                <a:ea typeface="Calibri"/>
                <a:cs typeface="Calibri"/>
                <a:sym typeface="Calibri"/>
              </a:rPr>
              <a:t>R</a:t>
            </a:r>
            <a:r>
              <a:rPr lang="en-US" sz="2800" b="0" i="0" u="none" strike="noStrike" cap="none" baseline="-25000" dirty="0">
                <a:solidFill>
                  <a:schemeClr val="accent2"/>
                </a:solidFill>
                <a:latin typeface="Calibri"/>
                <a:ea typeface="Calibri"/>
                <a:cs typeface="Calibri"/>
                <a:sym typeface="Calibri"/>
              </a:rPr>
              <a:t>1</a:t>
            </a:r>
            <a:r>
              <a:rPr lang="en-US" sz="2800" b="0" i="0" u="none" strike="noStrike" cap="none" dirty="0">
                <a:solidFill>
                  <a:schemeClr val="accent2"/>
                </a:solidFill>
                <a:latin typeface="Calibri"/>
                <a:ea typeface="Calibri"/>
                <a:cs typeface="Calibri"/>
                <a:sym typeface="Calibri"/>
              </a:rPr>
              <a:t> = {a}, R</a:t>
            </a:r>
            <a:r>
              <a:rPr lang="en-US" sz="2800" b="0" i="0" u="none" strike="noStrike" cap="none" baseline="-25000" dirty="0">
                <a:solidFill>
                  <a:schemeClr val="accent2"/>
                </a:solidFill>
                <a:latin typeface="Calibri"/>
                <a:ea typeface="Calibri"/>
                <a:cs typeface="Calibri"/>
                <a:sym typeface="Calibri"/>
              </a:rPr>
              <a:t>2</a:t>
            </a:r>
            <a:r>
              <a:rPr lang="en-US" sz="2800" b="0" i="0" u="none" strike="noStrike" cap="none" dirty="0">
                <a:solidFill>
                  <a:schemeClr val="accent2"/>
                </a:solidFill>
                <a:latin typeface="Calibri"/>
                <a:ea typeface="Calibri"/>
                <a:cs typeface="Calibri"/>
                <a:sym typeface="Calibri"/>
              </a:rPr>
              <a:t> = {a, aa, </a:t>
            </a:r>
            <a:r>
              <a:rPr lang="en-US" sz="2800" b="0" i="0" u="none" strike="noStrike" cap="none" dirty="0" err="1">
                <a:solidFill>
                  <a:schemeClr val="accent2"/>
                </a:solidFill>
                <a:latin typeface="Calibri"/>
                <a:ea typeface="Calibri"/>
                <a:cs typeface="Calibri"/>
                <a:sym typeface="Calibri"/>
              </a:rPr>
              <a:t>aaa</a:t>
            </a:r>
            <a:r>
              <a:rPr lang="en-US" sz="2800" b="0" i="0" u="none" strike="noStrike" cap="none" dirty="0">
                <a:solidFill>
                  <a:schemeClr val="accent2"/>
                </a:solidFill>
                <a:latin typeface="Calibri"/>
                <a:ea typeface="Calibri"/>
                <a:cs typeface="Calibri"/>
                <a:sym typeface="Calibri"/>
              </a:rPr>
              <a:t>, ...}, R</a:t>
            </a:r>
            <a:r>
              <a:rPr lang="en-US" sz="2800" b="0" i="0" u="none" strike="noStrike" cap="none" baseline="-25000" dirty="0">
                <a:solidFill>
                  <a:schemeClr val="accent2"/>
                </a:solidFill>
                <a:latin typeface="Calibri"/>
                <a:ea typeface="Calibri"/>
                <a:cs typeface="Calibri"/>
                <a:sym typeface="Calibri"/>
              </a:rPr>
              <a:t>3</a:t>
            </a:r>
            <a:r>
              <a:rPr lang="en-US" sz="2800" b="0" i="0" u="none" strike="noStrike" cap="none" dirty="0">
                <a:solidFill>
                  <a:schemeClr val="accent2"/>
                </a:solidFill>
                <a:latin typeface="Calibri"/>
                <a:ea typeface="Calibri"/>
                <a:cs typeface="Calibri"/>
                <a:sym typeface="Calibri"/>
              </a:rPr>
              <a:t> = {b},</a:t>
            </a:r>
          </a:p>
          <a:p>
            <a:pPr marL="742950" marR="0" lvl="1" indent="-285750" algn="l" rtl="0">
              <a:spcBef>
                <a:spcPts val="560"/>
              </a:spcBef>
              <a:spcAft>
                <a:spcPts val="0"/>
              </a:spcAft>
              <a:buClr>
                <a:schemeClr val="accent2"/>
              </a:buClr>
              <a:buSzPct val="25000"/>
              <a:buFont typeface="Calibri"/>
              <a:buNone/>
            </a:pPr>
            <a:r>
              <a:rPr lang="en-US" sz="2800" b="0" i="0" u="none" strike="noStrike" cap="none" dirty="0">
                <a:solidFill>
                  <a:schemeClr val="accent2"/>
                </a:solidFill>
                <a:latin typeface="Calibri"/>
                <a:ea typeface="Calibri"/>
                <a:cs typeface="Calibri"/>
                <a:sym typeface="Calibri"/>
              </a:rPr>
              <a:t>R</a:t>
            </a:r>
            <a:r>
              <a:rPr lang="en-US" sz="2800" b="0" i="0" u="none" strike="noStrike" cap="none" baseline="-25000" dirty="0">
                <a:solidFill>
                  <a:schemeClr val="accent2"/>
                </a:solidFill>
                <a:latin typeface="Calibri"/>
                <a:ea typeface="Calibri"/>
                <a:cs typeface="Calibri"/>
                <a:sym typeface="Calibri"/>
              </a:rPr>
              <a:t>4</a:t>
            </a:r>
            <a:r>
              <a:rPr lang="en-US" sz="2800" b="0" i="0" u="none" strike="noStrike" cap="none" dirty="0">
                <a:solidFill>
                  <a:schemeClr val="accent2"/>
                </a:solidFill>
                <a:latin typeface="Calibri"/>
                <a:ea typeface="Calibri"/>
                <a:cs typeface="Calibri"/>
                <a:sym typeface="Calibri"/>
              </a:rPr>
              <a:t> = {</a:t>
            </a:r>
            <a:r>
              <a:rPr lang="en-US" sz="2800" b="0" i="0" u="none" strike="noStrike" cap="none" dirty="0" err="1">
                <a:solidFill>
                  <a:schemeClr val="accent2"/>
                </a:solidFill>
                <a:latin typeface="Calibri"/>
                <a:ea typeface="Calibri"/>
                <a:cs typeface="Calibri"/>
                <a:sym typeface="Calibri"/>
              </a:rPr>
              <a:t>ba</a:t>
            </a:r>
            <a:r>
              <a:rPr lang="en-US" sz="2800" b="0" i="0" u="none" strike="noStrike" cap="none" dirty="0">
                <a:solidFill>
                  <a:schemeClr val="accent2"/>
                </a:solidFill>
                <a:latin typeface="Calibri"/>
                <a:ea typeface="Calibri"/>
                <a:cs typeface="Calibri"/>
                <a:sym typeface="Calibri"/>
              </a:rPr>
              <a:t>, ab}, R</a:t>
            </a:r>
            <a:r>
              <a:rPr lang="en-US" sz="2800" b="0" i="0" u="none" strike="noStrike" cap="none" baseline="-25000" dirty="0">
                <a:solidFill>
                  <a:schemeClr val="accent2"/>
                </a:solidFill>
                <a:latin typeface="Calibri"/>
                <a:ea typeface="Calibri"/>
                <a:cs typeface="Calibri"/>
                <a:sym typeface="Calibri"/>
              </a:rPr>
              <a:t>5</a:t>
            </a:r>
            <a:r>
              <a:rPr lang="en-US" sz="2800" b="0" i="0" u="none" strike="noStrike" cap="none" dirty="0">
                <a:solidFill>
                  <a:schemeClr val="accent2"/>
                </a:solidFill>
                <a:latin typeface="Calibri"/>
                <a:ea typeface="Calibri"/>
                <a:cs typeface="Calibri"/>
                <a:sym typeface="Calibri"/>
              </a:rPr>
              <a:t> = {</a:t>
            </a:r>
            <a:r>
              <a:rPr lang="en-US" sz="2800" b="0" i="0" u="none" strike="noStrike" cap="none" dirty="0" err="1">
                <a:solidFill>
                  <a:schemeClr val="accent2"/>
                </a:solidFill>
                <a:latin typeface="Calibri"/>
                <a:ea typeface="Calibri"/>
                <a:cs typeface="Calibri"/>
                <a:sym typeface="Calibri"/>
              </a:rPr>
              <a:t>ε</a:t>
            </a:r>
            <a:r>
              <a:rPr lang="en-US" sz="2800" b="0" i="0" u="none" strike="noStrike" cap="none" dirty="0">
                <a:solidFill>
                  <a:schemeClr val="accent2"/>
                </a:solidFill>
                <a:latin typeface="Calibri"/>
                <a:ea typeface="Calibri"/>
                <a:cs typeface="Calibri"/>
                <a:sym typeface="Calibri"/>
              </a:rPr>
              <a:t>, b, bb, </a:t>
            </a:r>
            <a:r>
              <a:rPr lang="en-US" sz="2800" b="0" i="0" u="none" strike="noStrike" cap="none" dirty="0" err="1">
                <a:solidFill>
                  <a:schemeClr val="accent2"/>
                </a:solidFill>
                <a:latin typeface="Calibri"/>
                <a:ea typeface="Calibri"/>
                <a:cs typeface="Calibri"/>
                <a:sym typeface="Calibri"/>
              </a:rPr>
              <a:t>bbb</a:t>
            </a:r>
            <a:r>
              <a:rPr lang="en-US" sz="2800" b="0" i="0" u="none" strike="noStrike" cap="none" dirty="0">
                <a:solidFill>
                  <a:schemeClr val="accent2"/>
                </a:solidFill>
                <a:latin typeface="Calibri"/>
                <a:ea typeface="Calibri"/>
                <a:cs typeface="Calibri"/>
                <a:sym typeface="Calibri"/>
              </a:rPr>
              <a:t>, …}, …</a:t>
            </a:r>
          </a:p>
          <a:p>
            <a:pPr marL="742950" marR="0" lvl="1" indent="-285750" algn="l" rtl="0">
              <a:spcBef>
                <a:spcPts val="560"/>
              </a:spcBef>
              <a:spcAft>
                <a:spcPts val="0"/>
              </a:spcAft>
              <a:buClr>
                <a:schemeClr val="accent2"/>
              </a:buClr>
              <a:buSzPct val="25000"/>
              <a:buFont typeface="Calibri"/>
              <a:buNone/>
            </a:pPr>
            <a:r>
              <a:rPr lang="en-US" sz="2800" b="0" i="0" u="none" strike="noStrike" cap="none" dirty="0">
                <a:solidFill>
                  <a:schemeClr val="accent2"/>
                </a:solidFill>
                <a:latin typeface="Calibri"/>
                <a:ea typeface="Calibri"/>
                <a:cs typeface="Calibri"/>
                <a:sym typeface="Calibri"/>
              </a:rPr>
              <a:t> </a:t>
            </a:r>
          </a:p>
          <a:p>
            <a:pPr marL="742950" marR="0" lvl="1" indent="-285750" algn="l" rtl="0">
              <a:spcBef>
                <a:spcPts val="560"/>
              </a:spcBef>
              <a:spcAft>
                <a:spcPts val="0"/>
              </a:spcAft>
              <a:buClr>
                <a:schemeClr val="dk1"/>
              </a:buClr>
              <a:buSzPct val="25000"/>
              <a:buFont typeface="Calibri"/>
              <a:buNone/>
            </a:pPr>
            <a:endParaRPr sz="2800" b="0" i="0" u="none" strike="noStrike" cap="none" dirty="0">
              <a:solidFill>
                <a:schemeClr val="accent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Identifier: sequence of letters or digits, starting with a letter</a:t>
            </a:r>
          </a:p>
        </p:txBody>
      </p:sp>
      <p:sp>
        <p:nvSpPr>
          <p:cNvPr id="324" name="Shape 324"/>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25" name="Shape 325"/>
          <p:cNvSpPr txBox="1"/>
          <p:nvPr/>
        </p:nvSpPr>
        <p:spPr>
          <a:xfrm>
            <a:off x="1691680" y="4428401"/>
            <a:ext cx="4392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{letter}({letter}|{digit})*</a:t>
            </a:r>
          </a:p>
        </p:txBody>
      </p:sp>
      <p:sp>
        <p:nvSpPr>
          <p:cNvPr id="326" name="Shape 326"/>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27" name="Shape 327"/>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28" name="Shape 328"/>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29" name="Shape 32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20</a:t>
            </a:fld>
            <a:endParaRPr lang="en-US"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36" name="Shape 336"/>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21</a:t>
            </a:fld>
            <a:endParaRPr lang="en-US"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43" name="Shape 343"/>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a:t>
            </a:r>
          </a:p>
        </p:txBody>
      </p:sp>
      <p:sp>
        <p:nvSpPr>
          <p:cNvPr id="344" name="Shape 34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22</a:t>
            </a:fld>
            <a:endParaRPr lang="en-US"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51" name="Shape 351"/>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a:t>
            </a:r>
          </a:p>
        </p:txBody>
      </p:sp>
      <p:sp>
        <p:nvSpPr>
          <p:cNvPr id="352" name="Shape 35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23</a:t>
            </a:fld>
            <a:endParaRPr lang="en-US"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59" name="Shape 359"/>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"|"\t"|"\n"</a:t>
            </a:r>
          </a:p>
        </p:txBody>
      </p:sp>
      <p:sp>
        <p:nvSpPr>
          <p:cNvPr id="360" name="Shape 36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24</a:t>
            </a:fld>
            <a:endParaRPr lang="en-US" sz="1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67" name="Shape 367"/>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"|"\t"|"\n")+</a:t>
            </a:r>
          </a:p>
        </p:txBody>
      </p:sp>
      <p:sp>
        <p:nvSpPr>
          <p:cNvPr id="368" name="Shape 368"/>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25</a:t>
            </a:fld>
            <a:endParaRPr lang="en-US"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Definition of Numbers</a:t>
            </a:r>
          </a:p>
        </p:txBody>
      </p:sp>
      <p:sp>
        <p:nvSpPr>
          <p:cNvPr id="375" name="Shape 375"/>
          <p:cNvSpPr txBox="1"/>
          <p:nvPr/>
        </p:nvSpPr>
        <p:spPr>
          <a:xfrm>
            <a:off x="1187624" y="2204864"/>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   [0-9]</a:t>
            </a:r>
          </a:p>
        </p:txBody>
      </p:sp>
      <p:sp>
        <p:nvSpPr>
          <p:cNvPr id="376" name="Shape 376"/>
          <p:cNvSpPr txBox="1"/>
          <p:nvPr/>
        </p:nvSpPr>
        <p:spPr>
          <a:xfrm>
            <a:off x="1187624" y="2916233"/>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digits  =  [0-9]+</a:t>
            </a:r>
          </a:p>
        </p:txBody>
      </p:sp>
      <p:sp>
        <p:nvSpPr>
          <p:cNvPr id="377" name="Shape 377"/>
          <p:cNvSpPr txBox="1"/>
          <p:nvPr/>
        </p:nvSpPr>
        <p:spPr>
          <a:xfrm>
            <a:off x="683568" y="3492296"/>
            <a:ext cx="4680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opt_frac  =  ("."{digits})?</a:t>
            </a:r>
          </a:p>
        </p:txBody>
      </p:sp>
      <p:sp>
        <p:nvSpPr>
          <p:cNvPr id="378" name="Shape 378"/>
          <p:cNvSpPr txBox="1"/>
          <p:nvPr/>
        </p:nvSpPr>
        <p:spPr>
          <a:xfrm>
            <a:off x="683568" y="4068360"/>
            <a:ext cx="8460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opt_exp  =  (E(\+|\-)?{digits})?</a:t>
            </a:r>
          </a:p>
        </p:txBody>
      </p:sp>
      <p:sp>
        <p:nvSpPr>
          <p:cNvPr id="379" name="Shape 379"/>
          <p:cNvSpPr txBox="1"/>
          <p:nvPr/>
        </p:nvSpPr>
        <p:spPr>
          <a:xfrm>
            <a:off x="1403648" y="464442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num  =  {digits}{opt_frac}{opt_exp}</a:t>
            </a:r>
          </a:p>
        </p:txBody>
      </p:sp>
      <p:sp>
        <p:nvSpPr>
          <p:cNvPr id="380" name="Shape 38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26</a:t>
            </a:fld>
            <a:endParaRPr lang="en-US"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Definition of Numbers</a:t>
            </a:r>
          </a:p>
        </p:txBody>
      </p:sp>
      <p:sp>
        <p:nvSpPr>
          <p:cNvPr id="387" name="Shape 387"/>
          <p:cNvSpPr txBox="1"/>
          <p:nvPr/>
        </p:nvSpPr>
        <p:spPr>
          <a:xfrm>
            <a:off x="1187624" y="2204864"/>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   [0-9]</a:t>
            </a:r>
          </a:p>
        </p:txBody>
      </p:sp>
      <p:sp>
        <p:nvSpPr>
          <p:cNvPr id="388" name="Shape 388"/>
          <p:cNvSpPr txBox="1"/>
          <p:nvPr/>
        </p:nvSpPr>
        <p:spPr>
          <a:xfrm>
            <a:off x="1187624" y="2916233"/>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digits  =  [0-9]+</a:t>
            </a:r>
          </a:p>
        </p:txBody>
      </p:sp>
      <p:sp>
        <p:nvSpPr>
          <p:cNvPr id="389" name="Shape 389"/>
          <p:cNvSpPr txBox="1"/>
          <p:nvPr/>
        </p:nvSpPr>
        <p:spPr>
          <a:xfrm>
            <a:off x="683568" y="3492296"/>
            <a:ext cx="4680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opt_frac  =  ("."{digits})?</a:t>
            </a:r>
          </a:p>
        </p:txBody>
      </p:sp>
      <p:sp>
        <p:nvSpPr>
          <p:cNvPr id="390" name="Shape 390"/>
          <p:cNvSpPr txBox="1"/>
          <p:nvPr/>
        </p:nvSpPr>
        <p:spPr>
          <a:xfrm>
            <a:off x="683568" y="4068360"/>
            <a:ext cx="8460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opt_exp  =  (E(\+|\-)?{digits})?</a:t>
            </a:r>
          </a:p>
        </p:txBody>
      </p:sp>
      <p:sp>
        <p:nvSpPr>
          <p:cNvPr id="391" name="Shape 391"/>
          <p:cNvSpPr txBox="1"/>
          <p:nvPr/>
        </p:nvSpPr>
        <p:spPr>
          <a:xfrm>
            <a:off x="1403648" y="464442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num  =  {digits}{opt_frac}{opt_exp}</a:t>
            </a:r>
          </a:p>
        </p:txBody>
      </p:sp>
      <p:sp>
        <p:nvSpPr>
          <p:cNvPr id="392" name="Shape 392"/>
          <p:cNvSpPr txBox="1"/>
          <p:nvPr/>
        </p:nvSpPr>
        <p:spPr>
          <a:xfrm>
            <a:off x="1556048" y="536450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345    ,    345.04  ,   2.14+e7</a:t>
            </a:r>
          </a:p>
        </p:txBody>
      </p:sp>
      <p:sp>
        <p:nvSpPr>
          <p:cNvPr id="393" name="Shape 39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27</a:t>
            </a:fld>
            <a:endParaRPr lang="en-US"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Times New Roman"/>
                <a:ea typeface="Times New Roman"/>
                <a:cs typeface="Times New Roman"/>
                <a:sym typeface="Times New Roman"/>
              </a:rPr>
              <a:t>28</a:t>
            </a:fld>
            <a:endParaRPr lang="en-US" sz="1400">
              <a:solidFill>
                <a:schemeClr val="dk1"/>
              </a:solidFill>
              <a:latin typeface="Times New Roman"/>
              <a:ea typeface="Times New Roman"/>
              <a:cs typeface="Times New Roman"/>
              <a:sym typeface="Times New Roman"/>
            </a:endParaRPr>
          </a:p>
        </p:txBody>
      </p:sp>
      <p:sp>
        <p:nvSpPr>
          <p:cNvPr id="400" name="Shape 400"/>
          <p:cNvSpPr txBox="1">
            <a:spLocks noGrp="1"/>
          </p:cNvSpPr>
          <p:nvPr>
            <p:ph type="title"/>
          </p:nvPr>
        </p:nvSpPr>
        <p:spPr>
          <a:xfrm rot="-5400000">
            <a:off x="-2895600" y="3124200"/>
            <a:ext cx="6858000" cy="6096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0" i="0" u="none" strike="noStrike" cap="none">
                <a:solidFill>
                  <a:schemeClr val="dk2"/>
                </a:solidFill>
                <a:latin typeface="Courier New"/>
                <a:ea typeface="Courier New"/>
                <a:cs typeface="Courier New"/>
                <a:sym typeface="Courier New"/>
              </a:rPr>
              <a:t>Lex</a:t>
            </a:r>
            <a:r>
              <a:rPr lang="en-US" sz="2800" b="0" i="0" u="none" strike="noStrike" cap="none">
                <a:solidFill>
                  <a:schemeClr val="dk2"/>
                </a:solidFill>
                <a:latin typeface="Calibri"/>
                <a:ea typeface="Calibri"/>
                <a:cs typeface="Calibri"/>
                <a:sym typeface="Calibri"/>
              </a:rPr>
              <a:t> regular expressions</a:t>
            </a:r>
          </a:p>
        </p:txBody>
      </p:sp>
      <p:graphicFrame>
        <p:nvGraphicFramePr>
          <p:cNvPr id="401" name="Shape 401"/>
          <p:cNvGraphicFramePr/>
          <p:nvPr/>
        </p:nvGraphicFramePr>
        <p:xfrm>
          <a:off x="1066800" y="152400"/>
          <a:ext cx="7848600" cy="5943770"/>
        </p:xfrm>
        <a:graphic>
          <a:graphicData uri="http://schemas.openxmlformats.org/drawingml/2006/table">
            <a:tbl>
              <a:tblPr>
                <a:noFill/>
                <a:tableStyleId>{E70D774E-FEAF-40B0-AA0E-5944BF0AC0D9}</a:tableStyleId>
              </a:tblPr>
              <a:tblGrid>
                <a:gridCol w="1219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Expression</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Matches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Example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Using core operators</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c</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non-operator character 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\c</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character c literally</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string s literally</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character but newline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beginning of 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end of 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6"/>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one of characters in string 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(a|b|c)</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7"/>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one character not in string 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(b|c) where  = {a,b,c}</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8"/>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zero or more strings matching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9"/>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one or more strings matching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aa*</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0"/>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zero or one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(a|ε)</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1"/>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r{m,n}</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between m and n occurences of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a{2,3}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(aa|aaa)</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2"/>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 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followed by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3"/>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 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or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4"/>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same as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15"/>
                  </a:ext>
                </a:extLst>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when followed by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abc/123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sldNum" idx="12"/>
          </p:nvPr>
        </p:nvSpPr>
        <p:spPr>
          <a:xfrm>
            <a:off x="6553200" y="6248400"/>
            <a:ext cx="1905000" cy="4572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
        <p:nvSpPr>
          <p:cNvPr id="408" name="Shape 408"/>
          <p:cNvSpPr txBox="1"/>
          <p:nvPr/>
        </p:nvSpPr>
        <p:spPr>
          <a:xfrm>
            <a:off x="1268250" y="2664075"/>
            <a:ext cx="6607500" cy="1648500"/>
          </a:xfrm>
          <a:prstGeom prst="rect">
            <a:avLst/>
          </a:prstGeom>
          <a:noFill/>
          <a:ln>
            <a:noFill/>
          </a:ln>
        </p:spPr>
        <p:txBody>
          <a:bodyPr lIns="91425" tIns="91425" rIns="91425" bIns="91425" anchor="t" anchorCtr="0">
            <a:noAutofit/>
          </a:bodyPr>
          <a:lstStyle/>
          <a:p>
            <a:pPr lvl="0" algn="ctr">
              <a:spcBef>
                <a:spcPts val="0"/>
              </a:spcBef>
              <a:buNone/>
            </a:pPr>
            <a:r>
              <a:rPr lang="en-US" sz="4800">
                <a:latin typeface="Calibri"/>
                <a:ea typeface="Calibri"/>
                <a:cs typeface="Calibri"/>
                <a:sym typeface="Calibri"/>
              </a:rPr>
              <a:t>Regular Expressions for Lexical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 Definition</a:t>
            </a:r>
          </a:p>
        </p:txBody>
      </p:sp>
      <p:sp>
        <p:nvSpPr>
          <p:cNvPr id="163" name="Shape 163"/>
          <p:cNvSpPr txBox="1">
            <a:spLocks noGrp="1"/>
          </p:cNvSpPr>
          <p:nvPr>
            <p:ph type="body" idx="1"/>
          </p:nvPr>
        </p:nvSpPr>
        <p:spPr>
          <a:xfrm>
            <a:off x="685800" y="1981200"/>
            <a:ext cx="7772400" cy="45867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Meaning function L maps syntax to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t>
            </a:r>
            <a:r>
              <a:rPr lang="en-US"/>
              <a:t>r</a:t>
            </a:r>
            <a:r>
              <a:rPr lang="en-US" sz="2800" b="0" i="0" u="none" strike="noStrike" cap="none">
                <a:solidFill>
                  <a:schemeClr val="dk1"/>
                </a:solidFill>
                <a:latin typeface="Calibri"/>
                <a:ea typeface="Calibri"/>
                <a:cs typeface="Calibri"/>
                <a:sym typeface="Calibri"/>
              </a:rPr>
              <a:t>)  = Meaning of regexp r (a regular language)</a:t>
            </a:r>
          </a:p>
          <a:p>
            <a:pPr marL="742950" marR="0" lvl="1" indent="-285750" algn="l" rtl="0">
              <a:lnSpc>
                <a:spcPct val="90000"/>
              </a:lnSpc>
              <a:spcBef>
                <a:spcPts val="560"/>
              </a:spcBef>
              <a:spcAft>
                <a:spcPts val="0"/>
              </a:spcAft>
              <a:buClr>
                <a:schemeClr val="dk1"/>
              </a:buClr>
              <a:buSzPct val="100000"/>
              <a:buFont typeface="Calibri"/>
              <a:buChar char="–"/>
            </a:pPr>
            <a:r>
              <a:rPr lang="en-US"/>
              <a:t>   </a:t>
            </a:r>
            <a:r>
              <a:rPr lang="en-US" sz="2800" b="0" i="0" u="none" strike="noStrike" cap="none">
                <a:solidFill>
                  <a:schemeClr val="dk1"/>
                </a:solidFill>
                <a:latin typeface="Calibri"/>
                <a:ea typeface="Calibri"/>
                <a:cs typeface="Calibri"/>
                <a:sym typeface="Calibri"/>
              </a:rPr>
              <a:t>a*</a:t>
            </a:r>
            <a:r>
              <a:rPr lang="en-US"/>
              <a:t> </a:t>
            </a:r>
            <a:r>
              <a:rPr lang="en-US" sz="2800" b="0" i="0" u="none" strike="noStrike" cap="none">
                <a:solidFill>
                  <a:schemeClr val="dk1"/>
                </a:solidFill>
                <a:latin typeface="Calibri"/>
                <a:ea typeface="Calibri"/>
                <a:cs typeface="Calibri"/>
                <a:sym typeface="Calibri"/>
              </a:rPr>
              <a:t> = {ε, a, aa, aaa, …}</a:t>
            </a:r>
          </a:p>
          <a:p>
            <a:pPr marL="742950" marR="0" lvl="1" indent="-285750" algn="l" rtl="0">
              <a:lnSpc>
                <a:spcPct val="90000"/>
              </a:lnSpc>
              <a:spcBef>
                <a:spcPts val="560"/>
              </a:spcBef>
              <a:spcAft>
                <a:spcPts val="0"/>
              </a:spcAft>
              <a:buClr>
                <a:schemeClr val="dk1"/>
              </a:buClr>
              <a:buSzPct val="100000"/>
              <a:buFont typeface="Calibri"/>
              <a:buChar char="–"/>
            </a:pPr>
            <a:r>
              <a:rPr lang="en-US"/>
              <a:t>    𝜖    =  ‘’</a:t>
            </a:r>
          </a:p>
          <a:p>
            <a:pPr marL="742950" marR="0" lvl="1" indent="-285750" algn="l" rtl="0">
              <a:lnSpc>
                <a:spcPct val="90000"/>
              </a:lnSpc>
              <a:spcBef>
                <a:spcPts val="560"/>
              </a:spcBef>
              <a:spcAft>
                <a:spcPts val="0"/>
              </a:spcAft>
              <a:buClr>
                <a:schemeClr val="dk1"/>
              </a:buClr>
              <a:buSzPct val="100000"/>
              <a:buFont typeface="Calibri"/>
              <a:buChar char="–"/>
            </a:pPr>
            <a:r>
              <a:rPr lang="en-US"/>
              <a:t>    c     =  c</a:t>
            </a:r>
          </a:p>
          <a:p>
            <a:pPr marL="742950" marR="0" lvl="1" indent="-285750" algn="l" rtl="0">
              <a:lnSpc>
                <a:spcPct val="90000"/>
              </a:lnSpc>
              <a:spcBef>
                <a:spcPts val="560"/>
              </a:spcBef>
              <a:spcAft>
                <a:spcPts val="0"/>
              </a:spcAft>
              <a:buClr>
                <a:schemeClr val="dk1"/>
              </a:buClr>
              <a:buSzPct val="100000"/>
              <a:buFont typeface="Calibri"/>
              <a:buChar char="–"/>
            </a:pPr>
            <a:r>
              <a:rPr lang="en-US"/>
              <a:t>   A|B = A ⋃ B</a:t>
            </a:r>
          </a:p>
          <a:p>
            <a:pPr marL="742950" marR="0" lvl="1" indent="-285750" algn="l" rtl="0">
              <a:lnSpc>
                <a:spcPct val="90000"/>
              </a:lnSpc>
              <a:spcBef>
                <a:spcPts val="560"/>
              </a:spcBef>
              <a:spcAft>
                <a:spcPts val="0"/>
              </a:spcAft>
              <a:buClr>
                <a:schemeClr val="dk1"/>
              </a:buClr>
              <a:buSzPct val="100000"/>
              <a:buFont typeface="Calibri"/>
              <a:buChar char="–"/>
            </a:pPr>
            <a:r>
              <a:rPr lang="en-US"/>
              <a:t>   AB   =   ab | a ∈ A and b ∈ B</a:t>
            </a:r>
          </a:p>
          <a:p>
            <a:pPr marL="742950" marR="0" lvl="1" indent="-285750" algn="l" rtl="0">
              <a:lnSpc>
                <a:spcPct val="90000"/>
              </a:lnSpc>
              <a:spcBef>
                <a:spcPts val="560"/>
              </a:spcBef>
              <a:spcAft>
                <a:spcPts val="0"/>
              </a:spcAft>
              <a:buClr>
                <a:schemeClr val="dk1"/>
              </a:buClr>
              <a:buSzPct val="100000"/>
              <a:buFont typeface="Calibri"/>
              <a:buChar char="–"/>
            </a:pPr>
            <a:r>
              <a:rPr lang="en-US"/>
              <a:t>   A</a:t>
            </a:r>
            <a:r>
              <a:rPr lang="en-US" baseline="30000"/>
              <a:t>2</a:t>
            </a:r>
            <a:r>
              <a:rPr lang="en-US"/>
              <a:t>    =   xy  | x ∈ A and y ∈ A</a:t>
            </a:r>
          </a:p>
          <a:p>
            <a:pPr marL="742950" marR="0" lvl="1" indent="-285750" algn="l" rtl="0">
              <a:lnSpc>
                <a:spcPct val="90000"/>
              </a:lnSpc>
              <a:spcBef>
                <a:spcPts val="560"/>
              </a:spcBef>
              <a:spcAft>
                <a:spcPts val="0"/>
              </a:spcAft>
              <a:buClr>
                <a:schemeClr val="dk1"/>
              </a:buClr>
              <a:buSzPct val="100000"/>
              <a:buFont typeface="Calibri"/>
              <a:buChar char="–"/>
            </a:pPr>
            <a:r>
              <a:rPr lang="en-US"/>
              <a:t>   A*   = A</a:t>
            </a:r>
            <a:r>
              <a:rPr lang="en-US" baseline="30000"/>
              <a:t>0</a:t>
            </a:r>
            <a:r>
              <a:rPr lang="en-US"/>
              <a:t> ⋃ A</a:t>
            </a:r>
            <a:r>
              <a:rPr lang="en-US" baseline="30000"/>
              <a:t>1</a:t>
            </a:r>
            <a:r>
              <a:rPr lang="en-US"/>
              <a:t> ⋃ A</a:t>
            </a:r>
            <a:r>
              <a:rPr lang="en-US" baseline="30000"/>
              <a:t>2</a:t>
            </a:r>
            <a:r>
              <a:rPr lang="en-US"/>
              <a:t> ⋃ A</a:t>
            </a:r>
            <a:r>
              <a:rPr lang="en-US" baseline="30000"/>
              <a:t>3</a:t>
            </a:r>
            <a:r>
              <a:rPr lang="en-US"/>
              <a:t> ...</a:t>
            </a:r>
          </a:p>
        </p:txBody>
      </p:sp>
      <p:sp>
        <p:nvSpPr>
          <p:cNvPr id="164" name="Shape 16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a:t>
            </a:fld>
            <a:endParaRPr lang="en-US" sz="1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1052736"/>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Write a </a:t>
            </a:r>
            <a:r>
              <a:rPr lang="en-US" sz="3200" b="0" i="0" u="none" strike="noStrike" cap="none" dirty="0" err="1">
                <a:solidFill>
                  <a:schemeClr val="dk1"/>
                </a:solidFill>
                <a:latin typeface="Calibri"/>
                <a:ea typeface="Calibri"/>
                <a:cs typeface="Calibri"/>
                <a:sym typeface="Calibri"/>
              </a:rPr>
              <a:t>regexp</a:t>
            </a:r>
            <a:r>
              <a:rPr lang="en-US" sz="3200" b="0" i="0" u="none" strike="noStrike" cap="none" dirty="0">
                <a:solidFill>
                  <a:schemeClr val="dk1"/>
                </a:solidFill>
                <a:latin typeface="Calibri"/>
                <a:ea typeface="Calibri"/>
                <a:cs typeface="Calibri"/>
                <a:sym typeface="Calibri"/>
              </a:rPr>
              <a:t> for the lexemes of each token class</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Integer     =  digit+</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Identifier  =  letter(</a:t>
            </a:r>
            <a:r>
              <a:rPr lang="en-US" sz="2800" b="0" i="0" u="none" strike="noStrike" cap="none" dirty="0" err="1">
                <a:solidFill>
                  <a:srgbClr val="0070C0"/>
                </a:solidFill>
                <a:latin typeface="Calibri"/>
                <a:ea typeface="Calibri"/>
                <a:cs typeface="Calibri"/>
                <a:sym typeface="Calibri"/>
              </a:rPr>
              <a:t>letter|digit</a:t>
            </a:r>
            <a:r>
              <a:rPr lang="en-US" sz="2800" b="0" i="0" u="none" strike="noStrike" cap="none" dirty="0">
                <a:solidFill>
                  <a:srgbClr val="0070C0"/>
                </a:solidFill>
                <a:latin typeface="Calibri"/>
                <a:ea typeface="Calibri"/>
                <a:cs typeface="Calibri"/>
                <a:sym typeface="Calibri"/>
              </a:rPr>
              <a:t>)+</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err="1">
                <a:solidFill>
                  <a:srgbClr val="0070C0"/>
                </a:solidFill>
                <a:latin typeface="Calibri"/>
                <a:ea typeface="Calibri"/>
                <a:cs typeface="Calibri"/>
                <a:sym typeface="Calibri"/>
              </a:rPr>
              <a:t>Lparen</a:t>
            </a:r>
            <a:r>
              <a:rPr lang="en-US" sz="2800" b="0" i="0" u="none" strike="noStrike" cap="none" dirty="0">
                <a:solidFill>
                  <a:srgbClr val="0070C0"/>
                </a:solidFill>
                <a:latin typeface="Calibri"/>
                <a:ea typeface="Calibri"/>
                <a:cs typeface="Calibri"/>
                <a:sym typeface="Calibri"/>
              </a:rPr>
              <a:t>      =  ‘(‘</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  . . .</a:t>
            </a:r>
          </a:p>
          <a:p>
            <a:pPr marL="342900" marR="0" lvl="0" indent="-342900" algn="l" rtl="0">
              <a:spcBef>
                <a:spcPts val="64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Construct </a:t>
            </a:r>
            <a:r>
              <a:rPr lang="en-US" sz="3200" b="0" i="0" u="none" strike="noStrike" cap="none" dirty="0">
                <a:solidFill>
                  <a:srgbClr val="0070C0"/>
                </a:solidFill>
                <a:latin typeface="Calibri"/>
                <a:ea typeface="Calibri"/>
                <a:cs typeface="Calibri"/>
                <a:sym typeface="Calibri"/>
              </a:rPr>
              <a:t>R</a:t>
            </a:r>
            <a:r>
              <a:rPr lang="en-US" sz="3200" b="0" i="0" u="none" strike="noStrike" cap="none" dirty="0">
                <a:solidFill>
                  <a:schemeClr val="dk1"/>
                </a:solidFill>
                <a:latin typeface="Calibri"/>
                <a:ea typeface="Calibri"/>
                <a:cs typeface="Calibri"/>
                <a:sym typeface="Calibri"/>
              </a:rPr>
              <a:t>, matching all lexemes for all tokens.</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R = Integer | identifier | . . .</a:t>
            </a:r>
          </a:p>
          <a:p>
            <a:pPr marL="457200" marR="0" lvl="1" indent="0" algn="l" rtl="0">
              <a:spcBef>
                <a:spcPts val="560"/>
              </a:spcBef>
              <a:spcAft>
                <a:spcPts val="0"/>
              </a:spcAft>
              <a:buClr>
                <a:srgbClr val="0070C0"/>
              </a:buClr>
              <a:buSzPct val="25000"/>
              <a:buFont typeface="Calibri"/>
              <a:buNone/>
            </a:pPr>
            <a:r>
              <a:rPr lang="en-US" sz="2800" b="0" i="0" u="none" strike="noStrike" cap="none" dirty="0">
                <a:solidFill>
                  <a:srgbClr val="0070C0"/>
                </a:solidFill>
                <a:latin typeface="Calibri"/>
                <a:ea typeface="Calibri"/>
                <a:cs typeface="Calibri"/>
                <a:sym typeface="Calibri"/>
              </a:rPr>
              <a:t>        = R</a:t>
            </a:r>
            <a:r>
              <a:rPr lang="en-US" sz="2800" b="0" i="0" u="none" strike="noStrike" cap="none" baseline="-25000" dirty="0">
                <a:solidFill>
                  <a:srgbClr val="0070C0"/>
                </a:solidFill>
                <a:latin typeface="Calibri"/>
                <a:ea typeface="Calibri"/>
                <a:cs typeface="Calibri"/>
                <a:sym typeface="Calibri"/>
              </a:rPr>
              <a:t>1</a:t>
            </a:r>
            <a:r>
              <a:rPr lang="en-US" sz="2800" b="0" i="0" u="none" strike="noStrike" cap="none" dirty="0">
                <a:solidFill>
                  <a:srgbClr val="0070C0"/>
                </a:solidFill>
                <a:latin typeface="Calibri"/>
                <a:ea typeface="Calibri"/>
                <a:cs typeface="Calibri"/>
                <a:sym typeface="Calibri"/>
              </a:rPr>
              <a:t> | R</a:t>
            </a:r>
            <a:r>
              <a:rPr lang="en-US" sz="2800" b="0" i="0" u="none" strike="noStrike" cap="none" baseline="-25000" dirty="0">
                <a:solidFill>
                  <a:srgbClr val="0070C0"/>
                </a:solidFill>
                <a:latin typeface="Calibri"/>
                <a:ea typeface="Calibri"/>
                <a:cs typeface="Calibri"/>
                <a:sym typeface="Calibri"/>
              </a:rPr>
              <a:t>2</a:t>
            </a:r>
            <a:r>
              <a:rPr lang="en-US" sz="2800" b="0" i="0" u="none" strike="noStrike" cap="none" dirty="0">
                <a:solidFill>
                  <a:srgbClr val="0070C0"/>
                </a:solidFill>
                <a:latin typeface="Calibri"/>
                <a:ea typeface="Calibri"/>
                <a:cs typeface="Calibri"/>
                <a:sym typeface="Calibri"/>
              </a:rPr>
              <a:t> | R</a:t>
            </a:r>
            <a:r>
              <a:rPr lang="en-US" sz="2800" b="0" i="0" u="none" strike="noStrike" cap="none" baseline="-25000" dirty="0">
                <a:solidFill>
                  <a:srgbClr val="0070C0"/>
                </a:solidFill>
                <a:latin typeface="Calibri"/>
                <a:ea typeface="Calibri"/>
                <a:cs typeface="Calibri"/>
                <a:sym typeface="Calibri"/>
              </a:rPr>
              <a:t>3</a:t>
            </a:r>
            <a:r>
              <a:rPr lang="en-US" sz="2800" b="0" i="0" u="none" strike="noStrike" cap="none" dirty="0">
                <a:solidFill>
                  <a:srgbClr val="0070C0"/>
                </a:solidFill>
                <a:latin typeface="Calibri"/>
                <a:ea typeface="Calibri"/>
                <a:cs typeface="Calibri"/>
                <a:sym typeface="Calibri"/>
              </a:rPr>
              <a:t> | …</a:t>
            </a:r>
          </a:p>
          <a:p>
            <a:pPr marL="342900" marR="0" lvl="0" indent="-342900" algn="l" rtl="0">
              <a:spcBef>
                <a:spcPts val="640"/>
              </a:spcBef>
              <a:spcAft>
                <a:spcPts val="0"/>
              </a:spcAft>
              <a:buClr>
                <a:schemeClr val="dk1"/>
              </a:buClr>
              <a:buSzPct val="100000"/>
              <a:buFont typeface="Calibri"/>
              <a:buNone/>
            </a:pPr>
            <a:endParaRPr sz="3200" b="0" i="0" u="none" strike="noStrike" cap="none" dirty="0">
              <a:solidFill>
                <a:schemeClr val="dk1"/>
              </a:solidFill>
              <a:latin typeface="Calibri"/>
              <a:ea typeface="Calibri"/>
              <a:cs typeface="Calibri"/>
              <a:sym typeface="Calibri"/>
            </a:endParaRPr>
          </a:p>
        </p:txBody>
      </p:sp>
      <p:sp>
        <p:nvSpPr>
          <p:cNvPr id="414" name="Shape 41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30</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1869100"/>
            <a:ext cx="7772400" cy="42270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spcAft>
                <a:spcPts val="0"/>
              </a:spcAft>
              <a:buNone/>
            </a:pPr>
            <a:r>
              <a:rPr lang="en-US"/>
              <a:t>  </a:t>
            </a:r>
          </a:p>
        </p:txBody>
      </p:sp>
      <p:sp>
        <p:nvSpPr>
          <p:cNvPr id="420" name="Shape 420"/>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 </a:t>
            </a:r>
          </a:p>
        </p:txBody>
      </p:sp>
      <p:sp>
        <p:nvSpPr>
          <p:cNvPr id="421" name="Shape 421"/>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lvl="0" rtl="0">
              <a:spcBef>
                <a:spcPts val="0"/>
              </a:spcBef>
              <a:buNone/>
            </a:pPr>
            <a:fld id="{00000000-1234-1234-1234-123412341234}" type="slidenum">
              <a:rPr lang="en-US"/>
              <a:t>31</a:t>
            </a:fld>
            <a:endParaRPr lang="en-US"/>
          </a:p>
        </p:txBody>
      </p:sp>
      <p:sp>
        <p:nvSpPr>
          <p:cNvPr id="422" name="Shape 422"/>
          <p:cNvSpPr txBox="1"/>
          <p:nvPr/>
        </p:nvSpPr>
        <p:spPr>
          <a:xfrm>
            <a:off x="5499598" y="2924950"/>
            <a:ext cx="3320700" cy="954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a:solidFill>
                  <a:srgbClr val="FF0000"/>
                </a:solidFill>
                <a:latin typeface="Calibri"/>
                <a:ea typeface="Calibri"/>
                <a:cs typeface="Calibri"/>
                <a:sym typeface="Calibri"/>
              </a:rPr>
              <a:t>R = R</a:t>
            </a:r>
            <a:r>
              <a:rPr lang="en-US" sz="2800" b="0" i="0" u="none" strike="noStrike" cap="none" baseline="-25000">
                <a:solidFill>
                  <a:srgbClr val="FF0000"/>
                </a:solidFill>
                <a:latin typeface="Calibri"/>
                <a:ea typeface="Calibri"/>
                <a:cs typeface="Calibri"/>
                <a:sym typeface="Calibri"/>
              </a:rPr>
              <a:t>1</a:t>
            </a:r>
            <a:r>
              <a:rPr lang="en-US" sz="2800" b="0" i="0" u="none" strike="noStrike" cap="none">
                <a:solidFill>
                  <a:srgbClr val="FF0000"/>
                </a:solidFill>
                <a:latin typeface="Calibri"/>
                <a:ea typeface="Calibri"/>
                <a:cs typeface="Calibri"/>
                <a:sym typeface="Calibri"/>
              </a:rPr>
              <a:t> | R</a:t>
            </a:r>
            <a:r>
              <a:rPr lang="en-US" sz="2800" b="0" i="0" u="none" strike="noStrike" cap="none" baseline="-25000">
                <a:solidFill>
                  <a:srgbClr val="FF0000"/>
                </a:solidFill>
                <a:latin typeface="Calibri"/>
                <a:ea typeface="Calibri"/>
                <a:cs typeface="Calibri"/>
                <a:sym typeface="Calibri"/>
              </a:rPr>
              <a:t>2</a:t>
            </a:r>
            <a:r>
              <a:rPr lang="en-US" sz="2800" b="0" i="0" u="none" strike="noStrike" cap="none">
                <a:solidFill>
                  <a:srgbClr val="FF0000"/>
                </a:solidFill>
                <a:latin typeface="Calibri"/>
                <a:ea typeface="Calibri"/>
                <a:cs typeface="Calibri"/>
                <a:sym typeface="Calibri"/>
              </a:rPr>
              <a:t> | . . . | R</a:t>
            </a:r>
            <a:r>
              <a:rPr lang="en-US" sz="2800" b="0" i="0" u="none" strike="noStrike" cap="none" baseline="-25000">
                <a:solidFill>
                  <a:srgbClr val="FF0000"/>
                </a:solidFill>
                <a:latin typeface="Calibri"/>
                <a:ea typeface="Calibri"/>
                <a:cs typeface="Calibri"/>
                <a:sym typeface="Calibri"/>
              </a:rPr>
              <a:t>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Shape 428"/>
          <p:cNvSpPr txBox="1">
            <a:spLocks noGrp="1"/>
          </p:cNvSpPr>
          <p:nvPr>
            <p:ph type="body" idx="1"/>
          </p:nvPr>
        </p:nvSpPr>
        <p:spPr>
          <a:xfrm>
            <a:off x="685800" y="1981200"/>
            <a:ext cx="7772400" cy="4114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dirty="0">
                <a:latin typeface="Calibri"/>
                <a:ea typeface="Calibri"/>
                <a:cs typeface="Calibri"/>
                <a:sym typeface="Calibri"/>
              </a:rPr>
              <a:t> </a:t>
            </a:r>
          </a:p>
        </p:txBody>
      </p:sp>
      <p:sp>
        <p:nvSpPr>
          <p:cNvPr id="427" name="Shape 427"/>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dirty="0">
                <a:solidFill>
                  <a:schemeClr val="dk2"/>
                </a:solidFill>
                <a:latin typeface="Calibri"/>
                <a:ea typeface="Calibri"/>
                <a:cs typeface="Calibri"/>
                <a:sym typeface="Calibri"/>
              </a:rPr>
              <a:t>Lexical Analyzer </a:t>
            </a:r>
          </a:p>
        </p:txBody>
      </p:sp>
      <p:sp>
        <p:nvSpPr>
          <p:cNvPr id="429" name="Shape 42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32</a:t>
            </a:fld>
            <a:endParaRPr lang="en-US" sz="1400" dirty="0">
              <a:solidFill>
                <a:schemeClr val="dk1"/>
              </a:solidFill>
              <a:latin typeface="Calibri"/>
              <a:ea typeface="Calibri"/>
              <a:cs typeface="Calibri"/>
              <a:sym typeface="Calibri"/>
            </a:endParaRPr>
          </a:p>
        </p:txBody>
      </p:sp>
      <p:sp>
        <p:nvSpPr>
          <p:cNvPr id="430" name="Shape 430"/>
          <p:cNvSpPr txBox="1"/>
          <p:nvPr/>
        </p:nvSpPr>
        <p:spPr>
          <a:xfrm>
            <a:off x="5580112" y="3933055"/>
            <a:ext cx="1512299"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b="1">
                <a:solidFill>
                  <a:srgbClr val="FF0000"/>
                </a:solidFill>
                <a:latin typeface="Calibri"/>
                <a:ea typeface="Calibri"/>
                <a:cs typeface="Calibri"/>
                <a:sym typeface="Calibri"/>
              </a:rPr>
              <a:t>==</a:t>
            </a:r>
          </a:p>
        </p:txBody>
      </p:sp>
      <p:sp>
        <p:nvSpPr>
          <p:cNvPr id="431" name="Shape 431"/>
          <p:cNvSpPr txBox="1"/>
          <p:nvPr/>
        </p:nvSpPr>
        <p:spPr>
          <a:xfrm>
            <a:off x="4370626" y="4827898"/>
            <a:ext cx="1482900" cy="461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T_ASSIGN</a:t>
            </a:r>
          </a:p>
        </p:txBody>
      </p:sp>
      <p:sp>
        <p:nvSpPr>
          <p:cNvPr id="432" name="Shape 432"/>
          <p:cNvSpPr txBox="1"/>
          <p:nvPr/>
        </p:nvSpPr>
        <p:spPr>
          <a:xfrm>
            <a:off x="6444207" y="4797151"/>
            <a:ext cx="11520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T_EQ</a:t>
            </a:r>
          </a:p>
        </p:txBody>
      </p:sp>
      <p:sp>
        <p:nvSpPr>
          <p:cNvPr id="433" name="Shape 433"/>
          <p:cNvSpPr/>
          <p:nvPr/>
        </p:nvSpPr>
        <p:spPr>
          <a:xfrm>
            <a:off x="4996543" y="3140967"/>
            <a:ext cx="3559628"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dirty="0">
                <a:solidFill>
                  <a:schemeClr val="dk1"/>
                </a:solidFill>
                <a:latin typeface="Calibri"/>
                <a:ea typeface="Calibri"/>
                <a:cs typeface="Calibri"/>
                <a:sym typeface="Calibri"/>
              </a:rPr>
              <a:t>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1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2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3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4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5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6 </a:t>
            </a:r>
            <a:r>
              <a:rPr lang="en-US" sz="3200" dirty="0">
                <a:solidFill>
                  <a:srgbClr val="0070C0"/>
                </a:solidFill>
                <a:latin typeface="Calibri"/>
                <a:ea typeface="Calibri"/>
                <a:cs typeface="Calibri"/>
                <a:sym typeface="Calibri"/>
              </a:rPr>
              <a:t>x</a:t>
            </a:r>
            <a:r>
              <a:rPr lang="en-US" sz="3200" baseline="-25000" dirty="0">
                <a:solidFill>
                  <a:srgbClr val="0070C0"/>
                </a:solidFill>
                <a:latin typeface="Calibri"/>
                <a:ea typeface="Calibri"/>
                <a:cs typeface="Calibri"/>
                <a:sym typeface="Calibri"/>
              </a:rPr>
              <a:t>7</a:t>
            </a:r>
            <a:r>
              <a:rPr lang="en-US" sz="3200" dirty="0">
                <a:solidFill>
                  <a:srgbClr val="0070C0"/>
                </a:solidFill>
                <a:latin typeface="Calibri"/>
                <a:ea typeface="Calibri"/>
                <a:cs typeface="Calibri"/>
                <a:sym typeface="Calibri"/>
              </a:rPr>
              <a:t> . . .</a:t>
            </a:r>
          </a:p>
        </p:txBody>
      </p:sp>
      <p:sp>
        <p:nvSpPr>
          <p:cNvPr id="434" name="Shape 434"/>
          <p:cNvSpPr/>
          <p:nvPr/>
        </p:nvSpPr>
        <p:spPr>
          <a:xfrm rot="5400000">
            <a:off x="5605039" y="2690967"/>
            <a:ext cx="144000" cy="1044000"/>
          </a:xfrm>
          <a:prstGeom prst="leftBracket">
            <a:avLst>
              <a:gd name="adj" fmla="val 8333"/>
            </a:avLst>
          </a:prstGeom>
          <a:noFill/>
          <a:ln w="2857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Calibri"/>
              <a:ea typeface="Calibri"/>
              <a:cs typeface="Calibri"/>
              <a:sym typeface="Calibri"/>
            </a:endParaRPr>
          </a:p>
        </p:txBody>
      </p:sp>
      <p:sp>
        <p:nvSpPr>
          <p:cNvPr id="435" name="Shape 435"/>
          <p:cNvSpPr/>
          <p:nvPr/>
        </p:nvSpPr>
        <p:spPr>
          <a:xfrm rot="-5400000">
            <a:off x="5832214" y="2960889"/>
            <a:ext cx="144000" cy="1512300"/>
          </a:xfrm>
          <a:prstGeom prst="leftBracket">
            <a:avLst>
              <a:gd name="adj" fmla="val 8333"/>
            </a:avLst>
          </a:prstGeom>
          <a:noFill/>
          <a:ln w="2857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Calibri"/>
              <a:ea typeface="Calibri"/>
              <a:cs typeface="Calibri"/>
              <a:sym typeface="Calibri"/>
            </a:endParaRPr>
          </a:p>
        </p:txBody>
      </p:sp>
      <p:sp>
        <p:nvSpPr>
          <p:cNvPr id="436" name="Shape 436"/>
          <p:cNvSpPr txBox="1"/>
          <p:nvPr/>
        </p:nvSpPr>
        <p:spPr>
          <a:xfrm>
            <a:off x="1475655" y="5085183"/>
            <a:ext cx="2304300" cy="461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Maximal Munch</a:t>
            </a:r>
          </a:p>
        </p:txBody>
      </p:sp>
      <p:sp>
        <p:nvSpPr>
          <p:cNvPr id="2" name="TextBox 1">
            <a:extLst>
              <a:ext uri="{FF2B5EF4-FFF2-40B4-BE49-F238E27FC236}">
                <a16:creationId xmlns:a16="http://schemas.microsoft.com/office/drawing/2014/main" id="{98D7370E-4DA9-0B44-9D25-D0D8767CC278}"/>
              </a:ext>
            </a:extLst>
          </p:cNvPr>
          <p:cNvSpPr txBox="1"/>
          <p:nvPr/>
        </p:nvSpPr>
        <p:spPr>
          <a:xfrm>
            <a:off x="1967530" y="5535962"/>
            <a:ext cx="1095172" cy="400110"/>
          </a:xfrm>
          <a:prstGeom prst="rect">
            <a:avLst/>
          </a:prstGeom>
          <a:noFill/>
        </p:spPr>
        <p:txBody>
          <a:bodyPr wrap="none" rtlCol="0">
            <a:spAutoFit/>
          </a:bodyPr>
          <a:lstStyle/>
          <a:p>
            <a:r>
              <a:rPr lang="en-US" sz="2000" dirty="0">
                <a:solidFill>
                  <a:schemeClr val="accent6">
                    <a:lumMod val="60000"/>
                    <a:lumOff val="40000"/>
                  </a:schemeClr>
                </a:solidFill>
              </a:rPr>
              <a:t>max(i,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 </a:t>
            </a:r>
          </a:p>
        </p:txBody>
      </p:sp>
      <p:sp>
        <p:nvSpPr>
          <p:cNvPr id="442" name="Shape 442"/>
          <p:cNvSpPr txBox="1">
            <a:spLocks noGrp="1"/>
          </p:cNvSpPr>
          <p:nvPr>
            <p:ph type="body" idx="1"/>
          </p:nvPr>
        </p:nvSpPr>
        <p:spPr>
          <a:xfrm>
            <a:off x="685800" y="1981200"/>
            <a:ext cx="8189400" cy="4114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dirty="0">
                <a:latin typeface="Calibri"/>
                <a:ea typeface="Calibri"/>
                <a:cs typeface="Calibri"/>
                <a:sym typeface="Calibri"/>
              </a:rPr>
              <a:t> </a:t>
            </a:r>
          </a:p>
        </p:txBody>
      </p:sp>
      <p:sp>
        <p:nvSpPr>
          <p:cNvPr id="443" name="Shape 44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33</a:t>
            </a:fld>
            <a:endParaRPr lang="en-US" sz="1400">
              <a:solidFill>
                <a:schemeClr val="dk1"/>
              </a:solidFill>
              <a:latin typeface="Calibri"/>
              <a:ea typeface="Calibri"/>
              <a:cs typeface="Calibri"/>
              <a:sym typeface="Calibri"/>
            </a:endParaRPr>
          </a:p>
        </p:txBody>
      </p:sp>
      <p:sp>
        <p:nvSpPr>
          <p:cNvPr id="444" name="Shape 444"/>
          <p:cNvSpPr txBox="1"/>
          <p:nvPr/>
        </p:nvSpPr>
        <p:spPr>
          <a:xfrm>
            <a:off x="4644007" y="2924943"/>
            <a:ext cx="34563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R = R</a:t>
            </a:r>
            <a:r>
              <a:rPr lang="en-US" sz="2800" baseline="-25000">
                <a:solidFill>
                  <a:srgbClr val="FF0000"/>
                </a:solidFill>
                <a:latin typeface="Calibri"/>
                <a:ea typeface="Calibri"/>
                <a:cs typeface="Calibri"/>
                <a:sym typeface="Calibri"/>
              </a:rPr>
              <a:t>1</a:t>
            </a:r>
            <a:r>
              <a:rPr lang="en-US" sz="2800">
                <a:solidFill>
                  <a:srgbClr val="FF0000"/>
                </a:solidFill>
                <a:latin typeface="Calibri"/>
                <a:ea typeface="Calibri"/>
                <a:cs typeface="Calibri"/>
                <a:sym typeface="Calibri"/>
              </a:rPr>
              <a:t> | R</a:t>
            </a:r>
            <a:r>
              <a:rPr lang="en-US" sz="2800" baseline="-25000">
                <a:solidFill>
                  <a:srgbClr val="FF0000"/>
                </a:solidFill>
                <a:latin typeface="Calibri"/>
                <a:ea typeface="Calibri"/>
                <a:cs typeface="Calibri"/>
                <a:sym typeface="Calibri"/>
              </a:rPr>
              <a:t>2</a:t>
            </a:r>
            <a:r>
              <a:rPr lang="en-US" sz="2800">
                <a:solidFill>
                  <a:srgbClr val="FF0000"/>
                </a:solidFill>
                <a:latin typeface="Calibri"/>
                <a:ea typeface="Calibri"/>
                <a:cs typeface="Calibri"/>
                <a:sym typeface="Calibri"/>
              </a:rPr>
              <a:t> | . . . | R</a:t>
            </a:r>
            <a:r>
              <a:rPr lang="en-US" sz="2800" baseline="-25000">
                <a:solidFill>
                  <a:srgbClr val="FF0000"/>
                </a:solidFill>
                <a:latin typeface="Calibri"/>
                <a:ea typeface="Calibri"/>
                <a:cs typeface="Calibri"/>
                <a:sym typeface="Calibri"/>
              </a:rPr>
              <a:t>n</a:t>
            </a:r>
          </a:p>
        </p:txBody>
      </p:sp>
      <p:sp>
        <p:nvSpPr>
          <p:cNvPr id="445" name="Shape 445"/>
          <p:cNvSpPr txBox="1"/>
          <p:nvPr/>
        </p:nvSpPr>
        <p:spPr>
          <a:xfrm>
            <a:off x="4355976" y="3841883"/>
            <a:ext cx="30242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IF = if</a:t>
            </a:r>
          </a:p>
        </p:txBody>
      </p:sp>
      <p:sp>
        <p:nvSpPr>
          <p:cNvPr id="446" name="Shape 446"/>
          <p:cNvSpPr txBox="1"/>
          <p:nvPr/>
        </p:nvSpPr>
        <p:spPr>
          <a:xfrm>
            <a:off x="4355976" y="4273932"/>
            <a:ext cx="52565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identifier = letter(letter|digit)*</a:t>
            </a:r>
          </a:p>
        </p:txBody>
      </p:sp>
      <p:sp>
        <p:nvSpPr>
          <p:cNvPr id="447" name="Shape 447"/>
          <p:cNvSpPr txBox="1"/>
          <p:nvPr/>
        </p:nvSpPr>
        <p:spPr>
          <a:xfrm>
            <a:off x="2339751" y="4725144"/>
            <a:ext cx="12959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0070C0"/>
                </a:solidFill>
                <a:latin typeface="Calibri"/>
                <a:ea typeface="Calibri"/>
                <a:cs typeface="Calibri"/>
                <a:sym typeface="Calibri"/>
              </a:rPr>
              <a:t>L(IF)</a:t>
            </a:r>
          </a:p>
        </p:txBody>
      </p:sp>
      <p:sp>
        <p:nvSpPr>
          <p:cNvPr id="448" name="Shape 448"/>
          <p:cNvSpPr txBox="1"/>
          <p:nvPr/>
        </p:nvSpPr>
        <p:spPr>
          <a:xfrm>
            <a:off x="2339751" y="5282044"/>
            <a:ext cx="33123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0070C0"/>
                </a:solidFill>
                <a:latin typeface="Calibri"/>
                <a:ea typeface="Calibri"/>
                <a:cs typeface="Calibri"/>
                <a:sym typeface="Calibri"/>
              </a:rPr>
              <a:t>L(Identifier)</a:t>
            </a:r>
          </a:p>
        </p:txBody>
      </p:sp>
      <p:sp>
        <p:nvSpPr>
          <p:cNvPr id="449" name="Shape 449"/>
          <p:cNvSpPr txBox="1"/>
          <p:nvPr/>
        </p:nvSpPr>
        <p:spPr>
          <a:xfrm>
            <a:off x="4932039" y="1916832"/>
            <a:ext cx="3492000" cy="831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00B050"/>
                </a:solidFill>
                <a:latin typeface="Calibri"/>
                <a:ea typeface="Calibri"/>
                <a:cs typeface="Calibri"/>
                <a:sym typeface="Calibri"/>
              </a:rPr>
              <a:t>Choose the one listed first!</a:t>
            </a:r>
          </a:p>
        </p:txBody>
      </p:sp>
      <p:sp>
        <p:nvSpPr>
          <p:cNvPr id="2" name="TextBox 1">
            <a:extLst>
              <a:ext uri="{FF2B5EF4-FFF2-40B4-BE49-F238E27FC236}">
                <a16:creationId xmlns:a16="http://schemas.microsoft.com/office/drawing/2014/main" id="{9E679E1F-2F22-1F40-BAFF-5497A818D279}"/>
              </a:ext>
            </a:extLst>
          </p:cNvPr>
          <p:cNvSpPr txBox="1"/>
          <p:nvPr/>
        </p:nvSpPr>
        <p:spPr>
          <a:xfrm>
            <a:off x="4627764" y="5360150"/>
            <a:ext cx="3830435" cy="707886"/>
          </a:xfrm>
          <a:prstGeom prst="rect">
            <a:avLst/>
          </a:prstGeom>
          <a:noFill/>
        </p:spPr>
        <p:txBody>
          <a:bodyPr wrap="square" rtlCol="0">
            <a:spAutoFit/>
          </a:bodyPr>
          <a:lstStyle/>
          <a:p>
            <a:r>
              <a:rPr lang="en-US" sz="2000" dirty="0"/>
              <a:t>This situation arises when </a:t>
            </a:r>
            <a:r>
              <a:rPr lang="en-US" sz="2000" dirty="0">
                <a:latin typeface="Courier" pitchFamily="2" charset="0"/>
              </a:rPr>
              <a:t>if</a:t>
            </a:r>
            <a:r>
              <a:rPr lang="en-US" sz="2000" dirty="0"/>
              <a:t> is followed by </a:t>
            </a:r>
            <a:r>
              <a:rPr lang="en-US" sz="2000" dirty="0" err="1"/>
              <a:t>Lparen</a:t>
            </a:r>
            <a:r>
              <a:rPr lang="en-US" sz="2000" dirty="0"/>
              <a:t> e.g. </a:t>
            </a:r>
            <a:r>
              <a:rPr lang="en-US" sz="2000" dirty="0">
                <a:latin typeface="Courier" pitchFamily="2" charset="0"/>
              </a:rPr>
              <a:t>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a:t>
            </a:r>
          </a:p>
        </p:txBody>
      </p:sp>
      <p:sp>
        <p:nvSpPr>
          <p:cNvPr id="455" name="Shape 455"/>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What if no rule matches?</a:t>
            </a:r>
          </a:p>
          <a:p>
            <a:pPr marL="342900" marR="0" lvl="0" indent="-342900" algn="l" rtl="0">
              <a:spcBef>
                <a:spcPts val="640"/>
              </a:spcBef>
              <a:spcAft>
                <a:spcPts val="0"/>
              </a:spcAft>
              <a:buClr>
                <a:schemeClr val="dk1"/>
              </a:buClr>
              <a:buSzPct val="100000"/>
              <a:buFont typeface="Calibri"/>
              <a:buNone/>
            </a:pP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            </a:t>
            </a:r>
            <a:r>
              <a:rPr lang="en-US" sz="3200" b="0" i="0" u="none" strike="noStrike" cap="none">
                <a:solidFill>
                  <a:srgbClr val="0070C0"/>
                </a:solidFill>
                <a:latin typeface="Calibri"/>
                <a:ea typeface="Calibri"/>
                <a:cs typeface="Calibri"/>
                <a:sym typeface="Calibri"/>
              </a:rPr>
              <a:t>x</a:t>
            </a:r>
            <a:r>
              <a:rPr lang="en-US" sz="3200" b="0" i="0" u="none" strike="noStrike" cap="none" baseline="-25000">
                <a:solidFill>
                  <a:srgbClr val="0070C0"/>
                </a:solidFill>
                <a:latin typeface="Calibri"/>
                <a:ea typeface="Calibri"/>
                <a:cs typeface="Calibri"/>
                <a:sym typeface="Calibri"/>
              </a:rPr>
              <a:t>1</a:t>
            </a:r>
            <a:r>
              <a:rPr lang="en-US" sz="3200" b="0" i="0" u="none" strike="noStrike" cap="none">
                <a:solidFill>
                  <a:srgbClr val="0070C0"/>
                </a:solidFill>
                <a:latin typeface="Calibri"/>
                <a:ea typeface="Calibri"/>
                <a:cs typeface="Calibri"/>
                <a:sym typeface="Calibri"/>
              </a:rPr>
              <a:t>…x</a:t>
            </a:r>
            <a:r>
              <a:rPr lang="en-US" sz="3200" b="0" i="0" u="none" strike="noStrike" cap="none" baseline="-25000">
                <a:solidFill>
                  <a:srgbClr val="0070C0"/>
                </a:solidFill>
                <a:latin typeface="Calibri"/>
                <a:ea typeface="Calibri"/>
                <a:cs typeface="Calibri"/>
                <a:sym typeface="Calibri"/>
              </a:rPr>
              <a:t>i</a:t>
            </a:r>
            <a:r>
              <a:rPr lang="en-US" sz="3200" b="0" i="0" u="none" strike="noStrike" cap="none">
                <a:solidFill>
                  <a:srgbClr val="0070C0"/>
                </a:solidFill>
                <a:latin typeface="Calibri"/>
                <a:ea typeface="Calibri"/>
                <a:cs typeface="Calibri"/>
                <a:sym typeface="Calibri"/>
              </a:rPr>
              <a:t>  </a:t>
            </a:r>
            <a:r>
              <a:rPr lang="en-US">
                <a:solidFill>
                  <a:srgbClr val="0070C0"/>
                </a:solidFill>
              </a:rPr>
              <a:t>∉</a:t>
            </a:r>
            <a:r>
              <a:rPr lang="en-US" sz="3200" b="0" i="0" u="none" strike="noStrike" cap="none">
                <a:solidFill>
                  <a:srgbClr val="0070C0"/>
                </a:solidFill>
                <a:latin typeface="Calibri"/>
                <a:ea typeface="Calibri"/>
                <a:cs typeface="Calibri"/>
                <a:sym typeface="Calibri"/>
              </a:rPr>
              <a:t> </a:t>
            </a:r>
            <a:r>
              <a:rPr lang="en-US">
                <a:solidFill>
                  <a:srgbClr val="0070C0"/>
                </a:solidFill>
              </a:rPr>
              <a:t> </a:t>
            </a:r>
            <a:r>
              <a:rPr lang="en-US" sz="3200" b="0" i="0" u="none" strike="noStrike" cap="none">
                <a:solidFill>
                  <a:srgbClr val="0070C0"/>
                </a:solidFill>
                <a:latin typeface="Calibri"/>
                <a:ea typeface="Calibri"/>
                <a:cs typeface="Calibri"/>
                <a:sym typeface="Calibri"/>
              </a:rPr>
              <a:t>L(R)</a:t>
            </a:r>
          </a:p>
          <a:p>
            <a:pPr marL="0" marR="0" lvl="0" indent="0" algn="l" rtl="0">
              <a:spcBef>
                <a:spcPts val="640"/>
              </a:spcBef>
              <a:spcAft>
                <a:spcPts val="0"/>
              </a:spcAft>
              <a:buClr>
                <a:schemeClr val="dk1"/>
              </a:buClr>
              <a:buSzPct val="25000"/>
              <a:buFont typeface="Calibri"/>
              <a:buNone/>
            </a:pPr>
            <a:endParaRPr sz="3200" b="0" i="0" u="none" strike="noStrike" cap="none">
              <a:solidFill>
                <a:srgbClr val="0070C0"/>
              </a:solidFill>
              <a:latin typeface="Calibri"/>
              <a:ea typeface="Calibri"/>
              <a:cs typeface="Calibri"/>
              <a:sym typeface="Calibri"/>
            </a:endParaRPr>
          </a:p>
          <a:p>
            <a:pPr marL="0" marR="0" lvl="0" indent="0" algn="l" rtl="0">
              <a:spcBef>
                <a:spcPts val="640"/>
              </a:spcBef>
              <a:spcAft>
                <a:spcPts val="0"/>
              </a:spcAft>
              <a:buClr>
                <a:srgbClr val="0070C0"/>
              </a:buClr>
              <a:buSzPct val="25000"/>
              <a:buFont typeface="Calibri"/>
              <a:buNone/>
            </a:pPr>
            <a:r>
              <a:rPr lang="en-US" sz="3200" b="0" i="0" u="none" strike="noStrike" cap="none">
                <a:solidFill>
                  <a:srgbClr val="0070C0"/>
                </a:solidFill>
                <a:latin typeface="Calibri"/>
                <a:ea typeface="Calibri"/>
                <a:cs typeface="Calibri"/>
                <a:sym typeface="Calibri"/>
              </a:rPr>
              <a:t>	Error = all strings not in spec</a:t>
            </a:r>
            <a:r>
              <a:rPr lang="en-US">
                <a:solidFill>
                  <a:srgbClr val="0070C0"/>
                </a:solidFill>
              </a:rPr>
              <a:t>ification</a:t>
            </a:r>
            <a:r>
              <a:rPr lang="en-US" sz="3200" b="0" i="0" u="none" strike="noStrike" cap="none">
                <a:solidFill>
                  <a:srgbClr val="0070C0"/>
                </a:solidFill>
                <a:latin typeface="Calibri"/>
                <a:ea typeface="Calibri"/>
                <a:cs typeface="Calibri"/>
                <a:sym typeface="Calibri"/>
              </a:rPr>
              <a:t> </a:t>
            </a:r>
          </a:p>
        </p:txBody>
      </p:sp>
      <p:sp>
        <p:nvSpPr>
          <p:cNvPr id="456" name="Shape 456"/>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34</a:t>
            </a:fld>
            <a:endParaRPr lang="en-US" sz="1400">
              <a:solidFill>
                <a:schemeClr val="dk1"/>
              </a:solidFill>
              <a:latin typeface="Calibri"/>
              <a:ea typeface="Calibri"/>
              <a:cs typeface="Calibri"/>
              <a:sym typeface="Calibri"/>
            </a:endParaRPr>
          </a:p>
        </p:txBody>
      </p:sp>
      <p:sp>
        <p:nvSpPr>
          <p:cNvPr id="457" name="Shape 457"/>
          <p:cNvSpPr txBox="1"/>
          <p:nvPr/>
        </p:nvSpPr>
        <p:spPr>
          <a:xfrm>
            <a:off x="2411759" y="5118282"/>
            <a:ext cx="3492000" cy="4617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00B050"/>
                </a:solidFill>
                <a:latin typeface="Calibri"/>
                <a:ea typeface="Calibri"/>
                <a:cs typeface="Calibri"/>
                <a:sym typeface="Calibri"/>
              </a:rPr>
              <a:t>Put it last in priority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Regexps in Lexical Analysis</a:t>
            </a:r>
          </a:p>
        </p:txBody>
      </p:sp>
      <p:sp>
        <p:nvSpPr>
          <p:cNvPr id="463" name="Shape 463"/>
          <p:cNvSpPr txBox="1">
            <a:spLocks noGrp="1"/>
          </p:cNvSpPr>
          <p:nvPr>
            <p:ph type="body" idx="1"/>
          </p:nvPr>
        </p:nvSpPr>
        <p:spPr>
          <a:xfrm>
            <a:off x="685800" y="1700798"/>
            <a:ext cx="7772400" cy="48690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Regular expressions are a concise notation for string patterns</a:t>
            </a:r>
          </a:p>
          <a:p>
            <a:pPr marL="342900" marR="0" lvl="0" indent="-342900" algn="l" rtl="0">
              <a:spcBef>
                <a:spcPts val="64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Use in lexical analysis requires small extensions</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Resolve ambiguities</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Handle errors</a:t>
            </a:r>
          </a:p>
          <a:p>
            <a:pPr marL="342900" marR="0" lvl="0" indent="-342900" algn="l" rtl="0">
              <a:spcBef>
                <a:spcPts val="640"/>
              </a:spcBef>
              <a:spcAft>
                <a:spcPts val="0"/>
              </a:spcAft>
              <a:buClr>
                <a:schemeClr val="dk1"/>
              </a:buClr>
              <a:buSzPct val="100000"/>
              <a:buFont typeface="Calibri"/>
              <a:buChar char="•"/>
            </a:pPr>
            <a:r>
              <a:rPr lang="en-US" sz="3200" b="0" i="0" u="none" strike="noStrike" cap="none" dirty="0">
                <a:solidFill>
                  <a:schemeClr val="dk1"/>
                </a:solidFill>
                <a:latin typeface="Calibri"/>
                <a:ea typeface="Calibri"/>
                <a:cs typeface="Calibri"/>
                <a:sym typeface="Calibri"/>
              </a:rPr>
              <a:t>A good algorithm for lexical </a:t>
            </a:r>
            <a:r>
              <a:rPr lang="en-US" sz="3200" b="0" i="0" u="none" strike="noStrike" cap="none">
                <a:solidFill>
                  <a:schemeClr val="dk1"/>
                </a:solidFill>
                <a:latin typeface="Calibri"/>
                <a:ea typeface="Calibri"/>
                <a:cs typeface="Calibri"/>
                <a:sym typeface="Calibri"/>
              </a:rPr>
              <a:t>analysis will:</a:t>
            </a:r>
            <a:endParaRPr lang="en-US" sz="3200" b="0" i="0" u="none" strike="noStrike" cap="none" dirty="0">
              <a:solidFill>
                <a:schemeClr val="dk1"/>
              </a:solidFill>
              <a:latin typeface="Calibri"/>
              <a:ea typeface="Calibri"/>
              <a:cs typeface="Calibri"/>
              <a:sym typeface="Calibri"/>
            </a:endParaRP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Require only single pass over the input</a:t>
            </a:r>
          </a:p>
          <a:p>
            <a:pPr marL="742950" marR="0" lvl="1" indent="-285750" algn="l" rtl="0">
              <a:spcBef>
                <a:spcPts val="560"/>
              </a:spcBef>
              <a:spcAft>
                <a:spcPts val="0"/>
              </a:spcAft>
              <a:buClr>
                <a:srgbClr val="0070C0"/>
              </a:buClr>
              <a:buSzPct val="100000"/>
              <a:buFont typeface="Calibri"/>
              <a:buChar char="–"/>
            </a:pPr>
            <a:r>
              <a:rPr lang="en-US" sz="2800" b="0" i="0" u="none" strike="noStrike" cap="none" dirty="0">
                <a:solidFill>
                  <a:srgbClr val="0070C0"/>
                </a:solidFill>
                <a:latin typeface="Calibri"/>
                <a:ea typeface="Calibri"/>
                <a:cs typeface="Calibri"/>
                <a:sym typeface="Calibri"/>
              </a:rPr>
              <a:t>Few operations  per character (lookup table)</a:t>
            </a:r>
          </a:p>
        </p:txBody>
      </p:sp>
      <p:sp>
        <p:nvSpPr>
          <p:cNvPr id="464" name="Shape 46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35</a:t>
            </a:fld>
            <a:endParaRPr lang="en-US"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 Definition</a:t>
            </a:r>
          </a:p>
        </p:txBody>
      </p:sp>
      <p:sp>
        <p:nvSpPr>
          <p:cNvPr id="171" name="Shape 171"/>
          <p:cNvSpPr txBox="1">
            <a:spLocks noGrp="1"/>
          </p:cNvSpPr>
          <p:nvPr>
            <p:ph type="body" idx="1"/>
          </p:nvPr>
        </p:nvSpPr>
        <p:spPr>
          <a:xfrm>
            <a:off x="685800" y="1981200"/>
            <a:ext cx="7772400" cy="45867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Meaning function L maps syntax to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t>
            </a:r>
            <a:r>
              <a:rPr lang="en-US"/>
              <a:t>r</a:t>
            </a:r>
            <a:r>
              <a:rPr lang="en-US" sz="2800" b="0" i="0" u="none" strike="noStrike" cap="none">
                <a:solidFill>
                  <a:schemeClr val="dk1"/>
                </a:solidFill>
                <a:latin typeface="Calibri"/>
                <a:ea typeface="Calibri"/>
                <a:cs typeface="Calibri"/>
                <a:sym typeface="Calibri"/>
              </a:rPr>
              <a:t>) = Meaning of regexp r (a regular language)</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 = {ε, a, aa, aaa, …}</a:t>
            </a:r>
          </a:p>
          <a:p>
            <a:pPr marL="742950" marR="0" lvl="1" indent="-285750" algn="l" rtl="0">
              <a:lnSpc>
                <a:spcPct val="90000"/>
              </a:lnSpc>
              <a:spcBef>
                <a:spcPts val="560"/>
              </a:spcBef>
              <a:spcAft>
                <a:spcPts val="0"/>
              </a:spcAft>
              <a:buClr>
                <a:schemeClr val="dk1"/>
              </a:buClr>
              <a:buSzPct val="100000"/>
              <a:buFont typeface="Calibri"/>
              <a:buChar char="–"/>
            </a:pPr>
            <a:r>
              <a:rPr lang="en-US"/>
              <a:t>L(𝜖)    = {‘’}</a:t>
            </a:r>
          </a:p>
          <a:p>
            <a:pPr marL="742950" marR="0" lvl="1" indent="-285750" algn="l" rtl="0">
              <a:lnSpc>
                <a:spcPct val="90000"/>
              </a:lnSpc>
              <a:spcBef>
                <a:spcPts val="560"/>
              </a:spcBef>
              <a:spcAft>
                <a:spcPts val="0"/>
              </a:spcAft>
              <a:buClr>
                <a:schemeClr val="dk1"/>
              </a:buClr>
              <a:buSzPct val="100000"/>
              <a:buFont typeface="Calibri"/>
              <a:buChar char="–"/>
            </a:pPr>
            <a:r>
              <a:rPr lang="en-US"/>
              <a:t>L(c)    = {c}</a:t>
            </a:r>
          </a:p>
          <a:p>
            <a:pPr marL="742950" marR="0" lvl="1" indent="-285750" algn="l" rtl="0">
              <a:lnSpc>
                <a:spcPct val="90000"/>
              </a:lnSpc>
              <a:spcBef>
                <a:spcPts val="560"/>
              </a:spcBef>
              <a:spcAft>
                <a:spcPts val="0"/>
              </a:spcAft>
              <a:buClr>
                <a:schemeClr val="dk1"/>
              </a:buClr>
              <a:buSzPct val="100000"/>
              <a:buFont typeface="Calibri"/>
              <a:buChar char="–"/>
            </a:pPr>
            <a:r>
              <a:rPr lang="en-US"/>
              <a:t>L(A|B) = L(A) ⋃ L(B)</a:t>
            </a:r>
          </a:p>
          <a:p>
            <a:pPr marL="742950" marR="0" lvl="1" indent="-285750" algn="l" rtl="0">
              <a:lnSpc>
                <a:spcPct val="90000"/>
              </a:lnSpc>
              <a:spcBef>
                <a:spcPts val="560"/>
              </a:spcBef>
              <a:spcAft>
                <a:spcPts val="0"/>
              </a:spcAft>
              <a:buClr>
                <a:schemeClr val="dk1"/>
              </a:buClr>
              <a:buSzPct val="100000"/>
              <a:buFont typeface="Calibri"/>
              <a:buChar char="–"/>
            </a:pPr>
            <a:r>
              <a:rPr lang="en-US"/>
              <a:t>L(AB)   = { ab | a ∈ L(A) and b ∈ L(B) }</a:t>
            </a:r>
          </a:p>
          <a:p>
            <a:pPr marL="742950" marR="0" lvl="1" indent="-285750" algn="l" rtl="0">
              <a:lnSpc>
                <a:spcPct val="90000"/>
              </a:lnSpc>
              <a:spcBef>
                <a:spcPts val="560"/>
              </a:spcBef>
              <a:spcAft>
                <a:spcPts val="0"/>
              </a:spcAft>
              <a:buClr>
                <a:schemeClr val="dk1"/>
              </a:buClr>
              <a:buSzPct val="100000"/>
              <a:buFont typeface="Calibri"/>
              <a:buChar char="–"/>
            </a:pPr>
            <a:r>
              <a:rPr lang="en-US"/>
              <a:t>L(A</a:t>
            </a:r>
            <a:r>
              <a:rPr lang="en-US" baseline="30000"/>
              <a:t>2</a:t>
            </a:r>
            <a:r>
              <a:rPr lang="en-US"/>
              <a:t>)   = { xy | x ∈ L(A) and y ∈ L(A) }</a:t>
            </a:r>
          </a:p>
          <a:p>
            <a:pPr marL="742950" marR="0" lvl="1" indent="-285750" algn="l" rtl="0">
              <a:lnSpc>
                <a:spcPct val="90000"/>
              </a:lnSpc>
              <a:spcBef>
                <a:spcPts val="560"/>
              </a:spcBef>
              <a:spcAft>
                <a:spcPts val="0"/>
              </a:spcAft>
              <a:buClr>
                <a:schemeClr val="dk1"/>
              </a:buClr>
              <a:buSzPct val="100000"/>
              <a:buFont typeface="Calibri"/>
              <a:buChar char="–"/>
            </a:pPr>
            <a:r>
              <a:rPr lang="en-US"/>
              <a:t>L(A*)   = L(A</a:t>
            </a:r>
            <a:r>
              <a:rPr lang="en-US" baseline="30000"/>
              <a:t>0</a:t>
            </a:r>
            <a:r>
              <a:rPr lang="en-US"/>
              <a:t>) ⋃ L(A</a:t>
            </a:r>
            <a:r>
              <a:rPr lang="en-US" baseline="30000"/>
              <a:t>1</a:t>
            </a:r>
            <a:r>
              <a:rPr lang="en-US"/>
              <a:t>) ⋃ L(A</a:t>
            </a:r>
            <a:r>
              <a:rPr lang="en-US" baseline="30000"/>
              <a:t>2</a:t>
            </a:r>
            <a:r>
              <a:rPr lang="en-US"/>
              <a:t>) ⋃ L(A</a:t>
            </a:r>
            <a:r>
              <a:rPr lang="en-US" baseline="30000"/>
              <a:t>3</a:t>
            </a:r>
            <a:r>
              <a:rPr lang="en-US"/>
              <a:t>) ...</a:t>
            </a:r>
          </a:p>
        </p:txBody>
      </p:sp>
      <p:sp>
        <p:nvSpPr>
          <p:cNvPr id="172" name="Shape 17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4</a:t>
            </a:fld>
            <a:endParaRPr lang="en-US"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a:t>
            </a:r>
          </a:p>
        </p:txBody>
      </p:sp>
      <p:sp>
        <p:nvSpPr>
          <p:cNvPr id="179" name="Shape 179"/>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Why use meaning function?</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Make clear what is syntax and what is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Allow us to consider notation as a separate issue</a:t>
            </a:r>
          </a:p>
        </p:txBody>
      </p:sp>
      <p:sp>
        <p:nvSpPr>
          <p:cNvPr id="180" name="Shape 18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5</a:t>
            </a:fld>
            <a:endParaRPr lang="en-US"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a:t>
            </a:r>
          </a:p>
        </p:txBody>
      </p:sp>
      <p:sp>
        <p:nvSpPr>
          <p:cNvPr id="187" name="Shape 187"/>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Why use meaning function?</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Make clear what is syntax and what is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Allow us to consider notation as a separate issue</a:t>
            </a:r>
          </a:p>
          <a:p>
            <a:pPr marL="1143000" marR="0" lvl="2" indent="-228600" algn="l" rtl="0">
              <a:lnSpc>
                <a:spcPct val="90000"/>
              </a:lnSpc>
              <a:spcBef>
                <a:spcPts val="480"/>
              </a:spcBef>
              <a:spcAft>
                <a:spcPts val="0"/>
              </a:spcAft>
              <a:buClr>
                <a:schemeClr val="dk1"/>
              </a:buClr>
              <a:buSzPct val="100000"/>
              <a:buFont typeface="Calibri"/>
              <a:buChar char="•"/>
            </a:pPr>
            <a:r>
              <a:rPr lang="en-US" sz="2400" b="0" i="0" u="none" strike="noStrike" cap="none">
                <a:solidFill>
                  <a:schemeClr val="dk1"/>
                </a:solidFill>
                <a:latin typeface="Calibri"/>
                <a:ea typeface="Calibri"/>
                <a:cs typeface="Calibri"/>
                <a:sym typeface="Calibri"/>
              </a:rPr>
              <a:t>Identifier:</a:t>
            </a:r>
          </a:p>
          <a:p>
            <a:pPr marL="1600200" marR="0" lvl="3" indent="-228600" algn="l" rtl="0">
              <a:lnSpc>
                <a:spcPct val="90000"/>
              </a:lnSpc>
              <a:spcBef>
                <a:spcPts val="560"/>
              </a:spcBef>
              <a:spcAft>
                <a:spcPts val="0"/>
              </a:spcAft>
              <a:buClr>
                <a:srgbClr val="6868CF"/>
              </a:buClr>
              <a:buSzPct val="100000"/>
              <a:buFont typeface="Calibri"/>
              <a:buChar char="–"/>
            </a:pPr>
            <a:r>
              <a:rPr lang="en-US" sz="2800" b="0" i="0" u="none" strike="noStrike" cap="none">
                <a:solidFill>
                  <a:srgbClr val="6868CF"/>
                </a:solidFill>
                <a:latin typeface="Calibri"/>
                <a:ea typeface="Calibri"/>
                <a:cs typeface="Calibri"/>
                <a:sym typeface="Calibri"/>
              </a:rPr>
              <a:t>Sequence of letters   r</a:t>
            </a:r>
            <a:r>
              <a:rPr lang="en-US" sz="2800" b="0" i="0" u="none" strike="noStrike" cap="none" baseline="-25000">
                <a:solidFill>
                  <a:srgbClr val="6868CF"/>
                </a:solidFill>
                <a:latin typeface="Calibri"/>
                <a:ea typeface="Calibri"/>
                <a:cs typeface="Calibri"/>
                <a:sym typeface="Calibri"/>
              </a:rPr>
              <a:t>1</a:t>
            </a:r>
          </a:p>
          <a:p>
            <a:pPr marL="1600200" marR="0" lvl="3" indent="-228600" algn="l" rtl="0">
              <a:lnSpc>
                <a:spcPct val="90000"/>
              </a:lnSpc>
              <a:spcBef>
                <a:spcPts val="560"/>
              </a:spcBef>
              <a:spcAft>
                <a:spcPts val="0"/>
              </a:spcAft>
              <a:buClr>
                <a:srgbClr val="6868CF"/>
              </a:buClr>
              <a:buSzPct val="100000"/>
              <a:buFont typeface="Calibri"/>
              <a:buChar char="–"/>
            </a:pPr>
            <a:r>
              <a:rPr lang="en-US" sz="2800" b="0" i="0" u="none" strike="noStrike" cap="none">
                <a:solidFill>
                  <a:srgbClr val="6868CF"/>
                </a:solidFill>
                <a:latin typeface="Calibri"/>
                <a:ea typeface="Calibri"/>
                <a:cs typeface="Calibri"/>
                <a:sym typeface="Calibri"/>
              </a:rPr>
              <a:t>Sequence of letters and digits</a:t>
            </a:r>
            <a:r>
              <a:rPr lang="en-US" sz="2800" b="0" i="0" u="none" strike="noStrike" cap="none">
                <a:solidFill>
                  <a:schemeClr val="dk1"/>
                </a:solidFill>
                <a:latin typeface="Calibri"/>
                <a:ea typeface="Calibri"/>
                <a:cs typeface="Calibri"/>
                <a:sym typeface="Calibri"/>
              </a:rPr>
              <a:t>   </a:t>
            </a:r>
            <a:r>
              <a:rPr lang="en-US" sz="2800" b="0" i="0" u="none" strike="noStrike" cap="none">
                <a:solidFill>
                  <a:srgbClr val="FF0000"/>
                </a:solidFill>
                <a:latin typeface="Calibri"/>
                <a:ea typeface="Calibri"/>
                <a:cs typeface="Calibri"/>
                <a:sym typeface="Calibri"/>
              </a:rPr>
              <a:t>r</a:t>
            </a:r>
            <a:r>
              <a:rPr lang="en-US" sz="2800" b="0" i="0" u="none" strike="noStrike" cap="none" baseline="-25000">
                <a:solidFill>
                  <a:srgbClr val="FF0000"/>
                </a:solidFill>
                <a:latin typeface="Calibri"/>
                <a:ea typeface="Calibri"/>
                <a:cs typeface="Calibri"/>
                <a:sym typeface="Calibri"/>
              </a:rPr>
              <a:t>2</a:t>
            </a:r>
          </a:p>
        </p:txBody>
      </p:sp>
      <p:sp>
        <p:nvSpPr>
          <p:cNvPr id="188" name="Shape 18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6</a:t>
            </a:fld>
            <a:endParaRPr lang="en-US"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195" name="Shape 195"/>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7</a:t>
            </a:fld>
            <a:endParaRPr lang="en-US"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02" name="Shape 202"/>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03" name="Shape 20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8</a:t>
            </a:fld>
            <a:endParaRPr lang="en-US"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10" name="Shape 210"/>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11" name="Shape 21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12" name="Shape 21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9</a:t>
            </a:fld>
            <a:endParaRPr lang="en-US"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1846</Words>
  <Application>Microsoft Macintosh PowerPoint</Application>
  <PresentationFormat>On-screen Show (4:3)</PresentationFormat>
  <Paragraphs>307</Paragraphs>
  <Slides>35</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Courier</vt:lpstr>
      <vt:lpstr>Courier New</vt:lpstr>
      <vt:lpstr>Times New Roman</vt:lpstr>
      <vt:lpstr>Blank Presentation</vt:lpstr>
      <vt:lpstr>simple-light-2</vt:lpstr>
      <vt:lpstr>Lexical Analysis</vt:lpstr>
      <vt:lpstr>Regular Languages</vt:lpstr>
      <vt:lpstr>Regular Expressions: Definition</vt:lpstr>
      <vt:lpstr>Regular Expressions: Definition</vt:lpstr>
      <vt:lpstr>Regular Expressions</vt:lpstr>
      <vt:lpstr>Regular Expressions</vt:lpstr>
      <vt:lpstr>PowerPoint Presentation</vt:lpstr>
      <vt:lpstr>PowerPoint Presentation</vt:lpstr>
      <vt:lpstr>PowerPoint Presentation</vt:lpstr>
      <vt:lpstr>PowerPoint Presentation</vt:lpstr>
      <vt:lpstr>PowerPoint Presentation</vt:lpstr>
      <vt:lpstr>Integer: a non-empty sequence of digits</vt:lpstr>
      <vt:lpstr>PowerPoint Presentation</vt:lpstr>
      <vt:lpstr>PowerPoint Presentation</vt:lpstr>
      <vt:lpstr>PowerPoint Presentation</vt:lpstr>
      <vt:lpstr>PowerPoint Presentation</vt:lpstr>
      <vt:lpstr>PowerPoint Presentation</vt:lpstr>
      <vt:lpstr>PowerPoint Presentation</vt:lpstr>
      <vt:lpstr>Identifier: sequence of letters or digits, starting with a letter</vt:lpstr>
      <vt:lpstr>Identifier: sequence of letters or digits, starting with a letter</vt:lpstr>
      <vt:lpstr>Whitespace: a non-empty sequence of blanks, newlines and tabs</vt:lpstr>
      <vt:lpstr>Whitespace: a non-empty sequence of blanks, newlines and tabs</vt:lpstr>
      <vt:lpstr>Whitespace: a non-empty sequence of blanks, newlines and tabs</vt:lpstr>
      <vt:lpstr>Whitespace: a non-empty sequence of blanks, newlines and tabs</vt:lpstr>
      <vt:lpstr>Whitespace: a non-empty sequence of blanks, newlines and tabs</vt:lpstr>
      <vt:lpstr>Definition of Numbers</vt:lpstr>
      <vt:lpstr>Definition of Numbers</vt:lpstr>
      <vt:lpstr>Lex regular expressions</vt:lpstr>
      <vt:lpstr>PowerPoint Presentation</vt:lpstr>
      <vt:lpstr>PowerPoint Presentation</vt:lpstr>
      <vt:lpstr>Lexical Analyzer </vt:lpstr>
      <vt:lpstr>Lexical Analyzer </vt:lpstr>
      <vt:lpstr>Lexical Analyzer </vt:lpstr>
      <vt:lpstr>Lexical Analyzer</vt:lpstr>
      <vt:lpstr>Regexps in Lexical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cp:lastModifiedBy>Anoop Sarkar</cp:lastModifiedBy>
  <cp:revision>8</cp:revision>
  <cp:lastPrinted>2019-05-21T15:35:04Z</cp:lastPrinted>
  <dcterms:modified xsi:type="dcterms:W3CDTF">2019-05-21T15:35:26Z</dcterms:modified>
</cp:coreProperties>
</file>