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68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3469"/>
  </p:normalViewPr>
  <p:slideViewPr>
    <p:cSldViewPr snapToGrid="0" snapToObjects="1">
      <p:cViewPr varScale="1">
        <p:scale>
          <a:sx n="35" d="100"/>
          <a:sy n="35" d="100"/>
        </p:scale>
        <p:origin x="17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08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3393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514599" y="152399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43450" y="2381249"/>
            <a:ext cx="5486399" cy="194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49"/>
            <a:ext cx="5486399" cy="567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  <a:endParaRPr lang="en-US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Lexical Analysis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48" name="Shape 148"/>
          <p:cNvSpPr/>
          <p:nvPr/>
        </p:nvSpPr>
        <p:spPr>
          <a:xfrm>
            <a:off x="5143500" y="548675"/>
            <a:ext cx="36888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LEX4: Regexps as Automata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Nondeterministic Finite State Automata (NFA)</a:t>
            </a:r>
          </a:p>
        </p:txBody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have multiple transitions for one input in a given state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have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-moves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5" name="Shape 355"/>
          <p:cNvGrpSpPr/>
          <p:nvPr/>
        </p:nvGrpSpPr>
        <p:grpSpPr>
          <a:xfrm>
            <a:off x="5234360" y="2940935"/>
            <a:ext cx="1425872" cy="1424168"/>
            <a:chOff x="1360216" y="2636911"/>
            <a:chExt cx="1425872" cy="1424168"/>
          </a:xfrm>
        </p:grpSpPr>
        <p:sp>
          <p:nvSpPr>
            <p:cNvPr id="356" name="Shape 356"/>
            <p:cNvSpPr/>
            <p:nvPr/>
          </p:nvSpPr>
          <p:spPr>
            <a:xfrm>
              <a:off x="1360216" y="3183264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57" name="Shape 357"/>
            <p:cNvSpPr/>
            <p:nvPr/>
          </p:nvSpPr>
          <p:spPr>
            <a:xfrm>
              <a:off x="2339751" y="2636911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58" name="Shape 358"/>
            <p:cNvSpPr/>
            <p:nvPr/>
          </p:nvSpPr>
          <p:spPr>
            <a:xfrm>
              <a:off x="2354040" y="3655798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cxnSp>
          <p:nvCxnSpPr>
            <p:cNvPr id="359" name="Shape 359"/>
            <p:cNvCxnSpPr>
              <a:stCxn id="356" idx="7"/>
            </p:cNvCxnSpPr>
            <p:nvPr/>
          </p:nvCxnSpPr>
          <p:spPr>
            <a:xfrm rot="10800000" flipH="1">
              <a:off x="1728992" y="2839416"/>
              <a:ext cx="610800" cy="4032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360" name="Shape 360"/>
            <p:cNvCxnSpPr>
              <a:stCxn id="356" idx="5"/>
              <a:endCxn id="358" idx="2"/>
            </p:cNvCxnSpPr>
            <p:nvPr/>
          </p:nvCxnSpPr>
          <p:spPr>
            <a:xfrm>
              <a:off x="1728992" y="3529193"/>
              <a:ext cx="624900" cy="3291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61" name="Shape 361"/>
            <p:cNvSpPr txBox="1"/>
            <p:nvPr/>
          </p:nvSpPr>
          <p:spPr>
            <a:xfrm>
              <a:off x="1800426" y="2636911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62" name="Shape 362"/>
            <p:cNvSpPr txBox="1"/>
            <p:nvPr/>
          </p:nvSpPr>
          <p:spPr>
            <a:xfrm>
              <a:off x="1826905" y="3543398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</p:grpSp>
      <p:grpSp>
        <p:nvGrpSpPr>
          <p:cNvPr id="363" name="Shape 363"/>
          <p:cNvGrpSpPr/>
          <p:nvPr/>
        </p:nvGrpSpPr>
        <p:grpSpPr>
          <a:xfrm>
            <a:off x="5248648" y="4753719"/>
            <a:ext cx="2491703" cy="1771623"/>
            <a:chOff x="5248648" y="4753719"/>
            <a:chExt cx="2491703" cy="1771623"/>
          </a:xfrm>
        </p:grpSpPr>
        <p:sp>
          <p:nvSpPr>
            <p:cNvPr id="364" name="Shape 364"/>
            <p:cNvSpPr/>
            <p:nvPr/>
          </p:nvSpPr>
          <p:spPr>
            <a:xfrm>
              <a:off x="5248648" y="5503512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65" name="Shape 365"/>
            <p:cNvSpPr/>
            <p:nvPr/>
          </p:nvSpPr>
          <p:spPr>
            <a:xfrm>
              <a:off x="6228183" y="4957160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6242471" y="5976046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7" name="Shape 367"/>
            <p:cNvCxnSpPr>
              <a:stCxn id="364" idx="7"/>
            </p:cNvCxnSpPr>
            <p:nvPr/>
          </p:nvCxnSpPr>
          <p:spPr>
            <a:xfrm rot="10800000" flipH="1">
              <a:off x="5617424" y="5159664"/>
              <a:ext cx="610800" cy="4032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368" name="Shape 368"/>
            <p:cNvCxnSpPr>
              <a:stCxn id="364" idx="5"/>
              <a:endCxn id="366" idx="2"/>
            </p:cNvCxnSpPr>
            <p:nvPr/>
          </p:nvCxnSpPr>
          <p:spPr>
            <a:xfrm>
              <a:off x="5617424" y="5849441"/>
              <a:ext cx="624900" cy="3291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69" name="Shape 369"/>
            <p:cNvSpPr txBox="1"/>
            <p:nvPr/>
          </p:nvSpPr>
          <p:spPr>
            <a:xfrm>
              <a:off x="5692466" y="4957160"/>
              <a:ext cx="324878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370" name="Shape 370"/>
            <p:cNvSpPr txBox="1"/>
            <p:nvPr/>
          </p:nvSpPr>
          <p:spPr>
            <a:xfrm>
              <a:off x="6837781" y="6063678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7308303" y="4953646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72" name="Shape 372"/>
            <p:cNvSpPr/>
            <p:nvPr/>
          </p:nvSpPr>
          <p:spPr>
            <a:xfrm>
              <a:off x="7308303" y="5978423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cxnSp>
          <p:nvCxnSpPr>
            <p:cNvPr id="373" name="Shape 373"/>
            <p:cNvCxnSpPr>
              <a:stCxn id="365" idx="6"/>
              <a:endCxn id="371" idx="2"/>
            </p:cNvCxnSpPr>
            <p:nvPr/>
          </p:nvCxnSpPr>
          <p:spPr>
            <a:xfrm rot="10800000" flipH="1">
              <a:off x="6660231" y="5156201"/>
              <a:ext cx="648000" cy="36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374" name="Shape 374"/>
            <p:cNvCxnSpPr>
              <a:stCxn id="366" idx="6"/>
              <a:endCxn id="372" idx="2"/>
            </p:cNvCxnSpPr>
            <p:nvPr/>
          </p:nvCxnSpPr>
          <p:spPr>
            <a:xfrm>
              <a:off x="6674519" y="6178687"/>
              <a:ext cx="633900" cy="24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75" name="Shape 375"/>
            <p:cNvSpPr txBox="1"/>
            <p:nvPr/>
          </p:nvSpPr>
          <p:spPr>
            <a:xfrm>
              <a:off x="6798663" y="4753719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76" name="Shape 376"/>
            <p:cNvSpPr txBox="1"/>
            <p:nvPr/>
          </p:nvSpPr>
          <p:spPr>
            <a:xfrm>
              <a:off x="5722150" y="5847655"/>
              <a:ext cx="324878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Nondeterministic Finite State Automata (NFA)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DFA takes only one path through the state graph (per input)</a:t>
            </a: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NFA can choose!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An NFA accepts if some choices lead to a final state</a:t>
            </a:r>
          </a:p>
        </p:txBody>
      </p:sp>
      <p:sp>
        <p:nvSpPr>
          <p:cNvPr id="383" name="Shape 38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4" name="Shape 384"/>
          <p:cNvGrpSpPr/>
          <p:nvPr/>
        </p:nvGrpSpPr>
        <p:grpSpPr>
          <a:xfrm>
            <a:off x="4716016" y="3094022"/>
            <a:ext cx="3571824" cy="623009"/>
            <a:chOff x="5248648" y="2478608"/>
            <a:chExt cx="3571824" cy="623009"/>
          </a:xfrm>
        </p:grpSpPr>
        <p:sp>
          <p:nvSpPr>
            <p:cNvPr id="385" name="Shape 385"/>
            <p:cNvSpPr/>
            <p:nvPr/>
          </p:nvSpPr>
          <p:spPr>
            <a:xfrm>
              <a:off x="5248648" y="2694632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86" name="Shape 386"/>
            <p:cNvSpPr/>
            <p:nvPr/>
          </p:nvSpPr>
          <p:spPr>
            <a:xfrm>
              <a:off x="6285335" y="2696335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cxnSp>
          <p:nvCxnSpPr>
            <p:cNvPr id="387" name="Shape 387"/>
            <p:cNvCxnSpPr>
              <a:stCxn id="385" idx="6"/>
              <a:endCxn id="386" idx="2"/>
            </p:cNvCxnSpPr>
            <p:nvPr/>
          </p:nvCxnSpPr>
          <p:spPr>
            <a:xfrm>
              <a:off x="5680696" y="2897273"/>
              <a:ext cx="604500" cy="18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88" name="Shape 388"/>
            <p:cNvSpPr txBox="1"/>
            <p:nvPr/>
          </p:nvSpPr>
          <p:spPr>
            <a:xfrm>
              <a:off x="5746010" y="2492896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89" name="Shape 389"/>
            <p:cNvSpPr/>
            <p:nvPr/>
          </p:nvSpPr>
          <p:spPr>
            <a:xfrm>
              <a:off x="7308303" y="2692822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cxnSp>
          <p:nvCxnSpPr>
            <p:cNvPr id="390" name="Shape 390"/>
            <p:cNvCxnSpPr>
              <a:stCxn id="386" idx="6"/>
              <a:endCxn id="389" idx="2"/>
            </p:cNvCxnSpPr>
            <p:nvPr/>
          </p:nvCxnSpPr>
          <p:spPr>
            <a:xfrm rot="10800000" flipH="1">
              <a:off x="6717383" y="2895376"/>
              <a:ext cx="591000" cy="36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91" name="Shape 391"/>
            <p:cNvSpPr txBox="1"/>
            <p:nvPr/>
          </p:nvSpPr>
          <p:spPr>
            <a:xfrm>
              <a:off x="6791525" y="2492896"/>
              <a:ext cx="346369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392" name="Shape 392"/>
            <p:cNvSpPr/>
            <p:nvPr/>
          </p:nvSpPr>
          <p:spPr>
            <a:xfrm>
              <a:off x="8388424" y="2692253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cxnSp>
          <p:nvCxnSpPr>
            <p:cNvPr id="393" name="Shape 393"/>
            <p:cNvCxnSpPr>
              <a:stCxn id="389" idx="6"/>
              <a:endCxn id="392" idx="2"/>
            </p:cNvCxnSpPr>
            <p:nvPr/>
          </p:nvCxnSpPr>
          <p:spPr>
            <a:xfrm rot="10800000" flipH="1">
              <a:off x="7740351" y="2894863"/>
              <a:ext cx="648000" cy="6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94" name="Shape 394"/>
            <p:cNvSpPr txBox="1"/>
            <p:nvPr/>
          </p:nvSpPr>
          <p:spPr>
            <a:xfrm>
              <a:off x="7956375" y="2478608"/>
              <a:ext cx="320921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</p:grpSp>
      <p:grpSp>
        <p:nvGrpSpPr>
          <p:cNvPr id="395" name="Shape 395"/>
          <p:cNvGrpSpPr/>
          <p:nvPr/>
        </p:nvGrpSpPr>
        <p:grpSpPr>
          <a:xfrm>
            <a:off x="3635897" y="4766166"/>
            <a:ext cx="2844315" cy="2047209"/>
            <a:chOff x="3745396" y="4581128"/>
            <a:chExt cx="3042260" cy="2199456"/>
          </a:xfrm>
        </p:grpSpPr>
        <p:sp>
          <p:nvSpPr>
            <p:cNvPr id="396" name="Shape 396"/>
            <p:cNvSpPr/>
            <p:nvPr/>
          </p:nvSpPr>
          <p:spPr>
            <a:xfrm>
              <a:off x="3745396" y="5538680"/>
              <a:ext cx="357065" cy="334944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4724932" y="4787078"/>
              <a:ext cx="357065" cy="334944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4739219" y="6128464"/>
              <a:ext cx="357065" cy="334944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99" name="Shape 399"/>
            <p:cNvCxnSpPr>
              <a:stCxn id="396" idx="7"/>
              <a:endCxn id="397" idx="2"/>
            </p:cNvCxnSpPr>
            <p:nvPr/>
          </p:nvCxnSpPr>
          <p:spPr>
            <a:xfrm rot="10800000" flipH="1">
              <a:off x="4050170" y="4954432"/>
              <a:ext cx="674700" cy="6333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00" name="Shape 400"/>
            <p:cNvCxnSpPr>
              <a:stCxn id="396" idx="5"/>
              <a:endCxn id="398" idx="2"/>
            </p:cNvCxnSpPr>
            <p:nvPr/>
          </p:nvCxnSpPr>
          <p:spPr>
            <a:xfrm>
              <a:off x="4050170" y="5824573"/>
              <a:ext cx="688800" cy="4713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401" name="Shape 401"/>
            <p:cNvSpPr txBox="1"/>
            <p:nvPr/>
          </p:nvSpPr>
          <p:spPr>
            <a:xfrm>
              <a:off x="4136560" y="4957160"/>
              <a:ext cx="355202" cy="495997"/>
            </a:xfrm>
            <a:prstGeom prst="rect">
              <a:avLst/>
            </a:prstGeom>
            <a:noFill/>
            <a:ln w="12700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402" name="Shape 402"/>
            <p:cNvSpPr/>
            <p:nvPr/>
          </p:nvSpPr>
          <p:spPr>
            <a:xfrm>
              <a:off x="5471530" y="4581128"/>
              <a:ext cx="324605" cy="304495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5445012" y="6445641"/>
              <a:ext cx="357065" cy="334944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4" name="Shape 404"/>
            <p:cNvCxnSpPr>
              <a:stCxn id="397" idx="6"/>
              <a:endCxn id="402" idx="2"/>
            </p:cNvCxnSpPr>
            <p:nvPr/>
          </p:nvCxnSpPr>
          <p:spPr>
            <a:xfrm rot="10800000" flipH="1">
              <a:off x="5081997" y="4733450"/>
              <a:ext cx="389400" cy="2211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05" name="Shape 405"/>
            <p:cNvCxnSpPr>
              <a:stCxn id="398" idx="6"/>
              <a:endCxn id="403" idx="1"/>
            </p:cNvCxnSpPr>
            <p:nvPr/>
          </p:nvCxnSpPr>
          <p:spPr>
            <a:xfrm>
              <a:off x="5096284" y="6295936"/>
              <a:ext cx="401100" cy="1989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406" name="Shape 406"/>
            <p:cNvSpPr txBox="1"/>
            <p:nvPr/>
          </p:nvSpPr>
          <p:spPr>
            <a:xfrm>
              <a:off x="4170100" y="5847655"/>
              <a:ext cx="347488" cy="495997"/>
            </a:xfrm>
            <a:prstGeom prst="rect">
              <a:avLst/>
            </a:prstGeom>
            <a:noFill/>
            <a:ln w="12700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407" name="Shape 407"/>
            <p:cNvSpPr/>
            <p:nvPr/>
          </p:nvSpPr>
          <p:spPr>
            <a:xfrm>
              <a:off x="4753507" y="5536303"/>
              <a:ext cx="357065" cy="334944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8" name="Shape 408"/>
            <p:cNvCxnSpPr>
              <a:stCxn id="396" idx="6"/>
              <a:endCxn id="407" idx="2"/>
            </p:cNvCxnSpPr>
            <p:nvPr/>
          </p:nvCxnSpPr>
          <p:spPr>
            <a:xfrm rot="10800000" flipH="1">
              <a:off x="4102461" y="5703752"/>
              <a:ext cx="651000" cy="24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409" name="Shape 409"/>
            <p:cNvSpPr txBox="1"/>
            <p:nvPr/>
          </p:nvSpPr>
          <p:spPr>
            <a:xfrm>
              <a:off x="4288960" y="5343598"/>
              <a:ext cx="355202" cy="495997"/>
            </a:xfrm>
            <a:prstGeom prst="rect">
              <a:avLst/>
            </a:prstGeom>
            <a:noFill/>
            <a:ln w="12700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410" name="Shape 410"/>
            <p:cNvCxnSpPr>
              <a:stCxn id="398" idx="6"/>
            </p:cNvCxnSpPr>
            <p:nvPr/>
          </p:nvCxnSpPr>
          <p:spPr>
            <a:xfrm>
              <a:off x="5096284" y="6295936"/>
              <a:ext cx="430500" cy="135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411" name="Shape 411"/>
            <p:cNvSpPr/>
            <p:nvPr/>
          </p:nvSpPr>
          <p:spPr>
            <a:xfrm>
              <a:off x="5617603" y="5536303"/>
              <a:ext cx="357065" cy="334944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2" name="Shape 412"/>
            <p:cNvCxnSpPr>
              <a:stCxn id="407" idx="6"/>
              <a:endCxn id="411" idx="2"/>
            </p:cNvCxnSpPr>
            <p:nvPr/>
          </p:nvCxnSpPr>
          <p:spPr>
            <a:xfrm>
              <a:off x="5110572" y="5703775"/>
              <a:ext cx="507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13" name="Shape 413"/>
            <p:cNvCxnSpPr>
              <a:stCxn id="411" idx="6"/>
              <a:endCxn id="414" idx="2"/>
            </p:cNvCxnSpPr>
            <p:nvPr/>
          </p:nvCxnSpPr>
          <p:spPr>
            <a:xfrm>
              <a:off x="5974668" y="5703775"/>
              <a:ext cx="481200" cy="33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15" name="Shape 415"/>
            <p:cNvCxnSpPr>
              <a:stCxn id="397" idx="6"/>
            </p:cNvCxnSpPr>
            <p:nvPr/>
          </p:nvCxnSpPr>
          <p:spPr>
            <a:xfrm>
              <a:off x="5081997" y="4954550"/>
              <a:ext cx="335400" cy="2334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16" name="Shape 416"/>
            <p:cNvCxnSpPr>
              <a:stCxn id="397" idx="6"/>
            </p:cNvCxnSpPr>
            <p:nvPr/>
          </p:nvCxnSpPr>
          <p:spPr>
            <a:xfrm>
              <a:off x="5081997" y="4954550"/>
              <a:ext cx="446400" cy="384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17" name="Shape 417"/>
            <p:cNvCxnSpPr>
              <a:stCxn id="407" idx="6"/>
            </p:cNvCxnSpPr>
            <p:nvPr/>
          </p:nvCxnSpPr>
          <p:spPr>
            <a:xfrm>
              <a:off x="5110572" y="5703775"/>
              <a:ext cx="429300" cy="2469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18" name="Shape 418"/>
            <p:cNvCxnSpPr>
              <a:stCxn id="411" idx="7"/>
              <a:endCxn id="419" idx="2"/>
            </p:cNvCxnSpPr>
            <p:nvPr/>
          </p:nvCxnSpPr>
          <p:spPr>
            <a:xfrm rot="10800000" flipH="1">
              <a:off x="5922377" y="5293154"/>
              <a:ext cx="413400" cy="2922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414" name="Shape 414"/>
            <p:cNvSpPr/>
            <p:nvPr/>
          </p:nvSpPr>
          <p:spPr>
            <a:xfrm>
              <a:off x="6455839" y="5538366"/>
              <a:ext cx="331817" cy="337356"/>
            </a:xfrm>
            <a:prstGeom prst="flowChartConnector">
              <a:avLst/>
            </a:prstGeom>
            <a:solidFill>
              <a:srgbClr val="FF9900"/>
            </a:solidFill>
            <a:ln w="12700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0" name="Shape 420"/>
            <p:cNvCxnSpPr>
              <a:stCxn id="398" idx="6"/>
            </p:cNvCxnSpPr>
            <p:nvPr/>
          </p:nvCxnSpPr>
          <p:spPr>
            <a:xfrm rot="10800000" flipH="1">
              <a:off x="5096284" y="6142636"/>
              <a:ext cx="361500" cy="1533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419" name="Shape 419"/>
            <p:cNvSpPr/>
            <p:nvPr/>
          </p:nvSpPr>
          <p:spPr>
            <a:xfrm>
              <a:off x="6335626" y="5140728"/>
              <a:ext cx="324605" cy="304495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6084167" y="6334416"/>
              <a:ext cx="357065" cy="334944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2" name="Shape 422"/>
            <p:cNvCxnSpPr>
              <a:stCxn id="403" idx="6"/>
              <a:endCxn id="421" idx="2"/>
            </p:cNvCxnSpPr>
            <p:nvPr/>
          </p:nvCxnSpPr>
          <p:spPr>
            <a:xfrm rot="10800000" flipH="1">
              <a:off x="5802077" y="6501813"/>
              <a:ext cx="282000" cy="1113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Nondeterministic Finite State Automata (NFA)</a:t>
            </a:r>
          </a:p>
        </p:txBody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77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NFA can get into multiple states 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0" name="Shape 430"/>
          <p:cNvGrpSpPr/>
          <p:nvPr/>
        </p:nvGrpSpPr>
        <p:grpSpPr>
          <a:xfrm>
            <a:off x="211328" y="2979300"/>
            <a:ext cx="4314409" cy="1613171"/>
            <a:chOff x="108734" y="2979300"/>
            <a:chExt cx="4314409" cy="1613171"/>
          </a:xfrm>
        </p:grpSpPr>
        <p:sp>
          <p:nvSpPr>
            <p:cNvPr id="431" name="Shape 431"/>
            <p:cNvSpPr/>
            <p:nvPr/>
          </p:nvSpPr>
          <p:spPr>
            <a:xfrm>
              <a:off x="621406" y="3513324"/>
              <a:ext cx="559500" cy="547500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432" name="Shape 432"/>
            <p:cNvSpPr/>
            <p:nvPr/>
          </p:nvSpPr>
          <p:spPr>
            <a:xfrm>
              <a:off x="2159781" y="3513324"/>
              <a:ext cx="559500" cy="547500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433" name="Shape 433"/>
            <p:cNvSpPr/>
            <p:nvPr/>
          </p:nvSpPr>
          <p:spPr>
            <a:xfrm>
              <a:off x="3863644" y="3513324"/>
              <a:ext cx="559500" cy="547500"/>
            </a:xfrm>
            <a:prstGeom prst="flowChartConnector">
              <a:avLst/>
            </a:prstGeom>
            <a:solidFill>
              <a:srgbClr val="FF9900"/>
            </a:solidFill>
            <a:ln w="2857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cxnSp>
          <p:nvCxnSpPr>
            <p:cNvPr id="434" name="Shape 434"/>
            <p:cNvCxnSpPr>
              <a:stCxn id="431" idx="6"/>
              <a:endCxn id="432" idx="2"/>
            </p:cNvCxnSpPr>
            <p:nvPr/>
          </p:nvCxnSpPr>
          <p:spPr>
            <a:xfrm>
              <a:off x="1180906" y="3787074"/>
              <a:ext cx="978899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35" name="Shape 435"/>
            <p:cNvCxnSpPr>
              <a:stCxn id="432" idx="6"/>
              <a:endCxn id="433" idx="2"/>
            </p:cNvCxnSpPr>
            <p:nvPr/>
          </p:nvCxnSpPr>
          <p:spPr>
            <a:xfrm>
              <a:off x="2719281" y="3787074"/>
              <a:ext cx="1144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36" name="Shape 436"/>
            <p:cNvSpPr txBox="1"/>
            <p:nvPr/>
          </p:nvSpPr>
          <p:spPr>
            <a:xfrm>
              <a:off x="1499944" y="3325371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437" name="Shape 437"/>
            <p:cNvSpPr txBox="1"/>
            <p:nvPr/>
          </p:nvSpPr>
          <p:spPr>
            <a:xfrm>
              <a:off x="3063925" y="3325396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cxnSp>
          <p:nvCxnSpPr>
            <p:cNvPr id="438" name="Shape 438"/>
            <p:cNvCxnSpPr>
              <a:stCxn id="431" idx="2"/>
              <a:endCxn id="431" idx="0"/>
            </p:cNvCxnSpPr>
            <p:nvPr/>
          </p:nvCxnSpPr>
          <p:spPr>
            <a:xfrm rot="10800000" flipH="1">
              <a:off x="621406" y="3513474"/>
              <a:ext cx="279900" cy="273600"/>
            </a:xfrm>
            <a:prstGeom prst="curvedConnector4">
              <a:avLst>
                <a:gd name="adj1" fmla="val -85166"/>
                <a:gd name="adj2" fmla="val 187089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39" name="Shape 439"/>
            <p:cNvSpPr txBox="1"/>
            <p:nvPr/>
          </p:nvSpPr>
          <p:spPr>
            <a:xfrm>
              <a:off x="108734" y="2979300"/>
              <a:ext cx="340658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440" name="Shape 440"/>
            <p:cNvCxnSpPr>
              <a:stCxn id="431" idx="5"/>
              <a:endCxn id="431" idx="2"/>
            </p:cNvCxnSpPr>
            <p:nvPr/>
          </p:nvCxnSpPr>
          <p:spPr>
            <a:xfrm rot="5400000" flipH="1">
              <a:off x="763420" y="3645094"/>
              <a:ext cx="193500" cy="477600"/>
            </a:xfrm>
            <a:prstGeom prst="curvedConnector4">
              <a:avLst>
                <a:gd name="adj1" fmla="val -164498"/>
                <a:gd name="adj2" fmla="val 149851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41" name="Shape 441"/>
            <p:cNvSpPr txBox="1"/>
            <p:nvPr/>
          </p:nvSpPr>
          <p:spPr>
            <a:xfrm>
              <a:off x="901008" y="4130771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442" name="Shape 442"/>
          <p:cNvGrpSpPr/>
          <p:nvPr/>
        </p:nvGrpSpPr>
        <p:grpSpPr>
          <a:xfrm>
            <a:off x="5670092" y="3442814"/>
            <a:ext cx="1564463" cy="461665"/>
            <a:chOff x="5670092" y="3442814"/>
            <a:chExt cx="1564463" cy="461665"/>
          </a:xfrm>
        </p:grpSpPr>
        <p:sp>
          <p:nvSpPr>
            <p:cNvPr id="443" name="Shape 443"/>
            <p:cNvSpPr txBox="1"/>
            <p:nvPr/>
          </p:nvSpPr>
          <p:spPr>
            <a:xfrm>
              <a:off x="5670092" y="3442814"/>
              <a:ext cx="556563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</a:t>
              </a:r>
            </a:p>
          </p:txBody>
        </p:sp>
        <p:sp>
          <p:nvSpPr>
            <p:cNvPr id="444" name="Shape 444"/>
            <p:cNvSpPr txBox="1"/>
            <p:nvPr/>
          </p:nvSpPr>
          <p:spPr>
            <a:xfrm>
              <a:off x="6588224" y="3442814"/>
              <a:ext cx="64633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</a:p>
          </p:txBody>
        </p:sp>
        <p:cxnSp>
          <p:nvCxnSpPr>
            <p:cNvPr id="445" name="Shape 445"/>
            <p:cNvCxnSpPr/>
            <p:nvPr/>
          </p:nvCxnSpPr>
          <p:spPr>
            <a:xfrm rot="10800000">
              <a:off x="6660232" y="3688456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446" name="Shape 446"/>
          <p:cNvGrpSpPr/>
          <p:nvPr/>
        </p:nvGrpSpPr>
        <p:grpSpPr>
          <a:xfrm>
            <a:off x="5676492" y="3961631"/>
            <a:ext cx="1601494" cy="547488"/>
            <a:chOff x="5676492" y="3889623"/>
            <a:chExt cx="1601494" cy="547488"/>
          </a:xfrm>
        </p:grpSpPr>
        <p:sp>
          <p:nvSpPr>
            <p:cNvPr id="447" name="Shape 447"/>
            <p:cNvSpPr txBox="1"/>
            <p:nvPr/>
          </p:nvSpPr>
          <p:spPr>
            <a:xfrm>
              <a:off x="6631656" y="3889623"/>
              <a:ext cx="64633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</a:p>
          </p:txBody>
        </p:sp>
        <p:sp>
          <p:nvSpPr>
            <p:cNvPr id="448" name="Shape 448"/>
            <p:cNvSpPr txBox="1"/>
            <p:nvPr/>
          </p:nvSpPr>
          <p:spPr>
            <a:xfrm>
              <a:off x="5676492" y="3889623"/>
              <a:ext cx="556563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</a:t>
              </a:r>
            </a:p>
          </p:txBody>
        </p:sp>
        <p:cxnSp>
          <p:nvCxnSpPr>
            <p:cNvPr id="449" name="Shape 449"/>
            <p:cNvCxnSpPr/>
            <p:nvPr/>
          </p:nvCxnSpPr>
          <p:spPr>
            <a:xfrm rot="10800000">
              <a:off x="6876256" y="4221088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450" name="Shape 450"/>
          <p:cNvGrpSpPr/>
          <p:nvPr/>
        </p:nvGrpSpPr>
        <p:grpSpPr>
          <a:xfrm>
            <a:off x="5004048" y="3039815"/>
            <a:ext cx="2845089" cy="461664"/>
            <a:chOff x="5446735" y="2852935"/>
            <a:chExt cx="2845089" cy="461664"/>
          </a:xfrm>
        </p:grpSpPr>
        <p:sp>
          <p:nvSpPr>
            <p:cNvPr id="451" name="Shape 451"/>
            <p:cNvSpPr txBox="1"/>
            <p:nvPr/>
          </p:nvSpPr>
          <p:spPr>
            <a:xfrm>
              <a:off x="5990564" y="2852935"/>
              <a:ext cx="81179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</a:t>
              </a:r>
            </a:p>
          </p:txBody>
        </p:sp>
        <p:sp>
          <p:nvSpPr>
            <p:cNvPr id="452" name="Shape 452"/>
            <p:cNvSpPr txBox="1"/>
            <p:nvPr/>
          </p:nvSpPr>
          <p:spPr>
            <a:xfrm>
              <a:off x="7044189" y="2852935"/>
              <a:ext cx="84350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</a:p>
          </p:txBody>
        </p:sp>
        <p:cxnSp>
          <p:nvCxnSpPr>
            <p:cNvPr id="453" name="Shape 453"/>
            <p:cNvCxnSpPr/>
            <p:nvPr/>
          </p:nvCxnSpPr>
          <p:spPr>
            <a:xfrm>
              <a:off x="5446735" y="3284983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4" name="Shape 454"/>
          <p:cNvGrpSpPr/>
          <p:nvPr/>
        </p:nvGrpSpPr>
        <p:grpSpPr>
          <a:xfrm>
            <a:off x="5602143" y="4465687"/>
            <a:ext cx="1690131" cy="547488"/>
            <a:chOff x="5561657" y="4321671"/>
            <a:chExt cx="1690131" cy="547488"/>
          </a:xfrm>
        </p:grpSpPr>
        <p:sp>
          <p:nvSpPr>
            <p:cNvPr id="455" name="Shape 455"/>
            <p:cNvSpPr txBox="1"/>
            <p:nvPr/>
          </p:nvSpPr>
          <p:spPr>
            <a:xfrm>
              <a:off x="6605457" y="4321671"/>
              <a:ext cx="64633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</a:p>
          </p:txBody>
        </p:sp>
        <p:sp>
          <p:nvSpPr>
            <p:cNvPr id="456" name="Shape 456"/>
            <p:cNvSpPr txBox="1"/>
            <p:nvPr/>
          </p:nvSpPr>
          <p:spPr>
            <a:xfrm>
              <a:off x="5561657" y="4321671"/>
              <a:ext cx="80052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{A,B}</a:t>
              </a:r>
            </a:p>
          </p:txBody>
        </p:sp>
        <p:cxnSp>
          <p:nvCxnSpPr>
            <p:cNvPr id="457" name="Shape 457"/>
            <p:cNvCxnSpPr/>
            <p:nvPr/>
          </p:nvCxnSpPr>
          <p:spPr>
            <a:xfrm rot="10800000">
              <a:off x="7034560" y="4653136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458" name="Shape 458"/>
          <p:cNvGrpSpPr/>
          <p:nvPr/>
        </p:nvGrpSpPr>
        <p:grpSpPr>
          <a:xfrm>
            <a:off x="5440546" y="5041751"/>
            <a:ext cx="1866206" cy="547487"/>
            <a:chOff x="5440546" y="4797151"/>
            <a:chExt cx="1866206" cy="547487"/>
          </a:xfrm>
        </p:grpSpPr>
        <p:sp>
          <p:nvSpPr>
            <p:cNvPr id="459" name="Shape 459"/>
            <p:cNvSpPr txBox="1"/>
            <p:nvPr/>
          </p:nvSpPr>
          <p:spPr>
            <a:xfrm>
              <a:off x="6660422" y="4797151"/>
              <a:ext cx="64633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</a:p>
          </p:txBody>
        </p:sp>
        <p:sp>
          <p:nvSpPr>
            <p:cNvPr id="460" name="Shape 460"/>
            <p:cNvSpPr txBox="1"/>
            <p:nvPr/>
          </p:nvSpPr>
          <p:spPr>
            <a:xfrm>
              <a:off x="5440546" y="4797151"/>
              <a:ext cx="1043875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{A,B,</a:t>
              </a:r>
              <a:r>
                <a:rPr lang="en-US" sz="2400" b="1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</a:p>
          </p:txBody>
        </p:sp>
        <p:cxnSp>
          <p:nvCxnSpPr>
            <p:cNvPr id="461" name="Shape 461"/>
            <p:cNvCxnSpPr/>
            <p:nvPr/>
          </p:nvCxnSpPr>
          <p:spPr>
            <a:xfrm rot="10800000">
              <a:off x="7251152" y="5128615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Nondeterministic to Deterministic</a:t>
            </a:r>
          </a:p>
        </p:txBody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1701492"/>
            <a:ext cx="7772400" cy="10433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Subset Construction converts an NFA into a DFA 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0" name="Shape 430"/>
          <p:cNvGrpSpPr/>
          <p:nvPr/>
        </p:nvGrpSpPr>
        <p:grpSpPr>
          <a:xfrm>
            <a:off x="139094" y="2474799"/>
            <a:ext cx="4314409" cy="1613171"/>
            <a:chOff x="108734" y="2979300"/>
            <a:chExt cx="4314409" cy="1613171"/>
          </a:xfrm>
        </p:grpSpPr>
        <p:sp>
          <p:nvSpPr>
            <p:cNvPr id="431" name="Shape 431"/>
            <p:cNvSpPr/>
            <p:nvPr/>
          </p:nvSpPr>
          <p:spPr>
            <a:xfrm>
              <a:off x="621406" y="3513324"/>
              <a:ext cx="559500" cy="547500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432" name="Shape 432"/>
            <p:cNvSpPr/>
            <p:nvPr/>
          </p:nvSpPr>
          <p:spPr>
            <a:xfrm>
              <a:off x="2159781" y="3513324"/>
              <a:ext cx="559500" cy="547500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433" name="Shape 433"/>
            <p:cNvSpPr/>
            <p:nvPr/>
          </p:nvSpPr>
          <p:spPr>
            <a:xfrm>
              <a:off x="3863644" y="3513324"/>
              <a:ext cx="559500" cy="547500"/>
            </a:xfrm>
            <a:prstGeom prst="flowChartConnector">
              <a:avLst/>
            </a:prstGeom>
            <a:solidFill>
              <a:srgbClr val="FF9900"/>
            </a:solidFill>
            <a:ln w="2857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cxnSp>
          <p:nvCxnSpPr>
            <p:cNvPr id="434" name="Shape 434"/>
            <p:cNvCxnSpPr>
              <a:stCxn id="431" idx="6"/>
              <a:endCxn id="432" idx="2"/>
            </p:cNvCxnSpPr>
            <p:nvPr/>
          </p:nvCxnSpPr>
          <p:spPr>
            <a:xfrm>
              <a:off x="1180906" y="3787074"/>
              <a:ext cx="978899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35" name="Shape 435"/>
            <p:cNvCxnSpPr>
              <a:stCxn id="432" idx="6"/>
              <a:endCxn id="433" idx="2"/>
            </p:cNvCxnSpPr>
            <p:nvPr/>
          </p:nvCxnSpPr>
          <p:spPr>
            <a:xfrm>
              <a:off x="2719281" y="3787074"/>
              <a:ext cx="1144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36" name="Shape 436"/>
            <p:cNvSpPr txBox="1"/>
            <p:nvPr/>
          </p:nvSpPr>
          <p:spPr>
            <a:xfrm>
              <a:off x="1499944" y="3325371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437" name="Shape 437"/>
            <p:cNvSpPr txBox="1"/>
            <p:nvPr/>
          </p:nvSpPr>
          <p:spPr>
            <a:xfrm>
              <a:off x="3063925" y="3325396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cxnSp>
          <p:nvCxnSpPr>
            <p:cNvPr id="438" name="Shape 438"/>
            <p:cNvCxnSpPr>
              <a:stCxn id="431" idx="2"/>
              <a:endCxn id="431" idx="0"/>
            </p:cNvCxnSpPr>
            <p:nvPr/>
          </p:nvCxnSpPr>
          <p:spPr>
            <a:xfrm rot="10800000" flipH="1">
              <a:off x="621406" y="3513474"/>
              <a:ext cx="279900" cy="273600"/>
            </a:xfrm>
            <a:prstGeom prst="curvedConnector4">
              <a:avLst>
                <a:gd name="adj1" fmla="val -85166"/>
                <a:gd name="adj2" fmla="val 187089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39" name="Shape 439"/>
            <p:cNvSpPr txBox="1"/>
            <p:nvPr/>
          </p:nvSpPr>
          <p:spPr>
            <a:xfrm>
              <a:off x="108734" y="2979300"/>
              <a:ext cx="340658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440" name="Shape 440"/>
            <p:cNvCxnSpPr>
              <a:stCxn id="431" idx="5"/>
              <a:endCxn id="431" idx="2"/>
            </p:cNvCxnSpPr>
            <p:nvPr/>
          </p:nvCxnSpPr>
          <p:spPr>
            <a:xfrm rot="5400000" flipH="1">
              <a:off x="763420" y="3645094"/>
              <a:ext cx="193500" cy="477600"/>
            </a:xfrm>
            <a:prstGeom prst="curvedConnector4">
              <a:avLst>
                <a:gd name="adj1" fmla="val -164498"/>
                <a:gd name="adj2" fmla="val 149851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41" name="Shape 441"/>
            <p:cNvSpPr txBox="1"/>
            <p:nvPr/>
          </p:nvSpPr>
          <p:spPr>
            <a:xfrm>
              <a:off x="901008" y="4130771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D5B6E5A-BBBD-AF4E-91B7-00DA42143470}"/>
              </a:ext>
            </a:extLst>
          </p:cNvPr>
          <p:cNvGrpSpPr/>
          <p:nvPr/>
        </p:nvGrpSpPr>
        <p:grpSpPr>
          <a:xfrm>
            <a:off x="4903427" y="2613660"/>
            <a:ext cx="3436715" cy="461664"/>
            <a:chOff x="4640975" y="3039815"/>
            <a:chExt cx="3436715" cy="4616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1" name="Shape 451"/>
                <p:cNvSpPr txBox="1"/>
                <p:nvPr/>
              </p:nvSpPr>
              <p:spPr>
                <a:xfrm>
                  <a:off x="4640975" y="3039815"/>
                  <a:ext cx="1718693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lang="en-US" sz="24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DFA state,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Σ</m:t>
                      </m:r>
                    </m:oMath>
                  </a14:m>
                  <a:endParaRPr lang="en-US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451" name="Shape 4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0975" y="3039815"/>
                  <a:ext cx="1718693" cy="461664"/>
                </a:xfrm>
                <a:prstGeom prst="rect">
                  <a:avLst/>
                </a:prstGeom>
                <a:blipFill>
                  <a:blip r:embed="rId3"/>
                  <a:stretch>
                    <a:fillRect l="-4412" t="-5405" b="-2702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2" name="Shape 452"/>
            <p:cNvSpPr txBox="1"/>
            <p:nvPr/>
          </p:nvSpPr>
          <p:spPr>
            <a:xfrm>
              <a:off x="6601501" y="3039815"/>
              <a:ext cx="1476189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DFA state</a:t>
              </a:r>
            </a:p>
          </p:txBody>
        </p:sp>
        <p:cxnSp>
          <p:nvCxnSpPr>
            <p:cNvPr id="453" name="Shape 453"/>
            <p:cNvCxnSpPr>
              <a:cxnSpLocks/>
            </p:cNvCxnSpPr>
            <p:nvPr/>
          </p:nvCxnSpPr>
          <p:spPr>
            <a:xfrm>
              <a:off x="4640975" y="3471863"/>
              <a:ext cx="343671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0" name="Shape 453">
            <a:extLst>
              <a:ext uri="{FF2B5EF4-FFF2-40B4-BE49-F238E27FC236}">
                <a16:creationId xmlns:a16="http://schemas.microsoft.com/office/drawing/2014/main" id="{07DC6060-7E18-5F4D-A21C-0324D213D740}"/>
              </a:ext>
            </a:extLst>
          </p:cNvPr>
          <p:cNvCxnSpPr>
            <a:cxnSpLocks/>
          </p:cNvCxnSpPr>
          <p:nvPr/>
        </p:nvCxnSpPr>
        <p:spPr>
          <a:xfrm>
            <a:off x="4966596" y="4140147"/>
            <a:ext cx="3436715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CEB9F-8579-6D48-8757-F46F1EC1FDB8}"/>
              </a:ext>
            </a:extLst>
          </p:cNvPr>
          <p:cNvGrpSpPr/>
          <p:nvPr/>
        </p:nvGrpSpPr>
        <p:grpSpPr>
          <a:xfrm>
            <a:off x="5399481" y="3099831"/>
            <a:ext cx="2657673" cy="465766"/>
            <a:chOff x="5137029" y="3525986"/>
            <a:chExt cx="2657673" cy="465766"/>
          </a:xfrm>
        </p:grpSpPr>
        <p:sp>
          <p:nvSpPr>
            <p:cNvPr id="443" name="Shape 443"/>
            <p:cNvSpPr txBox="1"/>
            <p:nvPr/>
          </p:nvSpPr>
          <p:spPr>
            <a:xfrm>
              <a:off x="5137029" y="3530088"/>
              <a:ext cx="96383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{A}, 0</a:t>
              </a:r>
            </a:p>
          </p:txBody>
        </p:sp>
        <p:sp>
          <p:nvSpPr>
            <p:cNvPr id="41" name="Shape 443">
              <a:extLst>
                <a:ext uri="{FF2B5EF4-FFF2-40B4-BE49-F238E27FC236}">
                  <a16:creationId xmlns:a16="http://schemas.microsoft.com/office/drawing/2014/main" id="{C61D68BE-5D8F-5F40-AAC1-69DE471BC7E1}"/>
                </a:ext>
              </a:extLst>
            </p:cNvPr>
            <p:cNvSpPr txBox="1"/>
            <p:nvPr/>
          </p:nvSpPr>
          <p:spPr>
            <a:xfrm>
              <a:off x="6553200" y="3525986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B}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F0ABED5-6E53-754E-BA34-D5942D1A9178}"/>
              </a:ext>
            </a:extLst>
          </p:cNvPr>
          <p:cNvGrpSpPr/>
          <p:nvPr/>
        </p:nvGrpSpPr>
        <p:grpSpPr>
          <a:xfrm>
            <a:off x="5399481" y="3561495"/>
            <a:ext cx="2527902" cy="490273"/>
            <a:chOff x="5137029" y="3987650"/>
            <a:chExt cx="2527902" cy="490273"/>
          </a:xfrm>
        </p:grpSpPr>
        <p:sp>
          <p:nvSpPr>
            <p:cNvPr id="37" name="Shape 443">
              <a:extLst>
                <a:ext uri="{FF2B5EF4-FFF2-40B4-BE49-F238E27FC236}">
                  <a16:creationId xmlns:a16="http://schemas.microsoft.com/office/drawing/2014/main" id="{3C4CBAB0-E036-3E47-87A5-DBC298417A30}"/>
                </a:ext>
              </a:extLst>
            </p:cNvPr>
            <p:cNvSpPr txBox="1"/>
            <p:nvPr/>
          </p:nvSpPr>
          <p:spPr>
            <a:xfrm>
              <a:off x="5137029" y="4016259"/>
              <a:ext cx="96383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{A}, 1</a:t>
              </a:r>
            </a:p>
          </p:txBody>
        </p:sp>
        <p:sp>
          <p:nvSpPr>
            <p:cNvPr id="42" name="Shape 443">
              <a:extLst>
                <a:ext uri="{FF2B5EF4-FFF2-40B4-BE49-F238E27FC236}">
                  <a16:creationId xmlns:a16="http://schemas.microsoft.com/office/drawing/2014/main" id="{B8CE654C-2DAD-E64A-B0C3-F2F078DBE1BE}"/>
                </a:ext>
              </a:extLst>
            </p:cNvPr>
            <p:cNvSpPr txBox="1"/>
            <p:nvPr/>
          </p:nvSpPr>
          <p:spPr>
            <a:xfrm>
              <a:off x="6423429" y="3987650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89DDCF0-E5C7-7843-A047-75A06C1F97A0}"/>
              </a:ext>
            </a:extLst>
          </p:cNvPr>
          <p:cNvGrpSpPr/>
          <p:nvPr/>
        </p:nvGrpSpPr>
        <p:grpSpPr>
          <a:xfrm>
            <a:off x="5121815" y="4183989"/>
            <a:ext cx="3100983" cy="480950"/>
            <a:chOff x="4859363" y="4610144"/>
            <a:chExt cx="3100983" cy="480950"/>
          </a:xfrm>
        </p:grpSpPr>
        <p:sp>
          <p:nvSpPr>
            <p:cNvPr id="43" name="Shape 443">
              <a:extLst>
                <a:ext uri="{FF2B5EF4-FFF2-40B4-BE49-F238E27FC236}">
                  <a16:creationId xmlns:a16="http://schemas.microsoft.com/office/drawing/2014/main" id="{968F9BAF-5CF5-5C41-9672-4E9BCBB3CAAB}"/>
                </a:ext>
              </a:extLst>
            </p:cNvPr>
            <p:cNvSpPr txBox="1"/>
            <p:nvPr/>
          </p:nvSpPr>
          <p:spPr>
            <a:xfrm>
              <a:off x="4859363" y="4610144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B}, 0</a:t>
              </a:r>
            </a:p>
          </p:txBody>
        </p:sp>
        <p:sp>
          <p:nvSpPr>
            <p:cNvPr id="45" name="Shape 443">
              <a:extLst>
                <a:ext uri="{FF2B5EF4-FFF2-40B4-BE49-F238E27FC236}">
                  <a16:creationId xmlns:a16="http://schemas.microsoft.com/office/drawing/2014/main" id="{6DD551D6-6FA8-5149-A4A2-CC0A9EF25438}"/>
                </a:ext>
              </a:extLst>
            </p:cNvPr>
            <p:cNvSpPr txBox="1"/>
            <p:nvPr/>
          </p:nvSpPr>
          <p:spPr>
            <a:xfrm>
              <a:off x="6718844" y="4629430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B, C}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D4B2A3E-C86C-5340-B6C6-DD0A7C7DE296}"/>
              </a:ext>
            </a:extLst>
          </p:cNvPr>
          <p:cNvGrpSpPr/>
          <p:nvPr/>
        </p:nvGrpSpPr>
        <p:grpSpPr>
          <a:xfrm>
            <a:off x="5121815" y="4641551"/>
            <a:ext cx="2805568" cy="490273"/>
            <a:chOff x="4859363" y="5067706"/>
            <a:chExt cx="2805568" cy="490273"/>
          </a:xfrm>
        </p:grpSpPr>
        <p:sp>
          <p:nvSpPr>
            <p:cNvPr id="44" name="Shape 443">
              <a:extLst>
                <a:ext uri="{FF2B5EF4-FFF2-40B4-BE49-F238E27FC236}">
                  <a16:creationId xmlns:a16="http://schemas.microsoft.com/office/drawing/2014/main" id="{93C2505F-AE96-AF4B-9F05-1E55D02B6F06}"/>
                </a:ext>
              </a:extLst>
            </p:cNvPr>
            <p:cNvSpPr txBox="1"/>
            <p:nvPr/>
          </p:nvSpPr>
          <p:spPr>
            <a:xfrm>
              <a:off x="4859363" y="5096315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B}, 1</a:t>
              </a:r>
            </a:p>
          </p:txBody>
        </p:sp>
        <p:sp>
          <p:nvSpPr>
            <p:cNvPr id="46" name="Shape 443">
              <a:extLst>
                <a:ext uri="{FF2B5EF4-FFF2-40B4-BE49-F238E27FC236}">
                  <a16:creationId xmlns:a16="http://schemas.microsoft.com/office/drawing/2014/main" id="{99490C44-C8D5-0F47-A81E-1BC8746E077C}"/>
                </a:ext>
              </a:extLst>
            </p:cNvPr>
            <p:cNvSpPr txBox="1"/>
            <p:nvPr/>
          </p:nvSpPr>
          <p:spPr>
            <a:xfrm>
              <a:off x="6423429" y="5067706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</a:t>
              </a:r>
            </a:p>
          </p:txBody>
        </p:sp>
      </p:grpSp>
      <p:cxnSp>
        <p:nvCxnSpPr>
          <p:cNvPr id="47" name="Shape 453">
            <a:extLst>
              <a:ext uri="{FF2B5EF4-FFF2-40B4-BE49-F238E27FC236}">
                <a16:creationId xmlns:a16="http://schemas.microsoft.com/office/drawing/2014/main" id="{BF4D151D-4999-B749-8773-B294A00F9A70}"/>
              </a:ext>
            </a:extLst>
          </p:cNvPr>
          <p:cNvCxnSpPr>
            <a:cxnSpLocks/>
          </p:cNvCxnSpPr>
          <p:nvPr/>
        </p:nvCxnSpPr>
        <p:spPr>
          <a:xfrm>
            <a:off x="4966596" y="5180464"/>
            <a:ext cx="3436715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D8A2F2-BA07-6540-BE07-DC6E9FF9E0A3}"/>
              </a:ext>
            </a:extLst>
          </p:cNvPr>
          <p:cNvGrpSpPr/>
          <p:nvPr/>
        </p:nvGrpSpPr>
        <p:grpSpPr>
          <a:xfrm>
            <a:off x="4834452" y="5224306"/>
            <a:ext cx="3415495" cy="480162"/>
            <a:chOff x="4572000" y="5650461"/>
            <a:chExt cx="3415495" cy="480162"/>
          </a:xfrm>
        </p:grpSpPr>
        <p:sp>
          <p:nvSpPr>
            <p:cNvPr id="48" name="Shape 443">
              <a:extLst>
                <a:ext uri="{FF2B5EF4-FFF2-40B4-BE49-F238E27FC236}">
                  <a16:creationId xmlns:a16="http://schemas.microsoft.com/office/drawing/2014/main" id="{5DA6860E-6F24-E242-9BEF-29CD228A14B1}"/>
                </a:ext>
              </a:extLst>
            </p:cNvPr>
            <p:cNvSpPr txBox="1"/>
            <p:nvPr/>
          </p:nvSpPr>
          <p:spPr>
            <a:xfrm>
              <a:off x="4572000" y="5650461"/>
              <a:ext cx="1528865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B, C}, 0</a:t>
              </a:r>
            </a:p>
          </p:txBody>
        </p:sp>
        <p:sp>
          <p:nvSpPr>
            <p:cNvPr id="50" name="Shape 443">
              <a:extLst>
                <a:ext uri="{FF2B5EF4-FFF2-40B4-BE49-F238E27FC236}">
                  <a16:creationId xmlns:a16="http://schemas.microsoft.com/office/drawing/2014/main" id="{B37E17D9-6D0C-9344-9D20-685471AA6547}"/>
                </a:ext>
              </a:extLst>
            </p:cNvPr>
            <p:cNvSpPr txBox="1"/>
            <p:nvPr/>
          </p:nvSpPr>
          <p:spPr>
            <a:xfrm>
              <a:off x="6745993" y="5668959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B, C}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E4F62DC-28BD-6C43-ABFD-3A0026921738}"/>
              </a:ext>
            </a:extLst>
          </p:cNvPr>
          <p:cNvGrpSpPr/>
          <p:nvPr/>
        </p:nvGrpSpPr>
        <p:grpSpPr>
          <a:xfrm>
            <a:off x="4834452" y="5681868"/>
            <a:ext cx="3092931" cy="490273"/>
            <a:chOff x="4572000" y="6108023"/>
            <a:chExt cx="3092931" cy="490273"/>
          </a:xfrm>
        </p:grpSpPr>
        <p:sp>
          <p:nvSpPr>
            <p:cNvPr id="49" name="Shape 443">
              <a:extLst>
                <a:ext uri="{FF2B5EF4-FFF2-40B4-BE49-F238E27FC236}">
                  <a16:creationId xmlns:a16="http://schemas.microsoft.com/office/drawing/2014/main" id="{19249A37-4369-0341-BB1C-26FF34B1D7CD}"/>
                </a:ext>
              </a:extLst>
            </p:cNvPr>
            <p:cNvSpPr txBox="1"/>
            <p:nvPr/>
          </p:nvSpPr>
          <p:spPr>
            <a:xfrm>
              <a:off x="4572000" y="6136632"/>
              <a:ext cx="1528865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B, C}, 1</a:t>
              </a:r>
            </a:p>
          </p:txBody>
        </p:sp>
        <p:sp>
          <p:nvSpPr>
            <p:cNvPr id="51" name="Shape 443">
              <a:extLst>
                <a:ext uri="{FF2B5EF4-FFF2-40B4-BE49-F238E27FC236}">
                  <a16:creationId xmlns:a16="http://schemas.microsoft.com/office/drawing/2014/main" id="{DA18FA42-A681-BE44-B6AE-157AE8D43E3B}"/>
                </a:ext>
              </a:extLst>
            </p:cNvPr>
            <p:cNvSpPr txBox="1"/>
            <p:nvPr/>
          </p:nvSpPr>
          <p:spPr>
            <a:xfrm>
              <a:off x="6423429" y="6108023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</a:t>
              </a:r>
            </a:p>
          </p:txBody>
        </p:sp>
      </p:grpSp>
      <p:cxnSp>
        <p:nvCxnSpPr>
          <p:cNvPr id="59" name="Shape 434">
            <a:extLst>
              <a:ext uri="{FF2B5EF4-FFF2-40B4-BE49-F238E27FC236}">
                <a16:creationId xmlns:a16="http://schemas.microsoft.com/office/drawing/2014/main" id="{3E2C24FE-8071-CB40-AA4A-700E403363CF}"/>
              </a:ext>
            </a:extLst>
          </p:cNvPr>
          <p:cNvCxnSpPr>
            <a:cxnSpLocks/>
            <a:endCxn id="53" idx="3"/>
          </p:cNvCxnSpPr>
          <p:nvPr/>
        </p:nvCxnSpPr>
        <p:spPr>
          <a:xfrm flipV="1">
            <a:off x="1638047" y="5310787"/>
            <a:ext cx="644932" cy="21858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3" name="Shape 431">
            <a:extLst>
              <a:ext uri="{FF2B5EF4-FFF2-40B4-BE49-F238E27FC236}">
                <a16:creationId xmlns:a16="http://schemas.microsoft.com/office/drawing/2014/main" id="{30F8F1C3-3D42-B640-A6E1-976CE09FC1FB}"/>
              </a:ext>
            </a:extLst>
          </p:cNvPr>
          <p:cNvSpPr/>
          <p:nvPr/>
        </p:nvSpPr>
        <p:spPr>
          <a:xfrm>
            <a:off x="2141939" y="4539255"/>
            <a:ext cx="963084" cy="903906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{A,B}</a:t>
            </a:r>
          </a:p>
        </p:txBody>
      </p:sp>
      <p:sp>
        <p:nvSpPr>
          <p:cNvPr id="54" name="Shape 431">
            <a:extLst>
              <a:ext uri="{FF2B5EF4-FFF2-40B4-BE49-F238E27FC236}">
                <a16:creationId xmlns:a16="http://schemas.microsoft.com/office/drawing/2014/main" id="{ED6F51EB-CE14-1E40-81ED-A18BB247F290}"/>
              </a:ext>
            </a:extLst>
          </p:cNvPr>
          <p:cNvSpPr/>
          <p:nvPr/>
        </p:nvSpPr>
        <p:spPr>
          <a:xfrm>
            <a:off x="674963" y="5204117"/>
            <a:ext cx="963084" cy="903906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{A}</a:t>
            </a:r>
          </a:p>
        </p:txBody>
      </p:sp>
      <p:sp>
        <p:nvSpPr>
          <p:cNvPr id="62" name="Shape 436">
            <a:extLst>
              <a:ext uri="{FF2B5EF4-FFF2-40B4-BE49-F238E27FC236}">
                <a16:creationId xmlns:a16="http://schemas.microsoft.com/office/drawing/2014/main" id="{F8F7634C-CBD6-B849-815D-06389F4F9D1F}"/>
              </a:ext>
            </a:extLst>
          </p:cNvPr>
          <p:cNvSpPr txBox="1"/>
          <p:nvPr/>
        </p:nvSpPr>
        <p:spPr>
          <a:xfrm>
            <a:off x="1790113" y="5372657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63" name="Shape 438">
            <a:extLst>
              <a:ext uri="{FF2B5EF4-FFF2-40B4-BE49-F238E27FC236}">
                <a16:creationId xmlns:a16="http://schemas.microsoft.com/office/drawing/2014/main" id="{D9145A8A-A845-6345-BFA0-BE70173420E3}"/>
              </a:ext>
            </a:extLst>
          </p:cNvPr>
          <p:cNvCxnSpPr/>
          <p:nvPr/>
        </p:nvCxnSpPr>
        <p:spPr>
          <a:xfrm rot="10800000" flipH="1">
            <a:off x="668908" y="5259599"/>
            <a:ext cx="279900" cy="273600"/>
          </a:xfrm>
          <a:prstGeom prst="curvedConnector4">
            <a:avLst>
              <a:gd name="adj1" fmla="val -85166"/>
              <a:gd name="adj2" fmla="val 187089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4" name="Shape 439">
            <a:extLst>
              <a:ext uri="{FF2B5EF4-FFF2-40B4-BE49-F238E27FC236}">
                <a16:creationId xmlns:a16="http://schemas.microsoft.com/office/drawing/2014/main" id="{2E265506-E987-D84C-A8AE-0A9B41D6F2DF}"/>
              </a:ext>
            </a:extLst>
          </p:cNvPr>
          <p:cNvSpPr txBox="1"/>
          <p:nvPr/>
        </p:nvSpPr>
        <p:spPr>
          <a:xfrm>
            <a:off x="156236" y="4725425"/>
            <a:ext cx="340658" cy="461664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6" name="Shape 439">
            <a:extLst>
              <a:ext uri="{FF2B5EF4-FFF2-40B4-BE49-F238E27FC236}">
                <a16:creationId xmlns:a16="http://schemas.microsoft.com/office/drawing/2014/main" id="{66D5FD7D-6BC0-9443-B7C8-AE3E29F9CD32}"/>
              </a:ext>
            </a:extLst>
          </p:cNvPr>
          <p:cNvSpPr txBox="1"/>
          <p:nvPr/>
        </p:nvSpPr>
        <p:spPr>
          <a:xfrm>
            <a:off x="1703830" y="4257817"/>
            <a:ext cx="340658" cy="461664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58" name="Shape 434">
            <a:extLst>
              <a:ext uri="{FF2B5EF4-FFF2-40B4-BE49-F238E27FC236}">
                <a16:creationId xmlns:a16="http://schemas.microsoft.com/office/drawing/2014/main" id="{88A7DA8A-BFE0-4743-B317-727475E8EA9A}"/>
              </a:ext>
            </a:extLst>
          </p:cNvPr>
          <p:cNvCxnSpPr>
            <a:cxnSpLocks/>
            <a:endCxn id="54" idx="5"/>
          </p:cNvCxnSpPr>
          <p:nvPr/>
        </p:nvCxnSpPr>
        <p:spPr>
          <a:xfrm flipH="1" flipV="1">
            <a:off x="1497007" y="5975649"/>
            <a:ext cx="1557604" cy="27275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7" name="Shape 438">
            <a:extLst>
              <a:ext uri="{FF2B5EF4-FFF2-40B4-BE49-F238E27FC236}">
                <a16:creationId xmlns:a16="http://schemas.microsoft.com/office/drawing/2014/main" id="{5051D28A-00DD-3F44-AA03-61D7A8094CD6}"/>
              </a:ext>
            </a:extLst>
          </p:cNvPr>
          <p:cNvCxnSpPr>
            <a:cxnSpLocks/>
            <a:stCxn id="55" idx="7"/>
            <a:endCxn id="55" idx="6"/>
          </p:cNvCxnSpPr>
          <p:nvPr/>
        </p:nvCxnSpPr>
        <p:spPr>
          <a:xfrm rot="16200000" flipH="1">
            <a:off x="3869400" y="5859453"/>
            <a:ext cx="400146" cy="160366"/>
          </a:xfrm>
          <a:prstGeom prst="curvedConnector4">
            <a:avLst>
              <a:gd name="adj1" fmla="val -98551"/>
              <a:gd name="adj2" fmla="val 242549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8" name="Shape 439">
            <a:extLst>
              <a:ext uri="{FF2B5EF4-FFF2-40B4-BE49-F238E27FC236}">
                <a16:creationId xmlns:a16="http://schemas.microsoft.com/office/drawing/2014/main" id="{AB9FF5FA-69B4-BF41-A7E8-6D73CD98B625}"/>
              </a:ext>
            </a:extLst>
          </p:cNvPr>
          <p:cNvSpPr txBox="1"/>
          <p:nvPr/>
        </p:nvSpPr>
        <p:spPr>
          <a:xfrm>
            <a:off x="4114309" y="4859730"/>
            <a:ext cx="340658" cy="461664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83" name="Shape 436">
            <a:extLst>
              <a:ext uri="{FF2B5EF4-FFF2-40B4-BE49-F238E27FC236}">
                <a16:creationId xmlns:a16="http://schemas.microsoft.com/office/drawing/2014/main" id="{E086C0F8-42EA-3B4E-B21F-F1E85A5519D3}"/>
              </a:ext>
            </a:extLst>
          </p:cNvPr>
          <p:cNvSpPr txBox="1"/>
          <p:nvPr/>
        </p:nvSpPr>
        <p:spPr>
          <a:xfrm>
            <a:off x="2031834" y="6096309"/>
            <a:ext cx="309818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5" name="Shape 431">
            <a:extLst>
              <a:ext uri="{FF2B5EF4-FFF2-40B4-BE49-F238E27FC236}">
                <a16:creationId xmlns:a16="http://schemas.microsoft.com/office/drawing/2014/main" id="{4A446111-6739-3E4D-964A-B03502E5DA31}"/>
              </a:ext>
            </a:extLst>
          </p:cNvPr>
          <p:cNvSpPr/>
          <p:nvPr/>
        </p:nvSpPr>
        <p:spPr>
          <a:xfrm>
            <a:off x="3054610" y="5573817"/>
            <a:ext cx="1095046" cy="1131783"/>
          </a:xfrm>
          <a:prstGeom prst="flowChartConnector">
            <a:avLst/>
          </a:prstGeom>
          <a:solidFill>
            <a:srgbClr val="FF9900"/>
          </a:solidFill>
          <a:ln w="28575" cap="flat" cmpd="thinThick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{A,B,C}</a:t>
            </a:r>
          </a:p>
        </p:txBody>
      </p:sp>
      <p:cxnSp>
        <p:nvCxnSpPr>
          <p:cNvPr id="66" name="Shape 434">
            <a:extLst>
              <a:ext uri="{FF2B5EF4-FFF2-40B4-BE49-F238E27FC236}">
                <a16:creationId xmlns:a16="http://schemas.microsoft.com/office/drawing/2014/main" id="{C52D73AE-8B93-5F4B-84EA-15F809E38072}"/>
              </a:ext>
            </a:extLst>
          </p:cNvPr>
          <p:cNvCxnSpPr>
            <a:cxnSpLocks/>
            <a:stCxn id="53" idx="5"/>
            <a:endCxn id="55" idx="0"/>
          </p:cNvCxnSpPr>
          <p:nvPr/>
        </p:nvCxnSpPr>
        <p:spPr>
          <a:xfrm>
            <a:off x="2963983" y="5310787"/>
            <a:ext cx="638150" cy="26303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47F0B0F8-3E00-BC4A-848C-7184ACA2CE5E}"/>
              </a:ext>
            </a:extLst>
          </p:cNvPr>
          <p:cNvCxnSpPr>
            <a:stCxn id="53" idx="0"/>
            <a:endCxn id="54" idx="0"/>
          </p:cNvCxnSpPr>
          <p:nvPr/>
        </p:nvCxnSpPr>
        <p:spPr>
          <a:xfrm rot="16200000" flipH="1" flipV="1">
            <a:off x="1557562" y="4138198"/>
            <a:ext cx="664862" cy="1466976"/>
          </a:xfrm>
          <a:prstGeom prst="curvedConnector3">
            <a:avLst>
              <a:gd name="adj1" fmla="val -3438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Shape 436">
            <a:extLst>
              <a:ext uri="{FF2B5EF4-FFF2-40B4-BE49-F238E27FC236}">
                <a16:creationId xmlns:a16="http://schemas.microsoft.com/office/drawing/2014/main" id="{6500A58D-E6D4-8A44-B990-B5F4D6CD1CE6}"/>
              </a:ext>
            </a:extLst>
          </p:cNvPr>
          <p:cNvSpPr txBox="1"/>
          <p:nvPr/>
        </p:nvSpPr>
        <p:spPr>
          <a:xfrm>
            <a:off x="3183178" y="4980602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1245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62" grpId="0" animBg="1"/>
      <p:bldP spid="64" grpId="0" animBg="1"/>
      <p:bldP spid="76" grpId="0" animBg="1"/>
      <p:bldP spid="78" grpId="0" animBg="1"/>
      <p:bldP spid="83" grpId="0" animBg="1"/>
      <p:bldP spid="55" grpId="0" animBg="1"/>
      <p:bldP spid="8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Nondeterministic to Deterministic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" name="Shape 434">
            <a:extLst>
              <a:ext uri="{FF2B5EF4-FFF2-40B4-BE49-F238E27FC236}">
                <a16:creationId xmlns:a16="http://schemas.microsoft.com/office/drawing/2014/main" id="{3E2C24FE-8071-CB40-AA4A-700E403363CF}"/>
              </a:ext>
            </a:extLst>
          </p:cNvPr>
          <p:cNvCxnSpPr>
            <a:cxnSpLocks/>
            <a:endCxn id="53" idx="3"/>
          </p:cNvCxnSpPr>
          <p:nvPr/>
        </p:nvCxnSpPr>
        <p:spPr>
          <a:xfrm flipV="1">
            <a:off x="3854305" y="2805570"/>
            <a:ext cx="644932" cy="21858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3" name="Shape 431">
            <a:extLst>
              <a:ext uri="{FF2B5EF4-FFF2-40B4-BE49-F238E27FC236}">
                <a16:creationId xmlns:a16="http://schemas.microsoft.com/office/drawing/2014/main" id="{30F8F1C3-3D42-B640-A6E1-976CE09FC1FB}"/>
              </a:ext>
            </a:extLst>
          </p:cNvPr>
          <p:cNvSpPr/>
          <p:nvPr/>
        </p:nvSpPr>
        <p:spPr>
          <a:xfrm>
            <a:off x="4358197" y="2034038"/>
            <a:ext cx="963084" cy="903906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{A,B}</a:t>
            </a:r>
          </a:p>
        </p:txBody>
      </p:sp>
      <p:sp>
        <p:nvSpPr>
          <p:cNvPr id="54" name="Shape 431">
            <a:extLst>
              <a:ext uri="{FF2B5EF4-FFF2-40B4-BE49-F238E27FC236}">
                <a16:creationId xmlns:a16="http://schemas.microsoft.com/office/drawing/2014/main" id="{ED6F51EB-CE14-1E40-81ED-A18BB247F290}"/>
              </a:ext>
            </a:extLst>
          </p:cNvPr>
          <p:cNvSpPr/>
          <p:nvPr/>
        </p:nvSpPr>
        <p:spPr>
          <a:xfrm>
            <a:off x="2891221" y="2698900"/>
            <a:ext cx="963084" cy="903906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{A}</a:t>
            </a:r>
          </a:p>
        </p:txBody>
      </p:sp>
      <p:sp>
        <p:nvSpPr>
          <p:cNvPr id="62" name="Shape 436">
            <a:extLst>
              <a:ext uri="{FF2B5EF4-FFF2-40B4-BE49-F238E27FC236}">
                <a16:creationId xmlns:a16="http://schemas.microsoft.com/office/drawing/2014/main" id="{F8F7634C-CBD6-B849-815D-06389F4F9D1F}"/>
              </a:ext>
            </a:extLst>
          </p:cNvPr>
          <p:cNvSpPr txBox="1"/>
          <p:nvPr/>
        </p:nvSpPr>
        <p:spPr>
          <a:xfrm>
            <a:off x="4006371" y="2867440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63" name="Shape 438">
            <a:extLst>
              <a:ext uri="{FF2B5EF4-FFF2-40B4-BE49-F238E27FC236}">
                <a16:creationId xmlns:a16="http://schemas.microsoft.com/office/drawing/2014/main" id="{D9145A8A-A845-6345-BFA0-BE70173420E3}"/>
              </a:ext>
            </a:extLst>
          </p:cNvPr>
          <p:cNvCxnSpPr/>
          <p:nvPr/>
        </p:nvCxnSpPr>
        <p:spPr>
          <a:xfrm rot="10800000" flipH="1">
            <a:off x="2885166" y="2754382"/>
            <a:ext cx="279900" cy="273600"/>
          </a:xfrm>
          <a:prstGeom prst="curvedConnector4">
            <a:avLst>
              <a:gd name="adj1" fmla="val -85166"/>
              <a:gd name="adj2" fmla="val 187089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4" name="Shape 439">
            <a:extLst>
              <a:ext uri="{FF2B5EF4-FFF2-40B4-BE49-F238E27FC236}">
                <a16:creationId xmlns:a16="http://schemas.microsoft.com/office/drawing/2014/main" id="{2E265506-E987-D84C-A8AE-0A9B41D6F2DF}"/>
              </a:ext>
            </a:extLst>
          </p:cNvPr>
          <p:cNvSpPr txBox="1"/>
          <p:nvPr/>
        </p:nvSpPr>
        <p:spPr>
          <a:xfrm>
            <a:off x="2372494" y="2220208"/>
            <a:ext cx="340658" cy="461664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6" name="Shape 439">
            <a:extLst>
              <a:ext uri="{FF2B5EF4-FFF2-40B4-BE49-F238E27FC236}">
                <a16:creationId xmlns:a16="http://schemas.microsoft.com/office/drawing/2014/main" id="{66D5FD7D-6BC0-9443-B7C8-AE3E29F9CD32}"/>
              </a:ext>
            </a:extLst>
          </p:cNvPr>
          <p:cNvSpPr txBox="1"/>
          <p:nvPr/>
        </p:nvSpPr>
        <p:spPr>
          <a:xfrm>
            <a:off x="3920088" y="1752600"/>
            <a:ext cx="340658" cy="461664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58" name="Shape 434">
            <a:extLst>
              <a:ext uri="{FF2B5EF4-FFF2-40B4-BE49-F238E27FC236}">
                <a16:creationId xmlns:a16="http://schemas.microsoft.com/office/drawing/2014/main" id="{88A7DA8A-BFE0-4743-B317-727475E8EA9A}"/>
              </a:ext>
            </a:extLst>
          </p:cNvPr>
          <p:cNvCxnSpPr>
            <a:cxnSpLocks/>
            <a:endCxn id="54" idx="5"/>
          </p:cNvCxnSpPr>
          <p:nvPr/>
        </p:nvCxnSpPr>
        <p:spPr>
          <a:xfrm flipH="1" flipV="1">
            <a:off x="3713265" y="3470432"/>
            <a:ext cx="1557604" cy="27275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7" name="Shape 438">
            <a:extLst>
              <a:ext uri="{FF2B5EF4-FFF2-40B4-BE49-F238E27FC236}">
                <a16:creationId xmlns:a16="http://schemas.microsoft.com/office/drawing/2014/main" id="{5051D28A-00DD-3F44-AA03-61D7A8094CD6}"/>
              </a:ext>
            </a:extLst>
          </p:cNvPr>
          <p:cNvCxnSpPr>
            <a:cxnSpLocks/>
            <a:stCxn id="55" idx="7"/>
            <a:endCxn id="55" idx="6"/>
          </p:cNvCxnSpPr>
          <p:nvPr/>
        </p:nvCxnSpPr>
        <p:spPr>
          <a:xfrm rot="16200000" flipH="1">
            <a:off x="6085658" y="3354236"/>
            <a:ext cx="400146" cy="160366"/>
          </a:xfrm>
          <a:prstGeom prst="curvedConnector4">
            <a:avLst>
              <a:gd name="adj1" fmla="val -98551"/>
              <a:gd name="adj2" fmla="val 242549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8" name="Shape 439">
            <a:extLst>
              <a:ext uri="{FF2B5EF4-FFF2-40B4-BE49-F238E27FC236}">
                <a16:creationId xmlns:a16="http://schemas.microsoft.com/office/drawing/2014/main" id="{AB9FF5FA-69B4-BF41-A7E8-6D73CD98B625}"/>
              </a:ext>
            </a:extLst>
          </p:cNvPr>
          <p:cNvSpPr txBox="1"/>
          <p:nvPr/>
        </p:nvSpPr>
        <p:spPr>
          <a:xfrm>
            <a:off x="6313534" y="2391089"/>
            <a:ext cx="374724" cy="461664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83" name="Shape 436">
            <a:extLst>
              <a:ext uri="{FF2B5EF4-FFF2-40B4-BE49-F238E27FC236}">
                <a16:creationId xmlns:a16="http://schemas.microsoft.com/office/drawing/2014/main" id="{E086C0F8-42EA-3B4E-B21F-F1E85A5519D3}"/>
              </a:ext>
            </a:extLst>
          </p:cNvPr>
          <p:cNvSpPr txBox="1"/>
          <p:nvPr/>
        </p:nvSpPr>
        <p:spPr>
          <a:xfrm>
            <a:off x="4248092" y="3591092"/>
            <a:ext cx="309818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5" name="Shape 431">
            <a:extLst>
              <a:ext uri="{FF2B5EF4-FFF2-40B4-BE49-F238E27FC236}">
                <a16:creationId xmlns:a16="http://schemas.microsoft.com/office/drawing/2014/main" id="{4A446111-6739-3E4D-964A-B03502E5DA31}"/>
              </a:ext>
            </a:extLst>
          </p:cNvPr>
          <p:cNvSpPr/>
          <p:nvPr/>
        </p:nvSpPr>
        <p:spPr>
          <a:xfrm>
            <a:off x="5270868" y="3068600"/>
            <a:ext cx="1095046" cy="1131783"/>
          </a:xfrm>
          <a:prstGeom prst="flowChartConnector">
            <a:avLst/>
          </a:prstGeom>
          <a:solidFill>
            <a:srgbClr val="FF9900"/>
          </a:solidFill>
          <a:ln w="28575" cap="flat" cmpd="thinThick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{A,B,C}</a:t>
            </a:r>
          </a:p>
        </p:txBody>
      </p:sp>
      <p:cxnSp>
        <p:nvCxnSpPr>
          <p:cNvPr id="66" name="Shape 434">
            <a:extLst>
              <a:ext uri="{FF2B5EF4-FFF2-40B4-BE49-F238E27FC236}">
                <a16:creationId xmlns:a16="http://schemas.microsoft.com/office/drawing/2014/main" id="{C52D73AE-8B93-5F4B-84EA-15F809E38072}"/>
              </a:ext>
            </a:extLst>
          </p:cNvPr>
          <p:cNvCxnSpPr>
            <a:cxnSpLocks/>
            <a:stCxn id="53" idx="5"/>
            <a:endCxn id="55" idx="0"/>
          </p:cNvCxnSpPr>
          <p:nvPr/>
        </p:nvCxnSpPr>
        <p:spPr>
          <a:xfrm>
            <a:off x="5180241" y="2805570"/>
            <a:ext cx="638150" cy="26303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47F0B0F8-3E00-BC4A-848C-7184ACA2CE5E}"/>
              </a:ext>
            </a:extLst>
          </p:cNvPr>
          <p:cNvCxnSpPr>
            <a:stCxn id="53" idx="0"/>
            <a:endCxn id="54" idx="0"/>
          </p:cNvCxnSpPr>
          <p:nvPr/>
        </p:nvCxnSpPr>
        <p:spPr>
          <a:xfrm rot="16200000" flipH="1" flipV="1">
            <a:off x="3773820" y="1632981"/>
            <a:ext cx="664862" cy="1466976"/>
          </a:xfrm>
          <a:prstGeom prst="curvedConnector3">
            <a:avLst>
              <a:gd name="adj1" fmla="val -3438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Shape 436">
            <a:extLst>
              <a:ext uri="{FF2B5EF4-FFF2-40B4-BE49-F238E27FC236}">
                <a16:creationId xmlns:a16="http://schemas.microsoft.com/office/drawing/2014/main" id="{6500A58D-E6D4-8A44-B990-B5F4D6CD1CE6}"/>
              </a:ext>
            </a:extLst>
          </p:cNvPr>
          <p:cNvSpPr txBox="1"/>
          <p:nvPr/>
        </p:nvSpPr>
        <p:spPr>
          <a:xfrm>
            <a:off x="5399436" y="2475385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grpSp>
        <p:nvGrpSpPr>
          <p:cNvPr id="60" name="Shape 293">
            <a:extLst>
              <a:ext uri="{FF2B5EF4-FFF2-40B4-BE49-F238E27FC236}">
                <a16:creationId xmlns:a16="http://schemas.microsoft.com/office/drawing/2014/main" id="{E3CBC5EB-D52C-6440-8C4B-0015884C3E1B}"/>
              </a:ext>
            </a:extLst>
          </p:cNvPr>
          <p:cNvGrpSpPr/>
          <p:nvPr/>
        </p:nvGrpSpPr>
        <p:grpSpPr>
          <a:xfrm>
            <a:off x="2262099" y="4346198"/>
            <a:ext cx="5243600" cy="2062200"/>
            <a:chOff x="1819275" y="3367088"/>
            <a:chExt cx="5243600" cy="2062200"/>
          </a:xfrm>
        </p:grpSpPr>
        <p:sp>
          <p:nvSpPr>
            <p:cNvPr id="61" name="Shape 294">
              <a:extLst>
                <a:ext uri="{FF2B5EF4-FFF2-40B4-BE49-F238E27FC236}">
                  <a16:creationId xmlns:a16="http://schemas.microsoft.com/office/drawing/2014/main" id="{4E475F8C-3D13-3640-98BC-43DBD4824DAC}"/>
                </a:ext>
              </a:extLst>
            </p:cNvPr>
            <p:cNvSpPr/>
            <p:nvPr/>
          </p:nvSpPr>
          <p:spPr>
            <a:xfrm>
              <a:off x="2362200" y="4019551"/>
              <a:ext cx="609600" cy="649200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65" name="Shape 295">
              <a:extLst>
                <a:ext uri="{FF2B5EF4-FFF2-40B4-BE49-F238E27FC236}">
                  <a16:creationId xmlns:a16="http://schemas.microsoft.com/office/drawing/2014/main" id="{3BA217BA-1DA1-DB40-8848-87341E813484}"/>
                </a:ext>
              </a:extLst>
            </p:cNvPr>
            <p:cNvSpPr/>
            <p:nvPr/>
          </p:nvSpPr>
          <p:spPr>
            <a:xfrm>
              <a:off x="4038601" y="4019551"/>
              <a:ext cx="609600" cy="649200"/>
            </a:xfrm>
            <a:prstGeom prst="flowChartConnector">
              <a:avLst/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67" name="Shape 296">
              <a:extLst>
                <a:ext uri="{FF2B5EF4-FFF2-40B4-BE49-F238E27FC236}">
                  <a16:creationId xmlns:a16="http://schemas.microsoft.com/office/drawing/2014/main" id="{CDE266BE-2DB7-ED42-88F2-BE52331D29EB}"/>
                </a:ext>
              </a:extLst>
            </p:cNvPr>
            <p:cNvSpPr/>
            <p:nvPr/>
          </p:nvSpPr>
          <p:spPr>
            <a:xfrm>
              <a:off x="5867401" y="4038601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7302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68" name="Shape 297">
              <a:extLst>
                <a:ext uri="{FF2B5EF4-FFF2-40B4-BE49-F238E27FC236}">
                  <a16:creationId xmlns:a16="http://schemas.microsoft.com/office/drawing/2014/main" id="{7731CC7B-52D6-C446-A911-5F3DCE2C79F9}"/>
                </a:ext>
              </a:extLst>
            </p:cNvPr>
            <p:cNvSpPr txBox="1"/>
            <p:nvPr/>
          </p:nvSpPr>
          <p:spPr>
            <a:xfrm>
              <a:off x="3216276" y="3976689"/>
              <a:ext cx="341399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69" name="Shape 298">
              <a:extLst>
                <a:ext uri="{FF2B5EF4-FFF2-40B4-BE49-F238E27FC236}">
                  <a16:creationId xmlns:a16="http://schemas.microsoft.com/office/drawing/2014/main" id="{22485A00-CE53-E947-A29C-A3B3172189EE}"/>
                </a:ext>
              </a:extLst>
            </p:cNvPr>
            <p:cNvSpPr txBox="1"/>
            <p:nvPr/>
          </p:nvSpPr>
          <p:spPr>
            <a:xfrm>
              <a:off x="5045076" y="39766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70" name="Shape 299">
              <a:extLst>
                <a:ext uri="{FF2B5EF4-FFF2-40B4-BE49-F238E27FC236}">
                  <a16:creationId xmlns:a16="http://schemas.microsoft.com/office/drawing/2014/main" id="{DFEAF572-45C4-7C4F-B13A-4FF1353EBAE5}"/>
                </a:ext>
              </a:extLst>
            </p:cNvPr>
            <p:cNvSpPr txBox="1"/>
            <p:nvPr/>
          </p:nvSpPr>
          <p:spPr>
            <a:xfrm>
              <a:off x="4205288" y="49672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71" name="Shape 300">
              <a:extLst>
                <a:ext uri="{FF2B5EF4-FFF2-40B4-BE49-F238E27FC236}">
                  <a16:creationId xmlns:a16="http://schemas.microsoft.com/office/drawing/2014/main" id="{45A95603-F734-B64B-87D8-752F8172EC27}"/>
                </a:ext>
              </a:extLst>
            </p:cNvPr>
            <p:cNvSpPr txBox="1"/>
            <p:nvPr/>
          </p:nvSpPr>
          <p:spPr>
            <a:xfrm>
              <a:off x="3367088" y="3367088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72" name="Shape 301">
              <a:extLst>
                <a:ext uri="{FF2B5EF4-FFF2-40B4-BE49-F238E27FC236}">
                  <a16:creationId xmlns:a16="http://schemas.microsoft.com/office/drawing/2014/main" id="{504382F8-6525-B142-913B-10438AF3B2B6}"/>
                </a:ext>
              </a:extLst>
            </p:cNvPr>
            <p:cNvSpPr txBox="1"/>
            <p:nvPr/>
          </p:nvSpPr>
          <p:spPr>
            <a:xfrm>
              <a:off x="6721476" y="34432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73" name="Shape 302">
              <a:extLst>
                <a:ext uri="{FF2B5EF4-FFF2-40B4-BE49-F238E27FC236}">
                  <a16:creationId xmlns:a16="http://schemas.microsoft.com/office/drawing/2014/main" id="{E0777676-AEF9-6749-8EFB-4D07333A1220}"/>
                </a:ext>
              </a:extLst>
            </p:cNvPr>
            <p:cNvSpPr txBox="1"/>
            <p:nvPr/>
          </p:nvSpPr>
          <p:spPr>
            <a:xfrm>
              <a:off x="1819275" y="34432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74" name="Shape 303">
              <a:extLst>
                <a:ext uri="{FF2B5EF4-FFF2-40B4-BE49-F238E27FC236}">
                  <a16:creationId xmlns:a16="http://schemas.microsoft.com/office/drawing/2014/main" id="{8E3411DA-AD6A-F34C-B603-AAA0E3BB5F16}"/>
                </a:ext>
              </a:extLst>
            </p:cNvPr>
            <p:cNvCxnSpPr>
              <a:endCxn id="65" idx="2"/>
            </p:cNvCxnSpPr>
            <p:nvPr/>
          </p:nvCxnSpPr>
          <p:spPr>
            <a:xfrm>
              <a:off x="2971801" y="4344151"/>
              <a:ext cx="10668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5" name="Shape 304">
              <a:extLst>
                <a:ext uri="{FF2B5EF4-FFF2-40B4-BE49-F238E27FC236}">
                  <a16:creationId xmlns:a16="http://schemas.microsoft.com/office/drawing/2014/main" id="{117B808D-6A84-B84C-BA13-80AA08FE54EC}"/>
                </a:ext>
              </a:extLst>
            </p:cNvPr>
            <p:cNvCxnSpPr>
              <a:stCxn id="65" idx="6"/>
              <a:endCxn id="67" idx="2"/>
            </p:cNvCxnSpPr>
            <p:nvPr/>
          </p:nvCxnSpPr>
          <p:spPr>
            <a:xfrm rot="10800000" flipH="1">
              <a:off x="4648201" y="4343551"/>
              <a:ext cx="1219200" cy="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9" name="Shape 305">
              <a:extLst>
                <a:ext uri="{FF2B5EF4-FFF2-40B4-BE49-F238E27FC236}">
                  <a16:creationId xmlns:a16="http://schemas.microsoft.com/office/drawing/2014/main" id="{14BA6CC4-2355-B849-935E-3F830AFBD6F8}"/>
                </a:ext>
              </a:extLst>
            </p:cNvPr>
            <p:cNvCxnSpPr>
              <a:stCxn id="61" idx="0"/>
              <a:endCxn id="65" idx="0"/>
            </p:cNvCxnSpPr>
            <p:nvPr/>
          </p:nvCxnSpPr>
          <p:spPr>
            <a:xfrm rot="-5400000" flipH="1">
              <a:off x="3504900" y="3181651"/>
              <a:ext cx="600" cy="1676400"/>
            </a:xfrm>
            <a:prstGeom prst="curvedConnector3">
              <a:avLst>
                <a:gd name="adj1" fmla="val -396875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80" name="Shape 306">
              <a:extLst>
                <a:ext uri="{FF2B5EF4-FFF2-40B4-BE49-F238E27FC236}">
                  <a16:creationId xmlns:a16="http://schemas.microsoft.com/office/drawing/2014/main" id="{48F87E0A-E529-BC4D-B066-0F0334B21819}"/>
                </a:ext>
              </a:extLst>
            </p:cNvPr>
            <p:cNvCxnSpPr>
              <a:stCxn id="61" idx="2"/>
              <a:endCxn id="61" idx="1"/>
            </p:cNvCxnSpPr>
            <p:nvPr/>
          </p:nvCxnSpPr>
          <p:spPr>
            <a:xfrm rot="10800000" flipH="1">
              <a:off x="2362200" y="4114651"/>
              <a:ext cx="89400" cy="229500"/>
            </a:xfrm>
            <a:prstGeom prst="curvedConnector4">
              <a:avLst>
                <a:gd name="adj1" fmla="val -266359"/>
                <a:gd name="adj2" fmla="val 245196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81" name="Shape 307">
              <a:extLst>
                <a:ext uri="{FF2B5EF4-FFF2-40B4-BE49-F238E27FC236}">
                  <a16:creationId xmlns:a16="http://schemas.microsoft.com/office/drawing/2014/main" id="{4CB5A3B2-F14A-0649-81E2-0B49DB17840C}"/>
                </a:ext>
              </a:extLst>
            </p:cNvPr>
            <p:cNvCxnSpPr>
              <a:stCxn id="67" idx="0"/>
              <a:endCxn id="67" idx="6"/>
            </p:cNvCxnSpPr>
            <p:nvPr/>
          </p:nvCxnSpPr>
          <p:spPr>
            <a:xfrm rot="-5400000" flipH="1">
              <a:off x="6172201" y="4038601"/>
              <a:ext cx="304800" cy="304800"/>
            </a:xfrm>
            <a:prstGeom prst="curvedConnector4">
              <a:avLst>
                <a:gd name="adj1" fmla="val -78125"/>
                <a:gd name="adj2" fmla="val 178125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82" name="Shape 308">
              <a:extLst>
                <a:ext uri="{FF2B5EF4-FFF2-40B4-BE49-F238E27FC236}">
                  <a16:creationId xmlns:a16="http://schemas.microsoft.com/office/drawing/2014/main" id="{937B4F40-F47F-4A4A-A858-5C149571B9BC}"/>
                </a:ext>
              </a:extLst>
            </p:cNvPr>
            <p:cNvCxnSpPr>
              <a:stCxn id="67" idx="4"/>
              <a:endCxn id="61" idx="5"/>
            </p:cNvCxnSpPr>
            <p:nvPr/>
          </p:nvCxnSpPr>
          <p:spPr>
            <a:xfrm rot="5400000" flipH="1">
              <a:off x="4490101" y="2966101"/>
              <a:ext cx="74400" cy="3289800"/>
            </a:xfrm>
            <a:prstGeom prst="curvedConnector3">
              <a:avLst>
                <a:gd name="adj1" fmla="val -347681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202432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NFAs vs DFAs</a:t>
            </a:r>
          </a:p>
        </p:txBody>
      </p:sp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685800" y="1752600"/>
            <a:ext cx="7772400" cy="478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NFAs and DFAs recognize the same set of languages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Regular expressions 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DFAs are faster to execute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There are no choices to consider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/>
              <a:t>D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 are </a:t>
            </a:r>
            <a:r>
              <a:rPr lang="en-US"/>
              <a:t>usually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smaller than NFAs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/>
              <a:t>But in a worst case analysis, DFAs can be larger than NFAs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Exponentially </a:t>
            </a:r>
            <a:r>
              <a:rPr lang="en-US">
                <a:solidFill>
                  <a:schemeClr val="accent2"/>
                </a:solidFill>
              </a:rPr>
              <a:t>larger</a:t>
            </a:r>
          </a:p>
        </p:txBody>
      </p:sp>
      <p:sp>
        <p:nvSpPr>
          <p:cNvPr id="468" name="Shape 46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Regular Expressions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Finite State Automata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alphabet ∑ of input symbols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finite set of states 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One start state q</a:t>
            </a:r>
            <a:r>
              <a:rPr lang="en-US" sz="2800" b="0" i="0" u="none" strike="noStrike" cap="none" baseline="-25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zero or more final (accepting) states F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transition function: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δ: S x Σ ⇒ 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δ(1, a) = 2</a:t>
            </a:r>
          </a:p>
        </p:txBody>
      </p:sp>
      <p:sp>
        <p:nvSpPr>
          <p:cNvPr id="165" name="Shape 165"/>
          <p:cNvSpPr/>
          <p:nvPr/>
        </p:nvSpPr>
        <p:spPr>
          <a:xfrm>
            <a:off x="5042500" y="2617225"/>
            <a:ext cx="465600" cy="457200"/>
          </a:xfrm>
          <a:prstGeom prst="flowChartConnector">
            <a:avLst/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</a:p>
        </p:txBody>
      </p:sp>
      <p:sp>
        <p:nvSpPr>
          <p:cNvPr id="166" name="Shape 166"/>
          <p:cNvSpPr/>
          <p:nvPr/>
        </p:nvSpPr>
        <p:spPr>
          <a:xfrm>
            <a:off x="4283125" y="3200403"/>
            <a:ext cx="465600" cy="4572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</a:p>
        </p:txBody>
      </p:sp>
      <p:sp>
        <p:nvSpPr>
          <p:cNvPr id="167" name="Shape 167"/>
          <p:cNvSpPr/>
          <p:nvPr/>
        </p:nvSpPr>
        <p:spPr>
          <a:xfrm>
            <a:off x="7049528" y="3657607"/>
            <a:ext cx="432900" cy="398400"/>
          </a:xfrm>
          <a:prstGeom prst="flowChartConnector">
            <a:avLst/>
          </a:prstGeom>
          <a:solidFill>
            <a:srgbClr val="FF9900"/>
          </a:solidFill>
          <a:ln w="7302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5508103" y="5261512"/>
            <a:ext cx="465584" cy="476071"/>
          </a:xfrm>
          <a:prstGeom prst="flowChartConnector">
            <a:avLst/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9" name="Shape 169"/>
          <p:cNvSpPr/>
          <p:nvPr/>
        </p:nvSpPr>
        <p:spPr>
          <a:xfrm>
            <a:off x="6842720" y="5253448"/>
            <a:ext cx="465584" cy="476071"/>
          </a:xfrm>
          <a:prstGeom prst="flowChartConnector">
            <a:avLst/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cxnSp>
        <p:nvCxnSpPr>
          <p:cNvPr id="170" name="Shape 170"/>
          <p:cNvCxnSpPr>
            <a:stCxn id="168" idx="7"/>
            <a:endCxn id="169" idx="1"/>
          </p:cNvCxnSpPr>
          <p:nvPr/>
        </p:nvCxnSpPr>
        <p:spPr>
          <a:xfrm rot="-5400000">
            <a:off x="6404104" y="4824531"/>
            <a:ext cx="8100" cy="1005300"/>
          </a:xfrm>
          <a:prstGeom prst="curvedConnector3">
            <a:avLst>
              <a:gd name="adj1" fmla="val 3782512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71" name="Shape 171"/>
          <p:cNvSpPr txBox="1"/>
          <p:nvPr/>
        </p:nvSpPr>
        <p:spPr>
          <a:xfrm>
            <a:off x="6228183" y="4623519"/>
            <a:ext cx="432047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grpSp>
        <p:nvGrpSpPr>
          <p:cNvPr id="172" name="Shape 172"/>
          <p:cNvGrpSpPr/>
          <p:nvPr/>
        </p:nvGrpSpPr>
        <p:grpSpPr>
          <a:xfrm>
            <a:off x="3521175" y="4623498"/>
            <a:ext cx="916800" cy="461700"/>
            <a:chOff x="7543650" y="3130248"/>
            <a:chExt cx="916800" cy="461700"/>
          </a:xfrm>
        </p:grpSpPr>
        <p:sp>
          <p:nvSpPr>
            <p:cNvPr id="173" name="Shape 173"/>
            <p:cNvSpPr/>
            <p:nvPr/>
          </p:nvSpPr>
          <p:spPr>
            <a:xfrm>
              <a:off x="7994850" y="3130248"/>
              <a:ext cx="465600" cy="461700"/>
            </a:xfrm>
            <a:prstGeom prst="flowChartConnector">
              <a:avLst/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</a:t>
              </a:r>
            </a:p>
          </p:txBody>
        </p:sp>
        <p:cxnSp>
          <p:nvCxnSpPr>
            <p:cNvPr id="174" name="Shape 174"/>
            <p:cNvCxnSpPr>
              <a:endCxn id="173" idx="2"/>
            </p:cNvCxnSpPr>
            <p:nvPr/>
          </p:nvCxnSpPr>
          <p:spPr>
            <a:xfrm rot="10800000" flipH="1">
              <a:off x="7543650" y="3361098"/>
              <a:ext cx="451200" cy="678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FA: Example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finite automaton that accepts only ‘1’</a:t>
            </a:r>
          </a:p>
        </p:txBody>
      </p:sp>
      <p:sp>
        <p:nvSpPr>
          <p:cNvPr id="183" name="Shape 183"/>
          <p:cNvSpPr/>
          <p:nvPr/>
        </p:nvSpPr>
        <p:spPr>
          <a:xfrm>
            <a:off x="2233016" y="3576662"/>
            <a:ext cx="609599" cy="649188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84" name="Shape 184"/>
          <p:cNvSpPr/>
          <p:nvPr/>
        </p:nvSpPr>
        <p:spPr>
          <a:xfrm>
            <a:off x="4068167" y="3596457"/>
            <a:ext cx="609599" cy="609599"/>
          </a:xfrm>
          <a:prstGeom prst="flowChartConnector">
            <a:avLst/>
          </a:prstGeom>
          <a:solidFill>
            <a:srgbClr val="FF9900"/>
          </a:solidFill>
          <a:ln w="7302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185" name="Shape 185"/>
          <p:cNvCxnSpPr>
            <a:endCxn id="184" idx="2"/>
          </p:cNvCxnSpPr>
          <p:nvPr/>
        </p:nvCxnSpPr>
        <p:spPr>
          <a:xfrm>
            <a:off x="2885567" y="3901257"/>
            <a:ext cx="1182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86" name="Shape 186"/>
          <p:cNvSpPr txBox="1"/>
          <p:nvPr/>
        </p:nvSpPr>
        <p:spPr>
          <a:xfrm>
            <a:off x="3237438" y="3331344"/>
            <a:ext cx="340658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1259632" y="4725144"/>
            <a:ext cx="323048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Language of a FA: set of accepted strings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7812792" y="3659312"/>
            <a:ext cx="105509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7843156" y="4407494"/>
            <a:ext cx="964928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Reject 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7852635" y="5559623"/>
            <a:ext cx="964928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Reject </a:t>
            </a:r>
          </a:p>
        </p:txBody>
      </p:sp>
      <p:grpSp>
        <p:nvGrpSpPr>
          <p:cNvPr id="191" name="Shape 191"/>
          <p:cNvGrpSpPr/>
          <p:nvPr/>
        </p:nvGrpSpPr>
        <p:grpSpPr>
          <a:xfrm>
            <a:off x="6203717" y="3327375"/>
            <a:ext cx="1420858" cy="461664"/>
            <a:chOff x="6203717" y="3327375"/>
            <a:chExt cx="1420858" cy="461664"/>
          </a:xfrm>
        </p:grpSpPr>
        <p:sp>
          <p:nvSpPr>
            <p:cNvPr id="192" name="Shape 192"/>
            <p:cNvSpPr txBox="1"/>
            <p:nvPr/>
          </p:nvSpPr>
          <p:spPr>
            <a:xfrm>
              <a:off x="6203717" y="3327375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93" name="Shape 193"/>
            <p:cNvSpPr txBox="1"/>
            <p:nvPr/>
          </p:nvSpPr>
          <p:spPr>
            <a:xfrm>
              <a:off x="7286021" y="3327375"/>
              <a:ext cx="33855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194" name="Shape 194"/>
            <p:cNvCxnSpPr/>
            <p:nvPr/>
          </p:nvCxnSpPr>
          <p:spPr>
            <a:xfrm rot="10800000">
              <a:off x="7308303" y="3573015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195" name="Shape 195"/>
          <p:cNvGrpSpPr/>
          <p:nvPr/>
        </p:nvGrpSpPr>
        <p:grpSpPr>
          <a:xfrm>
            <a:off x="6221421" y="3687414"/>
            <a:ext cx="1396294" cy="491282"/>
            <a:chOff x="6221421" y="3687414"/>
            <a:chExt cx="1396294" cy="491282"/>
          </a:xfrm>
        </p:grpSpPr>
        <p:sp>
          <p:nvSpPr>
            <p:cNvPr id="196" name="Shape 196"/>
            <p:cNvSpPr txBox="1"/>
            <p:nvPr/>
          </p:nvSpPr>
          <p:spPr>
            <a:xfrm>
              <a:off x="6221421" y="3717032"/>
              <a:ext cx="35208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197" name="Shape 197"/>
            <p:cNvSpPr txBox="1"/>
            <p:nvPr/>
          </p:nvSpPr>
          <p:spPr>
            <a:xfrm>
              <a:off x="7279160" y="3687414"/>
              <a:ext cx="33855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198" name="Shape 198"/>
            <p:cNvCxnSpPr/>
            <p:nvPr/>
          </p:nvCxnSpPr>
          <p:spPr>
            <a:xfrm rot="10800000">
              <a:off x="7553471" y="3933056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199" name="Shape 199"/>
          <p:cNvGrpSpPr/>
          <p:nvPr/>
        </p:nvGrpSpPr>
        <p:grpSpPr>
          <a:xfrm>
            <a:off x="6022798" y="4292351"/>
            <a:ext cx="2845089" cy="577376"/>
            <a:chOff x="6022798" y="4292351"/>
            <a:chExt cx="2845089" cy="577376"/>
          </a:xfrm>
        </p:grpSpPr>
        <p:cxnSp>
          <p:nvCxnSpPr>
            <p:cNvPr id="200" name="Shape 200"/>
            <p:cNvCxnSpPr/>
            <p:nvPr/>
          </p:nvCxnSpPr>
          <p:spPr>
            <a:xfrm>
              <a:off x="6022798" y="4292351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1" name="Shape 201"/>
            <p:cNvSpPr txBox="1"/>
            <p:nvPr/>
          </p:nvSpPr>
          <p:spPr>
            <a:xfrm>
              <a:off x="6202380" y="4407494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02" name="Shape 202"/>
            <p:cNvSpPr txBox="1"/>
            <p:nvPr/>
          </p:nvSpPr>
          <p:spPr>
            <a:xfrm>
              <a:off x="7279160" y="4407494"/>
              <a:ext cx="33855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cxnSp>
          <p:nvCxnSpPr>
            <p:cNvPr id="203" name="Shape 203"/>
            <p:cNvCxnSpPr/>
            <p:nvPr/>
          </p:nvCxnSpPr>
          <p:spPr>
            <a:xfrm rot="10800000">
              <a:off x="7294584" y="4653704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04" name="Shape 204"/>
          <p:cNvGrpSpPr/>
          <p:nvPr/>
        </p:nvGrpSpPr>
        <p:grpSpPr>
          <a:xfrm>
            <a:off x="6047389" y="5013176"/>
            <a:ext cx="2845089" cy="576063"/>
            <a:chOff x="6047389" y="5013176"/>
            <a:chExt cx="2845089" cy="576063"/>
          </a:xfrm>
        </p:grpSpPr>
        <p:cxnSp>
          <p:nvCxnSpPr>
            <p:cNvPr id="205" name="Shape 205"/>
            <p:cNvCxnSpPr/>
            <p:nvPr/>
          </p:nvCxnSpPr>
          <p:spPr>
            <a:xfrm>
              <a:off x="6047389" y="5013176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6" name="Shape 206"/>
            <p:cNvSpPr txBox="1"/>
            <p:nvPr/>
          </p:nvSpPr>
          <p:spPr>
            <a:xfrm>
              <a:off x="6206392" y="5127575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07" name="Shape 207"/>
            <p:cNvSpPr txBox="1"/>
            <p:nvPr/>
          </p:nvSpPr>
          <p:spPr>
            <a:xfrm>
              <a:off x="7167757" y="5127575"/>
              <a:ext cx="569387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1 0</a:t>
              </a:r>
            </a:p>
          </p:txBody>
        </p:sp>
        <p:cxnSp>
          <p:nvCxnSpPr>
            <p:cNvPr id="208" name="Shape 208"/>
            <p:cNvCxnSpPr/>
            <p:nvPr/>
          </p:nvCxnSpPr>
          <p:spPr>
            <a:xfrm rot="10800000">
              <a:off x="7208288" y="5373215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09" name="Shape 209"/>
          <p:cNvGrpSpPr/>
          <p:nvPr/>
        </p:nvGrpSpPr>
        <p:grpSpPr>
          <a:xfrm>
            <a:off x="6226742" y="5559623"/>
            <a:ext cx="1524690" cy="490808"/>
            <a:chOff x="6226742" y="5559623"/>
            <a:chExt cx="1524690" cy="490808"/>
          </a:xfrm>
        </p:grpSpPr>
        <p:sp>
          <p:nvSpPr>
            <p:cNvPr id="210" name="Shape 210"/>
            <p:cNvSpPr txBox="1"/>
            <p:nvPr/>
          </p:nvSpPr>
          <p:spPr>
            <a:xfrm>
              <a:off x="6226742" y="5559623"/>
              <a:ext cx="35208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211" name="Shape 211"/>
            <p:cNvSpPr txBox="1"/>
            <p:nvPr/>
          </p:nvSpPr>
          <p:spPr>
            <a:xfrm>
              <a:off x="7182045" y="5559623"/>
              <a:ext cx="569387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1 0</a:t>
              </a:r>
            </a:p>
          </p:txBody>
        </p:sp>
        <p:cxnSp>
          <p:nvCxnSpPr>
            <p:cNvPr id="212" name="Shape 212"/>
            <p:cNvCxnSpPr/>
            <p:nvPr/>
          </p:nvCxnSpPr>
          <p:spPr>
            <a:xfrm rot="10800000">
              <a:off x="7452320" y="5834408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13" name="Shape 213"/>
          <p:cNvGrpSpPr/>
          <p:nvPr/>
        </p:nvGrpSpPr>
        <p:grpSpPr>
          <a:xfrm>
            <a:off x="5990564" y="2852935"/>
            <a:ext cx="2909549" cy="461664"/>
            <a:chOff x="5990564" y="2852935"/>
            <a:chExt cx="2909549" cy="461664"/>
          </a:xfrm>
        </p:grpSpPr>
        <p:sp>
          <p:nvSpPr>
            <p:cNvPr id="214" name="Shape 214"/>
            <p:cNvSpPr txBox="1"/>
            <p:nvPr/>
          </p:nvSpPr>
          <p:spPr>
            <a:xfrm>
              <a:off x="5990564" y="2852935"/>
              <a:ext cx="81179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</a:t>
              </a:r>
            </a:p>
          </p:txBody>
        </p:sp>
        <p:sp>
          <p:nvSpPr>
            <p:cNvPr id="215" name="Shape 215"/>
            <p:cNvSpPr txBox="1"/>
            <p:nvPr/>
          </p:nvSpPr>
          <p:spPr>
            <a:xfrm>
              <a:off x="7044189" y="2852935"/>
              <a:ext cx="84350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</a:p>
          </p:txBody>
        </p:sp>
        <p:cxnSp>
          <p:nvCxnSpPr>
            <p:cNvPr id="216" name="Shape 216"/>
            <p:cNvCxnSpPr/>
            <p:nvPr/>
          </p:nvCxnSpPr>
          <p:spPr>
            <a:xfrm>
              <a:off x="6055023" y="3284983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FA: Example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12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finite automaton accepting any number of 1’s followed by a single 0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3347864" y="3865439"/>
            <a:ext cx="609600" cy="6492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225" name="Shape 225"/>
          <p:cNvSpPr/>
          <p:nvPr/>
        </p:nvSpPr>
        <p:spPr>
          <a:xfrm>
            <a:off x="5183014" y="3885232"/>
            <a:ext cx="609599" cy="609599"/>
          </a:xfrm>
          <a:prstGeom prst="flowChartConnector">
            <a:avLst/>
          </a:prstGeom>
          <a:solidFill>
            <a:srgbClr val="FF9900"/>
          </a:solidFill>
          <a:ln w="7302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226" name="Shape 226"/>
          <p:cNvCxnSpPr>
            <a:endCxn id="225" idx="2"/>
          </p:cNvCxnSpPr>
          <p:nvPr/>
        </p:nvCxnSpPr>
        <p:spPr>
          <a:xfrm>
            <a:off x="4000414" y="4190032"/>
            <a:ext cx="1182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7" name="Shape 227"/>
          <p:cNvSpPr txBox="1"/>
          <p:nvPr/>
        </p:nvSpPr>
        <p:spPr>
          <a:xfrm>
            <a:off x="4353335" y="3717032"/>
            <a:ext cx="338554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228" name="Shape 228"/>
          <p:cNvCxnSpPr/>
          <p:nvPr/>
        </p:nvCxnSpPr>
        <p:spPr>
          <a:xfrm rot="-5400000">
            <a:off x="3309757" y="3868173"/>
            <a:ext cx="333300" cy="319200"/>
          </a:xfrm>
          <a:prstGeom prst="curvedConnector4">
            <a:avLst>
              <a:gd name="adj1" fmla="val 0"/>
              <a:gd name="adj2" fmla="val -113591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9" name="Shape 229"/>
          <p:cNvSpPr txBox="1"/>
          <p:nvPr/>
        </p:nvSpPr>
        <p:spPr>
          <a:xfrm>
            <a:off x="2533341" y="3807767"/>
            <a:ext cx="3387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regular expression does this automaton accept?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FA: Example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5334000" y="5654675"/>
            <a:ext cx="2749195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Answer: (0|1)*00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2133600" y="5486400"/>
            <a:ext cx="2071800" cy="870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A: start state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 final state</a:t>
            </a:r>
          </a:p>
        </p:txBody>
      </p:sp>
      <p:grpSp>
        <p:nvGrpSpPr>
          <p:cNvPr id="240" name="Shape 240"/>
          <p:cNvGrpSpPr/>
          <p:nvPr/>
        </p:nvGrpSpPr>
        <p:grpSpPr>
          <a:xfrm>
            <a:off x="1819275" y="3367088"/>
            <a:ext cx="5243512" cy="2062163"/>
            <a:chOff x="1819275" y="3367088"/>
            <a:chExt cx="5243512" cy="2062163"/>
          </a:xfrm>
        </p:grpSpPr>
        <p:sp>
          <p:nvSpPr>
            <p:cNvPr id="241" name="Shape 241"/>
            <p:cNvSpPr/>
            <p:nvPr/>
          </p:nvSpPr>
          <p:spPr>
            <a:xfrm>
              <a:off x="2362201" y="4019551"/>
              <a:ext cx="609600" cy="649287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4038601" y="4019551"/>
              <a:ext cx="609600" cy="649287"/>
            </a:xfrm>
            <a:prstGeom prst="flowChartConnector">
              <a:avLst/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243" name="Shape 243"/>
            <p:cNvSpPr/>
            <p:nvPr/>
          </p:nvSpPr>
          <p:spPr>
            <a:xfrm>
              <a:off x="5867401" y="4038601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7302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3216276" y="3976688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245" name="Shape 245"/>
            <p:cNvSpPr txBox="1"/>
            <p:nvPr/>
          </p:nvSpPr>
          <p:spPr>
            <a:xfrm>
              <a:off x="5045076" y="3976688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246" name="Shape 246"/>
            <p:cNvSpPr txBox="1"/>
            <p:nvPr/>
          </p:nvSpPr>
          <p:spPr>
            <a:xfrm>
              <a:off x="4205288" y="4967289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247" name="Shape 247"/>
            <p:cNvSpPr txBox="1"/>
            <p:nvPr/>
          </p:nvSpPr>
          <p:spPr>
            <a:xfrm>
              <a:off x="3367088" y="3367088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248" name="Shape 248"/>
            <p:cNvSpPr txBox="1"/>
            <p:nvPr/>
          </p:nvSpPr>
          <p:spPr>
            <a:xfrm>
              <a:off x="6721476" y="3443289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249" name="Shape 249"/>
            <p:cNvSpPr txBox="1"/>
            <p:nvPr/>
          </p:nvSpPr>
          <p:spPr>
            <a:xfrm>
              <a:off x="1819275" y="3443289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250" name="Shape 250"/>
            <p:cNvCxnSpPr>
              <a:endCxn id="242" idx="2"/>
            </p:cNvCxnSpPr>
            <p:nvPr/>
          </p:nvCxnSpPr>
          <p:spPr>
            <a:xfrm>
              <a:off x="2971801" y="4344195"/>
              <a:ext cx="10668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51" name="Shape 251"/>
            <p:cNvCxnSpPr>
              <a:stCxn id="242" idx="6"/>
              <a:endCxn id="243" idx="2"/>
            </p:cNvCxnSpPr>
            <p:nvPr/>
          </p:nvCxnSpPr>
          <p:spPr>
            <a:xfrm rot="10800000" flipH="1">
              <a:off x="4648201" y="4343295"/>
              <a:ext cx="1219200" cy="9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52" name="Shape 252"/>
            <p:cNvCxnSpPr>
              <a:stCxn id="241" idx="0"/>
              <a:endCxn id="242" idx="0"/>
            </p:cNvCxnSpPr>
            <p:nvPr/>
          </p:nvCxnSpPr>
          <p:spPr>
            <a:xfrm rot="-5400000" flipH="1">
              <a:off x="3504901" y="3181651"/>
              <a:ext cx="600" cy="1676400"/>
            </a:xfrm>
            <a:prstGeom prst="curvedConnector3">
              <a:avLst>
                <a:gd name="adj1" fmla="val -396875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253" name="Shape 253"/>
            <p:cNvCxnSpPr>
              <a:stCxn id="241" idx="2"/>
              <a:endCxn id="241" idx="1"/>
            </p:cNvCxnSpPr>
            <p:nvPr/>
          </p:nvCxnSpPr>
          <p:spPr>
            <a:xfrm rot="10800000" flipH="1">
              <a:off x="2362201" y="4114695"/>
              <a:ext cx="89400" cy="229500"/>
            </a:xfrm>
            <a:prstGeom prst="curvedConnector4">
              <a:avLst>
                <a:gd name="adj1" fmla="val -266359"/>
                <a:gd name="adj2" fmla="val 245215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254" name="Shape 254"/>
            <p:cNvCxnSpPr>
              <a:stCxn id="243" idx="0"/>
              <a:endCxn id="243" idx="6"/>
            </p:cNvCxnSpPr>
            <p:nvPr/>
          </p:nvCxnSpPr>
          <p:spPr>
            <a:xfrm rot="-5400000" flipH="1">
              <a:off x="6172201" y="4038601"/>
              <a:ext cx="304800" cy="304800"/>
            </a:xfrm>
            <a:prstGeom prst="curvedConnector4">
              <a:avLst>
                <a:gd name="adj1" fmla="val -78125"/>
                <a:gd name="adj2" fmla="val 178125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255" name="Shape 255"/>
            <p:cNvCxnSpPr>
              <a:stCxn id="243" idx="4"/>
              <a:endCxn id="241" idx="5"/>
            </p:cNvCxnSpPr>
            <p:nvPr/>
          </p:nvCxnSpPr>
          <p:spPr>
            <a:xfrm rot="5400000" flipH="1">
              <a:off x="4490101" y="2966101"/>
              <a:ext cx="74400" cy="3289800"/>
            </a:xfrm>
            <a:prstGeom prst="curvedConnector3">
              <a:avLst>
                <a:gd name="adj1" fmla="val -347799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FA simulation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914400" y="3733800"/>
            <a:ext cx="2955731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Input string: 00100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8028384" y="5775646"/>
            <a:ext cx="105509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20ACADB-C160-4441-B632-9066CE6F9919}"/>
              </a:ext>
            </a:extLst>
          </p:cNvPr>
          <p:cNvGrpSpPr/>
          <p:nvPr/>
        </p:nvGrpSpPr>
        <p:grpSpPr>
          <a:xfrm>
            <a:off x="5766273" y="3442814"/>
            <a:ext cx="1820509" cy="461665"/>
            <a:chOff x="5766273" y="3442814"/>
            <a:chExt cx="1820509" cy="461665"/>
          </a:xfrm>
        </p:grpSpPr>
        <p:sp>
          <p:nvSpPr>
            <p:cNvPr id="266" name="Shape 266"/>
            <p:cNvSpPr txBox="1"/>
            <p:nvPr/>
          </p:nvSpPr>
          <p:spPr>
            <a:xfrm>
              <a:off x="5766273" y="3442814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67" name="Shape 267"/>
            <p:cNvSpPr txBox="1"/>
            <p:nvPr/>
          </p:nvSpPr>
          <p:spPr>
            <a:xfrm>
              <a:off x="6622156" y="3442814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cxnSp>
          <p:nvCxnSpPr>
            <p:cNvPr id="268" name="Shape 268"/>
            <p:cNvCxnSpPr/>
            <p:nvPr/>
          </p:nvCxnSpPr>
          <p:spPr>
            <a:xfrm rot="10800000">
              <a:off x="6660232" y="3688456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69" name="Shape 269"/>
          <p:cNvGrpSpPr/>
          <p:nvPr/>
        </p:nvGrpSpPr>
        <p:grpSpPr>
          <a:xfrm>
            <a:off x="5778733" y="3889623"/>
            <a:ext cx="1808049" cy="547488"/>
            <a:chOff x="5778733" y="3889623"/>
            <a:chExt cx="1808049" cy="547488"/>
          </a:xfrm>
        </p:grpSpPr>
        <p:sp>
          <p:nvSpPr>
            <p:cNvPr id="270" name="Shape 270"/>
            <p:cNvSpPr txBox="1"/>
            <p:nvPr/>
          </p:nvSpPr>
          <p:spPr>
            <a:xfrm>
              <a:off x="6622156" y="3889623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sp>
          <p:nvSpPr>
            <p:cNvPr id="271" name="Shape 271"/>
            <p:cNvSpPr txBox="1"/>
            <p:nvPr/>
          </p:nvSpPr>
          <p:spPr>
            <a:xfrm>
              <a:off x="5778733" y="3889623"/>
              <a:ext cx="35208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272" name="Shape 272"/>
            <p:cNvCxnSpPr/>
            <p:nvPr/>
          </p:nvCxnSpPr>
          <p:spPr>
            <a:xfrm rot="10800000">
              <a:off x="6876256" y="4221088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73" name="Shape 273"/>
          <p:cNvGrpSpPr/>
          <p:nvPr/>
        </p:nvGrpSpPr>
        <p:grpSpPr>
          <a:xfrm>
            <a:off x="5547877" y="3039815"/>
            <a:ext cx="2909549" cy="461664"/>
            <a:chOff x="5990564" y="2852935"/>
            <a:chExt cx="2909549" cy="461664"/>
          </a:xfrm>
        </p:grpSpPr>
        <p:sp>
          <p:nvSpPr>
            <p:cNvPr id="274" name="Shape 274"/>
            <p:cNvSpPr txBox="1"/>
            <p:nvPr/>
          </p:nvSpPr>
          <p:spPr>
            <a:xfrm>
              <a:off x="5990564" y="2852935"/>
              <a:ext cx="81179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</a:t>
              </a:r>
            </a:p>
          </p:txBody>
        </p:sp>
        <p:sp>
          <p:nvSpPr>
            <p:cNvPr id="275" name="Shape 275"/>
            <p:cNvSpPr txBox="1"/>
            <p:nvPr/>
          </p:nvSpPr>
          <p:spPr>
            <a:xfrm>
              <a:off x="7044189" y="2852935"/>
              <a:ext cx="84350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</a:p>
          </p:txBody>
        </p:sp>
        <p:cxnSp>
          <p:nvCxnSpPr>
            <p:cNvPr id="276" name="Shape 276"/>
            <p:cNvCxnSpPr/>
            <p:nvPr/>
          </p:nvCxnSpPr>
          <p:spPr>
            <a:xfrm>
              <a:off x="6055023" y="3284983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7" name="Shape 277"/>
          <p:cNvGrpSpPr/>
          <p:nvPr/>
        </p:nvGrpSpPr>
        <p:grpSpPr>
          <a:xfrm>
            <a:off x="5787530" y="4321671"/>
            <a:ext cx="1806395" cy="547488"/>
            <a:chOff x="5787530" y="4321671"/>
            <a:chExt cx="1806395" cy="547488"/>
          </a:xfrm>
        </p:grpSpPr>
        <p:sp>
          <p:nvSpPr>
            <p:cNvPr id="278" name="Shape 278"/>
            <p:cNvSpPr txBox="1"/>
            <p:nvPr/>
          </p:nvSpPr>
          <p:spPr>
            <a:xfrm>
              <a:off x="6629299" y="4321671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sp>
          <p:nvSpPr>
            <p:cNvPr id="279" name="Shape 279"/>
            <p:cNvSpPr txBox="1"/>
            <p:nvPr/>
          </p:nvSpPr>
          <p:spPr>
            <a:xfrm>
              <a:off x="5787530" y="4321671"/>
              <a:ext cx="348773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cxnSp>
          <p:nvCxnSpPr>
            <p:cNvPr id="280" name="Shape 280"/>
            <p:cNvCxnSpPr/>
            <p:nvPr/>
          </p:nvCxnSpPr>
          <p:spPr>
            <a:xfrm rot="10800000">
              <a:off x="7034560" y="4653136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81" name="Shape 281"/>
          <p:cNvGrpSpPr/>
          <p:nvPr/>
        </p:nvGrpSpPr>
        <p:grpSpPr>
          <a:xfrm>
            <a:off x="5780383" y="4797151"/>
            <a:ext cx="1814110" cy="547487"/>
            <a:chOff x="5780383" y="4797151"/>
            <a:chExt cx="1814110" cy="547487"/>
          </a:xfrm>
        </p:grpSpPr>
        <p:sp>
          <p:nvSpPr>
            <p:cNvPr id="282" name="Shape 282"/>
            <p:cNvSpPr txBox="1"/>
            <p:nvPr/>
          </p:nvSpPr>
          <p:spPr>
            <a:xfrm>
              <a:off x="6629867" y="4797151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sp>
          <p:nvSpPr>
            <p:cNvPr id="283" name="Shape 283"/>
            <p:cNvSpPr txBox="1"/>
            <p:nvPr/>
          </p:nvSpPr>
          <p:spPr>
            <a:xfrm>
              <a:off x="5780383" y="4797151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284" name="Shape 284"/>
            <p:cNvCxnSpPr/>
            <p:nvPr/>
          </p:nvCxnSpPr>
          <p:spPr>
            <a:xfrm rot="10800000">
              <a:off x="7178575" y="5128615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85" name="Shape 285"/>
          <p:cNvGrpSpPr/>
          <p:nvPr/>
        </p:nvGrpSpPr>
        <p:grpSpPr>
          <a:xfrm>
            <a:off x="5788253" y="5257776"/>
            <a:ext cx="1808048" cy="547487"/>
            <a:chOff x="5788253" y="5257776"/>
            <a:chExt cx="1808048" cy="547487"/>
          </a:xfrm>
        </p:grpSpPr>
        <p:sp>
          <p:nvSpPr>
            <p:cNvPr id="286" name="Shape 286"/>
            <p:cNvSpPr txBox="1"/>
            <p:nvPr/>
          </p:nvSpPr>
          <p:spPr>
            <a:xfrm>
              <a:off x="6631675" y="5257776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sp>
          <p:nvSpPr>
            <p:cNvPr id="287" name="Shape 287"/>
            <p:cNvSpPr txBox="1"/>
            <p:nvPr/>
          </p:nvSpPr>
          <p:spPr>
            <a:xfrm>
              <a:off x="5788253" y="5257776"/>
              <a:ext cx="35208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288" name="Shape 288"/>
            <p:cNvCxnSpPr/>
            <p:nvPr/>
          </p:nvCxnSpPr>
          <p:spPr>
            <a:xfrm rot="10800000">
              <a:off x="7322592" y="5589240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89" name="Shape 289"/>
          <p:cNvGrpSpPr/>
          <p:nvPr/>
        </p:nvGrpSpPr>
        <p:grpSpPr>
          <a:xfrm>
            <a:off x="5804196" y="5746976"/>
            <a:ext cx="1806394" cy="547487"/>
            <a:chOff x="5804196" y="5746976"/>
            <a:chExt cx="1806394" cy="547487"/>
          </a:xfrm>
        </p:grpSpPr>
        <p:sp>
          <p:nvSpPr>
            <p:cNvPr id="290" name="Shape 290"/>
            <p:cNvSpPr txBox="1"/>
            <p:nvPr/>
          </p:nvSpPr>
          <p:spPr>
            <a:xfrm>
              <a:off x="6645964" y="5746976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sp>
          <p:nvSpPr>
            <p:cNvPr id="291" name="Shape 291"/>
            <p:cNvSpPr txBox="1"/>
            <p:nvPr/>
          </p:nvSpPr>
          <p:spPr>
            <a:xfrm>
              <a:off x="5804196" y="5746976"/>
              <a:ext cx="348773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cxnSp>
          <p:nvCxnSpPr>
            <p:cNvPr id="292" name="Shape 292"/>
            <p:cNvCxnSpPr/>
            <p:nvPr/>
          </p:nvCxnSpPr>
          <p:spPr>
            <a:xfrm rot="10800000">
              <a:off x="7524328" y="6078440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93" name="Shape 293"/>
          <p:cNvGrpSpPr/>
          <p:nvPr/>
        </p:nvGrpSpPr>
        <p:grpSpPr>
          <a:xfrm>
            <a:off x="1950200" y="1467363"/>
            <a:ext cx="5243600" cy="2062200"/>
            <a:chOff x="1819275" y="3367088"/>
            <a:chExt cx="5243600" cy="2062200"/>
          </a:xfrm>
        </p:grpSpPr>
        <p:sp>
          <p:nvSpPr>
            <p:cNvPr id="294" name="Shape 294"/>
            <p:cNvSpPr/>
            <p:nvPr/>
          </p:nvSpPr>
          <p:spPr>
            <a:xfrm>
              <a:off x="2362200" y="4019551"/>
              <a:ext cx="609600" cy="649200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95" name="Shape 295"/>
            <p:cNvSpPr/>
            <p:nvPr/>
          </p:nvSpPr>
          <p:spPr>
            <a:xfrm>
              <a:off x="4038601" y="4019551"/>
              <a:ext cx="609600" cy="649200"/>
            </a:xfrm>
            <a:prstGeom prst="flowChartConnector">
              <a:avLst/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296" name="Shape 296"/>
            <p:cNvSpPr/>
            <p:nvPr/>
          </p:nvSpPr>
          <p:spPr>
            <a:xfrm>
              <a:off x="5867401" y="4038601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7302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297" name="Shape 297"/>
            <p:cNvSpPr txBox="1"/>
            <p:nvPr/>
          </p:nvSpPr>
          <p:spPr>
            <a:xfrm>
              <a:off x="3216276" y="3976689"/>
              <a:ext cx="341399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298" name="Shape 298"/>
            <p:cNvSpPr txBox="1"/>
            <p:nvPr/>
          </p:nvSpPr>
          <p:spPr>
            <a:xfrm>
              <a:off x="5045076" y="39766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299" name="Shape 299"/>
            <p:cNvSpPr txBox="1"/>
            <p:nvPr/>
          </p:nvSpPr>
          <p:spPr>
            <a:xfrm>
              <a:off x="4205288" y="49672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3367088" y="3367088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01" name="Shape 301"/>
            <p:cNvSpPr txBox="1"/>
            <p:nvPr/>
          </p:nvSpPr>
          <p:spPr>
            <a:xfrm>
              <a:off x="6721476" y="34432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302" name="Shape 302"/>
            <p:cNvSpPr txBox="1"/>
            <p:nvPr/>
          </p:nvSpPr>
          <p:spPr>
            <a:xfrm>
              <a:off x="1819275" y="34432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303" name="Shape 303"/>
            <p:cNvCxnSpPr>
              <a:endCxn id="295" idx="2"/>
            </p:cNvCxnSpPr>
            <p:nvPr/>
          </p:nvCxnSpPr>
          <p:spPr>
            <a:xfrm>
              <a:off x="2971801" y="4344151"/>
              <a:ext cx="10668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04" name="Shape 304"/>
            <p:cNvCxnSpPr>
              <a:stCxn id="295" idx="6"/>
              <a:endCxn id="296" idx="2"/>
            </p:cNvCxnSpPr>
            <p:nvPr/>
          </p:nvCxnSpPr>
          <p:spPr>
            <a:xfrm rot="10800000" flipH="1">
              <a:off x="4648201" y="4343551"/>
              <a:ext cx="1219200" cy="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05" name="Shape 305"/>
            <p:cNvCxnSpPr>
              <a:stCxn id="294" idx="0"/>
              <a:endCxn id="295" idx="0"/>
            </p:cNvCxnSpPr>
            <p:nvPr/>
          </p:nvCxnSpPr>
          <p:spPr>
            <a:xfrm rot="-5400000" flipH="1">
              <a:off x="3504900" y="3181651"/>
              <a:ext cx="600" cy="1676400"/>
            </a:xfrm>
            <a:prstGeom prst="curvedConnector3">
              <a:avLst>
                <a:gd name="adj1" fmla="val -396875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306" name="Shape 306"/>
            <p:cNvCxnSpPr>
              <a:stCxn id="294" idx="2"/>
              <a:endCxn id="294" idx="1"/>
            </p:cNvCxnSpPr>
            <p:nvPr/>
          </p:nvCxnSpPr>
          <p:spPr>
            <a:xfrm rot="10800000" flipH="1">
              <a:off x="2362200" y="4114651"/>
              <a:ext cx="89400" cy="229500"/>
            </a:xfrm>
            <a:prstGeom prst="curvedConnector4">
              <a:avLst>
                <a:gd name="adj1" fmla="val -266359"/>
                <a:gd name="adj2" fmla="val 245196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307" name="Shape 307"/>
            <p:cNvCxnSpPr>
              <a:stCxn id="296" idx="0"/>
              <a:endCxn id="296" idx="6"/>
            </p:cNvCxnSpPr>
            <p:nvPr/>
          </p:nvCxnSpPr>
          <p:spPr>
            <a:xfrm rot="-5400000" flipH="1">
              <a:off x="6172201" y="4038601"/>
              <a:ext cx="304800" cy="304800"/>
            </a:xfrm>
            <a:prstGeom prst="curvedConnector4">
              <a:avLst>
                <a:gd name="adj1" fmla="val -78125"/>
                <a:gd name="adj2" fmla="val 178125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308" name="Shape 308"/>
            <p:cNvCxnSpPr>
              <a:stCxn id="296" idx="4"/>
              <a:endCxn id="294" idx="5"/>
            </p:cNvCxnSpPr>
            <p:nvPr/>
          </p:nvCxnSpPr>
          <p:spPr>
            <a:xfrm rot="5400000" flipH="1">
              <a:off x="4490101" y="2966101"/>
              <a:ext cx="74400" cy="3289800"/>
            </a:xfrm>
            <a:prstGeom prst="curvedConnector3">
              <a:avLst>
                <a:gd name="adj1" fmla="val -347681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ε-move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kind of transition: </a:t>
            </a:r>
            <a:r>
              <a:rPr lang="en-US" sz="32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-moves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3927450" y="3073350"/>
            <a:ext cx="609599" cy="649188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317" name="Shape 317"/>
          <p:cNvSpPr/>
          <p:nvPr/>
        </p:nvSpPr>
        <p:spPr>
          <a:xfrm>
            <a:off x="5762600" y="3093144"/>
            <a:ext cx="609599" cy="609599"/>
          </a:xfrm>
          <a:prstGeom prst="flowChartConnector">
            <a:avLst/>
          </a:prstGeom>
          <a:solidFill>
            <a:srgbClr val="FF9900"/>
          </a:solidFill>
          <a:ln w="7302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318" name="Shape 318"/>
          <p:cNvCxnSpPr>
            <a:endCxn id="317" idx="2"/>
          </p:cNvCxnSpPr>
          <p:nvPr/>
        </p:nvCxnSpPr>
        <p:spPr>
          <a:xfrm>
            <a:off x="4580000" y="3397944"/>
            <a:ext cx="1182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19" name="Shape 319"/>
          <p:cNvSpPr txBox="1"/>
          <p:nvPr/>
        </p:nvSpPr>
        <p:spPr>
          <a:xfrm>
            <a:off x="4939760" y="2924943"/>
            <a:ext cx="324878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grpSp>
        <p:nvGrpSpPr>
          <p:cNvPr id="320" name="Shape 320"/>
          <p:cNvGrpSpPr/>
          <p:nvPr/>
        </p:nvGrpSpPr>
        <p:grpSpPr>
          <a:xfrm>
            <a:off x="1520805" y="4480070"/>
            <a:ext cx="1868624" cy="533105"/>
            <a:chOff x="5766273" y="3442814"/>
            <a:chExt cx="1868624" cy="533105"/>
          </a:xfrm>
        </p:grpSpPr>
        <p:sp>
          <p:nvSpPr>
            <p:cNvPr id="321" name="Shape 321"/>
            <p:cNvSpPr txBox="1"/>
            <p:nvPr/>
          </p:nvSpPr>
          <p:spPr>
            <a:xfrm>
              <a:off x="5766273" y="3442814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22" name="Shape 322"/>
            <p:cNvSpPr txBox="1"/>
            <p:nvPr/>
          </p:nvSpPr>
          <p:spPr>
            <a:xfrm>
              <a:off x="6574040" y="3442814"/>
              <a:ext cx="1060857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lang="en-US" sz="2400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x</a:t>
              </a:r>
              <a:r>
                <a:rPr lang="en-US" sz="2400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x</a:t>
              </a:r>
              <a:r>
                <a:rPr lang="en-US" sz="2400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cxnSp>
          <p:nvCxnSpPr>
            <p:cNvPr id="323" name="Shape 323"/>
            <p:cNvCxnSpPr/>
            <p:nvPr/>
          </p:nvCxnSpPr>
          <p:spPr>
            <a:xfrm rot="10800000">
              <a:off x="6930971" y="3759895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324" name="Shape 324"/>
          <p:cNvGrpSpPr/>
          <p:nvPr/>
        </p:nvGrpSpPr>
        <p:grpSpPr>
          <a:xfrm>
            <a:off x="1533266" y="5013175"/>
            <a:ext cx="1856162" cy="547488"/>
            <a:chOff x="5778733" y="3889623"/>
            <a:chExt cx="1856162" cy="547488"/>
          </a:xfrm>
        </p:grpSpPr>
        <p:sp>
          <p:nvSpPr>
            <p:cNvPr id="325" name="Shape 325"/>
            <p:cNvSpPr txBox="1"/>
            <p:nvPr/>
          </p:nvSpPr>
          <p:spPr>
            <a:xfrm>
              <a:off x="6574039" y="3889623"/>
              <a:ext cx="1060857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lang="en-US" sz="24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x</a:t>
              </a:r>
              <a:r>
                <a:rPr lang="en-US" sz="24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x</a:t>
              </a:r>
              <a:r>
                <a:rPr lang="en-US" sz="24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326" name="Shape 326"/>
            <p:cNvSpPr txBox="1"/>
            <p:nvPr/>
          </p:nvSpPr>
          <p:spPr>
            <a:xfrm>
              <a:off x="5778733" y="3889623"/>
              <a:ext cx="35208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327" name="Shape 327"/>
            <p:cNvCxnSpPr/>
            <p:nvPr/>
          </p:nvCxnSpPr>
          <p:spPr>
            <a:xfrm rot="10800000">
              <a:off x="6945259" y="4221088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328" name="Shape 328"/>
          <p:cNvGrpSpPr/>
          <p:nvPr/>
        </p:nvGrpSpPr>
        <p:grpSpPr>
          <a:xfrm>
            <a:off x="1302410" y="4077071"/>
            <a:ext cx="2909549" cy="461664"/>
            <a:chOff x="5990564" y="2852935"/>
            <a:chExt cx="2909549" cy="461664"/>
          </a:xfrm>
        </p:grpSpPr>
        <p:sp>
          <p:nvSpPr>
            <p:cNvPr id="329" name="Shape 329"/>
            <p:cNvSpPr txBox="1"/>
            <p:nvPr/>
          </p:nvSpPr>
          <p:spPr>
            <a:xfrm>
              <a:off x="5990564" y="2852935"/>
              <a:ext cx="81179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</a:t>
              </a:r>
            </a:p>
          </p:txBody>
        </p:sp>
        <p:sp>
          <p:nvSpPr>
            <p:cNvPr id="330" name="Shape 330"/>
            <p:cNvSpPr txBox="1"/>
            <p:nvPr/>
          </p:nvSpPr>
          <p:spPr>
            <a:xfrm>
              <a:off x="7044189" y="2852935"/>
              <a:ext cx="84350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</a:p>
          </p:txBody>
        </p:sp>
        <p:cxnSp>
          <p:nvCxnSpPr>
            <p:cNvPr id="331" name="Shape 331"/>
            <p:cNvCxnSpPr/>
            <p:nvPr/>
          </p:nvCxnSpPr>
          <p:spPr>
            <a:xfrm>
              <a:off x="6055023" y="3284983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Deterministic Finite Automata (DFA)</a:t>
            </a:r>
          </a:p>
        </p:txBody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2122511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transition per input per state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-moves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9" name="Shape 339"/>
          <p:cNvGrpSpPr/>
          <p:nvPr/>
        </p:nvGrpSpPr>
        <p:grpSpPr>
          <a:xfrm>
            <a:off x="1360216" y="2940935"/>
            <a:ext cx="1425872" cy="1424168"/>
            <a:chOff x="1360216" y="2636911"/>
            <a:chExt cx="1425872" cy="1424168"/>
          </a:xfrm>
        </p:grpSpPr>
        <p:sp>
          <p:nvSpPr>
            <p:cNvPr id="340" name="Shape 340"/>
            <p:cNvSpPr/>
            <p:nvPr/>
          </p:nvSpPr>
          <p:spPr>
            <a:xfrm>
              <a:off x="1360216" y="3183264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2339751" y="2636911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42" name="Shape 342"/>
            <p:cNvSpPr/>
            <p:nvPr/>
          </p:nvSpPr>
          <p:spPr>
            <a:xfrm>
              <a:off x="2354040" y="3655798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cxnSp>
          <p:nvCxnSpPr>
            <p:cNvPr id="343" name="Shape 343"/>
            <p:cNvCxnSpPr>
              <a:stCxn id="340" idx="7"/>
            </p:cNvCxnSpPr>
            <p:nvPr/>
          </p:nvCxnSpPr>
          <p:spPr>
            <a:xfrm rot="10800000" flipH="1">
              <a:off x="1728992" y="2839416"/>
              <a:ext cx="610800" cy="4032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344" name="Shape 344"/>
            <p:cNvCxnSpPr>
              <a:stCxn id="340" idx="5"/>
              <a:endCxn id="342" idx="2"/>
            </p:cNvCxnSpPr>
            <p:nvPr/>
          </p:nvCxnSpPr>
          <p:spPr>
            <a:xfrm>
              <a:off x="1728992" y="3529193"/>
              <a:ext cx="624900" cy="3291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45" name="Shape 345"/>
            <p:cNvSpPr txBox="1"/>
            <p:nvPr/>
          </p:nvSpPr>
          <p:spPr>
            <a:xfrm>
              <a:off x="1800426" y="2636911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46" name="Shape 346"/>
            <p:cNvSpPr txBox="1"/>
            <p:nvPr/>
          </p:nvSpPr>
          <p:spPr>
            <a:xfrm>
              <a:off x="1826905" y="3543398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</p:grpSp>
      <p:sp>
        <p:nvSpPr>
          <p:cNvPr id="347" name="Shape 347"/>
          <p:cNvSpPr txBox="1"/>
          <p:nvPr/>
        </p:nvSpPr>
        <p:spPr>
          <a:xfrm>
            <a:off x="3544841" y="3356992"/>
            <a:ext cx="1013318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Invalid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576</Words>
  <Application>Microsoft Macintosh PowerPoint</Application>
  <PresentationFormat>On-screen Show (4:3)</PresentationFormat>
  <Paragraphs>240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Times New Roman</vt:lpstr>
      <vt:lpstr>Blank Presentation</vt:lpstr>
      <vt:lpstr>simple-light-2</vt:lpstr>
      <vt:lpstr>Lexical Analysis</vt:lpstr>
      <vt:lpstr>Regular Expressions</vt:lpstr>
      <vt:lpstr>Finite State Automata</vt:lpstr>
      <vt:lpstr>FA: Example</vt:lpstr>
      <vt:lpstr>FA: Example</vt:lpstr>
      <vt:lpstr>FA: Example</vt:lpstr>
      <vt:lpstr>FA simulation</vt:lpstr>
      <vt:lpstr>ε-move</vt:lpstr>
      <vt:lpstr>Deterministic Finite Automata (DFA)</vt:lpstr>
      <vt:lpstr>Nondeterministic Finite State Automata (NFA)</vt:lpstr>
      <vt:lpstr>Nondeterministic Finite State Automata (NFA)</vt:lpstr>
      <vt:lpstr>Nondeterministic Finite State Automata (NFA)</vt:lpstr>
      <vt:lpstr>Nondeterministic to Deterministic</vt:lpstr>
      <vt:lpstr>Nondeterministic to Deterministic</vt:lpstr>
      <vt:lpstr>NFAs vs DFAs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cp:lastModifiedBy>Anoop Sarkar</cp:lastModifiedBy>
  <cp:revision>13</cp:revision>
  <dcterms:modified xsi:type="dcterms:W3CDTF">2019-05-30T16:55:47Z</dcterms:modified>
</cp:coreProperties>
</file>