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435" r:id="rId2"/>
    <p:sldId id="412" r:id="rId3"/>
    <p:sldId id="414" r:id="rId4"/>
    <p:sldId id="415" r:id="rId5"/>
    <p:sldId id="416" r:id="rId6"/>
    <p:sldId id="417" r:id="rId7"/>
    <p:sldId id="418" r:id="rId8"/>
    <p:sldId id="434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clrMru>
    <a:srgbClr val="008000"/>
    <a:srgbClr val="0000FF"/>
    <a:srgbClr val="FFFF00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90" autoAdjust="0"/>
    <p:restoredTop sz="90929"/>
  </p:normalViewPr>
  <p:slideViewPr>
    <p:cSldViewPr>
      <p:cViewPr varScale="1">
        <p:scale>
          <a:sx n="78" d="100"/>
          <a:sy n="78" d="100"/>
        </p:scale>
        <p:origin x="-140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>
              <a:latin typeface="Calibri"/>
            </a:endParaRP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>
              <a:latin typeface="Calibri"/>
            </a:endParaRPr>
          </a:p>
        </p:txBody>
      </p:sp>
      <p:sp>
        <p:nvSpPr>
          <p:cNvPr id="2263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>
              <a:latin typeface="Calibri"/>
            </a:endParaRPr>
          </a:p>
        </p:txBody>
      </p:sp>
      <p:sp>
        <p:nvSpPr>
          <p:cNvPr id="2263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1846055-B03F-8547-AFA0-62FDE4AA88FE}" type="slidenum">
              <a:rPr lang="en-US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7385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167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/>
              </a:defRPr>
            </a:lvl1pPr>
          </a:lstStyle>
          <a:p>
            <a:fld id="{8F9BB61E-8285-EB49-8871-0E50CCC2795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7874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Calibri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Calibri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Calibri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Calibri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7D6968-0E1F-334A-989B-511099431167}" type="slidenum">
              <a:rPr lang="en-US"/>
              <a:pPr/>
              <a:t>2</a:t>
            </a:fld>
            <a:endParaRPr lang="en-US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A3E5FE-CFB6-B84E-9C63-FCFDDB586C65}" type="slidenum">
              <a:rPr lang="en-US"/>
              <a:pPr/>
              <a:t>3</a:t>
            </a:fld>
            <a:endParaRPr lang="en-US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BD36CE-F0FD-F143-A2B2-AEAC6DC2C37E}" type="slidenum">
              <a:rPr lang="en-US"/>
              <a:pPr/>
              <a:t>4</a:t>
            </a:fld>
            <a:endParaRPr lang="en-US"/>
          </a:p>
        </p:txBody>
      </p:sp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1FADBD-05E1-6244-82C0-37576A8DDF49}" type="slidenum">
              <a:rPr lang="en-US"/>
              <a:pPr/>
              <a:t>5</a:t>
            </a:fld>
            <a:endParaRPr lang="en-US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6D4CE2-EFD4-5A41-974A-588384001A5A}" type="slidenum">
              <a:rPr lang="en-US"/>
              <a:pPr/>
              <a:t>6</a:t>
            </a:fld>
            <a:endParaRPr lang="en-US"/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1ACE43-47C9-324A-A92D-F88011B21AA8}" type="slidenum">
              <a:rPr lang="en-US"/>
              <a:pPr/>
              <a:t>7</a:t>
            </a:fld>
            <a:endParaRPr lang="en-US"/>
          </a:p>
        </p:txBody>
      </p:sp>
      <p:sp>
        <p:nvSpPr>
          <p:cNvPr id="387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72AD8D-15FB-5C4B-A10B-418F0325A44B}" type="slidenum">
              <a:rPr lang="en-US"/>
              <a:pPr/>
              <a:t>8</a:t>
            </a:fld>
            <a:endParaRPr lang="en-US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E821033D-7C97-C343-8038-E64329FD1B97}" type="datetime1">
              <a:rPr lang="en-CA" smtClean="0"/>
              <a:t>16-06-14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526B564-AD12-AA4F-A926-F7DFA4D403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467B1533-32E9-BF4B-A832-0806646EDB28}" type="datetime1">
              <a:rPr lang="en-CA" smtClean="0"/>
              <a:t>16-06-14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01088D1-93E3-004E-85DB-5B3615C0AB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CDC2579-EB41-6A40-85C4-F0733A189781}" type="datetime1">
              <a:rPr lang="en-CA" smtClean="0"/>
              <a:t>16-06-14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E0C5572-F8B0-6640-9615-F1B5B6EF5E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fld id="{2C7183FD-AE5C-8E45-AAC4-BC1053EA26C2}" type="datetime1">
              <a:rPr lang="en-CA" smtClean="0"/>
              <a:t>16-06-14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fld id="{F7C3DA44-7F16-F948-B8FF-9C50723EAF6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Calibri"/>
                <a:cs typeface="Calibri"/>
              </a:defRPr>
            </a:lvl1pPr>
          </a:lstStyle>
          <a:p>
            <a:fld id="{774F2CE0-DB31-E546-A538-0C8937A93C6F}" type="datetime1">
              <a:rPr lang="en-CA" smtClean="0"/>
              <a:pPr/>
              <a:t>16-06-14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Calibri"/>
                <a:cs typeface="Calibri"/>
              </a:defRPr>
            </a:lvl1pPr>
          </a:lstStyle>
          <a:p>
            <a:fld id="{80B70B1B-9002-FB4A-9B01-AB0117187C5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1AB5C8-0D53-3B4F-8A3F-EB71277D3D08}" type="datetime1">
              <a:rPr lang="en-CA" smtClean="0"/>
              <a:t>16-06-14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9AE11F6-D0DC-624B-9344-9E4FBC4086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5F51333-3860-CA46-B400-51FAF1B337A5}" type="datetime1">
              <a:rPr lang="en-CA" smtClean="0"/>
              <a:t>16-06-14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F3028CA-2804-8248-8CF8-AEBC6818B1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3C14007F-E490-D84C-A14C-D1269045BEC7}" type="datetime1">
              <a:rPr lang="en-CA" smtClean="0"/>
              <a:t>16-06-14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FF846DC-5614-824A-91EA-D07A2B36150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5603D5D3-8602-9A4F-A7B6-89CF347F1053}" type="datetime1">
              <a:rPr lang="en-CA" smtClean="0"/>
              <a:t>16-06-14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9BDC065-7827-A341-AD3F-BA162DB51C8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A09D093F-8ACE-A04D-A4EB-DFFEC516039B}" type="datetime1">
              <a:rPr lang="en-CA" smtClean="0"/>
              <a:t>16-06-14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9B8E3B9-CCCF-374E-ABDB-A6271EC3AC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7C42DE90-601A-EE4B-88A1-E49CB7C153F4}" type="datetime1">
              <a:rPr lang="en-CA" smtClean="0"/>
              <a:t>16-06-14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D3D27F5-CBBA-6342-98C8-201CE06B1CF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CE70B110-654F-5F44-A70F-67265492EB85}" type="datetime1">
              <a:rPr lang="en-CA" smtClean="0"/>
              <a:t>16-06-14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2A55382-392C-CA4B-BA5F-79C8063724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alibri"/>
              </a:defRPr>
            </a:lvl1pPr>
          </a:lstStyle>
          <a:p>
            <a:fld id="{3ED63D9A-4F0C-EA49-8CC4-3ECBF4D56BD6}" type="datetime1">
              <a:rPr lang="en-CA" smtClean="0"/>
              <a:pPr/>
              <a:t>16-06-14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libri"/>
              </a:defRPr>
            </a:lvl1pPr>
          </a:lstStyle>
          <a:p>
            <a:fld id="{EEA40146-FEE2-414A-A65E-E69B99B2065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/>
          <a:ea typeface="+mj-ea"/>
          <a:cs typeface="Calibri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/>
          <a:ea typeface="+mn-ea"/>
          <a:cs typeface="Calibri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/>
          <a:ea typeface="Calibri"/>
          <a:cs typeface="Calibri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/>
          <a:ea typeface="Calibri"/>
          <a:cs typeface="Calibri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/>
          <a:ea typeface="Calibri"/>
          <a:cs typeface="Calibri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/>
          <a:ea typeface="Calibri"/>
          <a:cs typeface="Calibri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Lexical Analysis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subTitle" idx="1"/>
          </p:nvPr>
        </p:nvSpPr>
        <p:spPr>
          <a:xfrm>
            <a:off x="311700" y="3778819"/>
            <a:ext cx="8520600" cy="17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148" name="Shape 148"/>
          <p:cNvSpPr/>
          <p:nvPr/>
        </p:nvSpPr>
        <p:spPr>
          <a:xfrm>
            <a:off x="4860032" y="548675"/>
            <a:ext cx="3870793" cy="510900"/>
          </a:xfrm>
          <a:prstGeom prst="roundRect">
            <a:avLst>
              <a:gd name="adj" fmla="val 16667"/>
            </a:avLst>
          </a:prstGeom>
          <a:solidFill>
            <a:srgbClr val="FFAB4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LEX7: NFA to DFA Complexity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5595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4E849-8BC1-D346-A512-8DFD0B687794}" type="slidenum">
              <a:rPr lang="en-US"/>
              <a:pPr/>
              <a:t>2</a:t>
            </a:fld>
            <a:endParaRPr lang="en-US"/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NFA to DFA</a:t>
            </a:r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converting </a:t>
            </a:r>
            <a:r>
              <a:rPr lang="en-US" sz="2800" dirty="0"/>
              <a:t>NFA to DFA</a:t>
            </a:r>
          </a:p>
          <a:p>
            <a:r>
              <a:rPr lang="en-US" sz="2800" dirty="0"/>
              <a:t>Complexity:</a:t>
            </a:r>
          </a:p>
          <a:p>
            <a:pPr lvl="1"/>
            <a:r>
              <a:rPr lang="en-US" sz="2400" dirty="0"/>
              <a:t>For FSAs, we measure complexity in terms of initial cost (creating the automaton) and per string cost</a:t>
            </a:r>
          </a:p>
          <a:p>
            <a:pPr lvl="1"/>
            <a:r>
              <a:rPr lang="en-US" sz="2400" dirty="0"/>
              <a:t>Let </a:t>
            </a:r>
            <a:r>
              <a:rPr lang="en-US" sz="2400" i="1" dirty="0"/>
              <a:t>r</a:t>
            </a:r>
            <a:r>
              <a:rPr lang="en-US" sz="2400" dirty="0"/>
              <a:t> be the length of the </a:t>
            </a:r>
            <a:r>
              <a:rPr lang="en-US" sz="2400" dirty="0" err="1"/>
              <a:t>regexp</a:t>
            </a:r>
            <a:r>
              <a:rPr lang="en-US" sz="2400" dirty="0"/>
              <a:t> and </a:t>
            </a:r>
            <a:r>
              <a:rPr lang="en-US" sz="2400" i="1" dirty="0"/>
              <a:t>n</a:t>
            </a:r>
            <a:r>
              <a:rPr lang="en-US" sz="2400" dirty="0"/>
              <a:t> be the length of the input string</a:t>
            </a:r>
          </a:p>
          <a:p>
            <a:pPr lvl="1"/>
            <a:r>
              <a:rPr lang="en-US" sz="2400" dirty="0"/>
              <a:t>NFA, Initial cost: O(</a:t>
            </a:r>
            <a:r>
              <a:rPr lang="en-US" sz="2400" i="1" dirty="0"/>
              <a:t>r</a:t>
            </a:r>
            <a:r>
              <a:rPr lang="en-US" sz="2400" dirty="0"/>
              <a:t>); Per string: O(</a:t>
            </a:r>
            <a:r>
              <a:rPr lang="en-US" sz="2400" i="1" dirty="0" err="1"/>
              <a:t>rn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DFA, Initial cost: O(</a:t>
            </a:r>
            <a:r>
              <a:rPr lang="en-US" sz="2400" i="1" dirty="0"/>
              <a:t>r</a:t>
            </a:r>
            <a:r>
              <a:rPr lang="en-US" sz="2400" i="1" baseline="30000" dirty="0"/>
              <a:t>2</a:t>
            </a:r>
            <a:r>
              <a:rPr lang="en-US" sz="2400" i="1" dirty="0"/>
              <a:t>s</a:t>
            </a:r>
            <a:r>
              <a:rPr lang="en-US" sz="2400" dirty="0"/>
              <a:t>); Per string: O(</a:t>
            </a:r>
            <a:r>
              <a:rPr lang="en-US" sz="2400" i="1" dirty="0"/>
              <a:t>n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DFA, common case, </a:t>
            </a:r>
            <a:r>
              <a:rPr lang="en-US" sz="2400" i="1" dirty="0"/>
              <a:t>s </a:t>
            </a:r>
            <a:r>
              <a:rPr lang="en-US" sz="2400" dirty="0"/>
              <a:t>= </a:t>
            </a:r>
            <a:r>
              <a:rPr lang="en-US" sz="2400" i="1" dirty="0"/>
              <a:t>r</a:t>
            </a:r>
            <a:r>
              <a:rPr lang="en-US" sz="2400" dirty="0"/>
              <a:t>, but worst case </a:t>
            </a:r>
            <a:r>
              <a:rPr lang="en-US" sz="2400" i="1" dirty="0"/>
              <a:t>s </a:t>
            </a:r>
            <a:r>
              <a:rPr lang="en-US" sz="2400" dirty="0"/>
              <a:t>= </a:t>
            </a:r>
            <a:r>
              <a:rPr lang="en-US" sz="2400" i="1" dirty="0"/>
              <a:t>2</a:t>
            </a:r>
            <a:r>
              <a:rPr lang="en-US" sz="2400" baseline="30000" dirty="0"/>
              <a:t>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25419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D2C1E-2131-0840-A7C1-35C4F8A891B5}" type="slidenum">
              <a:rPr lang="en-US"/>
              <a:pPr/>
              <a:t>3</a:t>
            </a:fld>
            <a:endParaRPr lang="en-US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NFA to DFA</a:t>
            </a:r>
          </a:p>
        </p:txBody>
      </p:sp>
      <p:pic>
        <p:nvPicPr>
          <p:cNvPr id="177157" name="Picture 5" descr="exp-df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3648" y="3549228"/>
            <a:ext cx="6477000" cy="28321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3419872" y="3861048"/>
            <a:ext cx="2467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alibri"/>
              </a:rPr>
              <a:t>(</a:t>
            </a:r>
            <a:r>
              <a:rPr lang="en-US" b="1" dirty="0" err="1" smtClean="0">
                <a:latin typeface="Calibri"/>
              </a:rPr>
              <a:t>a|b</a:t>
            </a:r>
            <a:r>
              <a:rPr lang="en-US" b="1" dirty="0" smtClean="0">
                <a:latin typeface="Calibri"/>
              </a:rPr>
              <a:t>)*a(</a:t>
            </a:r>
            <a:r>
              <a:rPr lang="en-US" b="1" dirty="0" err="1" smtClean="0">
                <a:latin typeface="Calibri"/>
              </a:rPr>
              <a:t>a|b</a:t>
            </a:r>
            <a:r>
              <a:rPr lang="en-US" b="1" dirty="0" smtClean="0">
                <a:latin typeface="Calibri"/>
              </a:rPr>
              <a:t>)(</a:t>
            </a:r>
            <a:r>
              <a:rPr lang="en-US" b="1" dirty="0" err="1" smtClean="0">
                <a:latin typeface="Calibri"/>
              </a:rPr>
              <a:t>a|b</a:t>
            </a:r>
            <a:r>
              <a:rPr lang="en-US" b="1" dirty="0" smtClean="0">
                <a:latin typeface="Calibri"/>
              </a:rPr>
              <a:t>)</a:t>
            </a:r>
            <a:endParaRPr lang="en-CA" dirty="0">
              <a:latin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1700808"/>
            <a:ext cx="8262664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latin typeface="Calibri"/>
              </a:rPr>
              <a:t>A </a:t>
            </a:r>
            <a:r>
              <a:rPr lang="en-US" sz="2800" dirty="0" err="1">
                <a:latin typeface="Calibri"/>
              </a:rPr>
              <a:t>regexp</a:t>
            </a:r>
            <a:r>
              <a:rPr lang="en-US" sz="2800" dirty="0">
                <a:latin typeface="Calibri"/>
              </a:rPr>
              <a:t> of size </a:t>
            </a:r>
            <a:r>
              <a:rPr lang="en-US" sz="2800" i="1" dirty="0">
                <a:latin typeface="Calibri"/>
              </a:rPr>
              <a:t>r</a:t>
            </a:r>
            <a:r>
              <a:rPr lang="en-US" sz="2800" dirty="0">
                <a:latin typeface="Calibri"/>
              </a:rPr>
              <a:t> can become a </a:t>
            </a:r>
            <a:r>
              <a:rPr lang="en-US" sz="2800" i="1" dirty="0">
                <a:latin typeface="Calibri"/>
              </a:rPr>
              <a:t>2</a:t>
            </a:r>
            <a:r>
              <a:rPr lang="en-US" sz="2800" i="1" baseline="30000" dirty="0">
                <a:latin typeface="Calibri"/>
              </a:rPr>
              <a:t>r</a:t>
            </a:r>
            <a:r>
              <a:rPr lang="en-US" sz="2800" dirty="0">
                <a:latin typeface="Calibri"/>
              </a:rPr>
              <a:t> state DFA, an exponential increase in </a:t>
            </a:r>
            <a:r>
              <a:rPr lang="en-US" sz="2800" dirty="0" smtClean="0">
                <a:latin typeface="Calibri"/>
              </a:rPr>
              <a:t>complexity</a:t>
            </a:r>
          </a:p>
          <a:p>
            <a:pPr marL="914400" lvl="1" indent="-457200">
              <a:buFont typeface="Times" panose="02020603050405020304" pitchFamily="18" charset="0"/>
              <a:buChar char="−"/>
            </a:pPr>
            <a:r>
              <a:rPr lang="en-US" dirty="0" smtClean="0">
                <a:latin typeface="Calibri"/>
              </a:rPr>
              <a:t>Try the subset construction on NFA built for the </a:t>
            </a:r>
            <a:r>
              <a:rPr lang="en-US" dirty="0" err="1" smtClean="0">
                <a:latin typeface="Calibri"/>
              </a:rPr>
              <a:t>regexp</a:t>
            </a:r>
            <a:r>
              <a:rPr lang="en-US" dirty="0" smtClean="0">
                <a:latin typeface="Calibri"/>
              </a:rPr>
              <a:t> </a:t>
            </a:r>
            <a:r>
              <a:rPr lang="en-US" b="1" dirty="0" smtClean="0">
                <a:latin typeface="Calibri"/>
              </a:rPr>
              <a:t>A*aA</a:t>
            </a:r>
            <a:r>
              <a:rPr lang="en-US" b="1" baseline="30000" dirty="0" smtClean="0">
                <a:latin typeface="Calibri"/>
              </a:rPr>
              <a:t>n-1</a:t>
            </a:r>
            <a:r>
              <a:rPr lang="en-US" dirty="0" smtClean="0">
                <a:latin typeface="Calibri"/>
              </a:rPr>
              <a:t> where </a:t>
            </a:r>
            <a:r>
              <a:rPr lang="en-US" b="1" dirty="0" smtClean="0">
                <a:latin typeface="Calibri"/>
              </a:rPr>
              <a:t>A</a:t>
            </a:r>
            <a:r>
              <a:rPr lang="en-US" dirty="0" smtClean="0">
                <a:latin typeface="Calibri"/>
              </a:rPr>
              <a:t> is the </a:t>
            </a:r>
            <a:r>
              <a:rPr lang="en-US" dirty="0" err="1" smtClean="0">
                <a:latin typeface="Calibri"/>
              </a:rPr>
              <a:t>regexp</a:t>
            </a:r>
            <a:r>
              <a:rPr lang="en-US" dirty="0" smtClean="0">
                <a:latin typeface="Calibri"/>
              </a:rPr>
              <a:t> </a:t>
            </a:r>
            <a:r>
              <a:rPr lang="en-US" b="1" dirty="0" smtClean="0">
                <a:latin typeface="Calibri"/>
              </a:rPr>
              <a:t>(</a:t>
            </a:r>
            <a:r>
              <a:rPr lang="en-US" b="1" dirty="0" err="1" smtClean="0">
                <a:latin typeface="Calibri"/>
              </a:rPr>
              <a:t>a|b</a:t>
            </a:r>
            <a:r>
              <a:rPr lang="en-US" b="1" dirty="0" smtClean="0">
                <a:latin typeface="Calibri"/>
              </a:rPr>
              <a:t>)</a:t>
            </a:r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4471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258B9-D77D-BC4A-A441-F8E224F8B5ED}" type="slidenum">
              <a:rPr lang="en-US"/>
              <a:pPr/>
              <a:t>4</a:t>
            </a:fld>
            <a:endParaRPr lang="en-US"/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NFA to DFA</a:t>
            </a:r>
          </a:p>
        </p:txBody>
      </p:sp>
      <p:pic>
        <p:nvPicPr>
          <p:cNvPr id="179203" name="Picture 3" descr="det-exp-df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828800"/>
            <a:ext cx="9144000" cy="45132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23360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613B5-DC28-4248-A373-A9FAC6299E64}" type="slidenum">
              <a:rPr lang="en-US"/>
              <a:pPr/>
              <a:t>5</a:t>
            </a:fld>
            <a:endParaRPr lang="en-US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NFA to DFA</a:t>
            </a:r>
          </a:p>
        </p:txBody>
      </p:sp>
      <p:pic>
        <p:nvPicPr>
          <p:cNvPr id="180227" name="Picture 3" descr="exp-df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600200"/>
            <a:ext cx="6858000" cy="1949450"/>
          </a:xfrm>
          <a:prstGeom prst="rect">
            <a:avLst/>
          </a:prstGeom>
          <a:noFill/>
        </p:spPr>
      </p:pic>
      <p:pic>
        <p:nvPicPr>
          <p:cNvPr id="180228" name="Picture 4" descr="det-exp-df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733800"/>
            <a:ext cx="9144000" cy="2263775"/>
          </a:xfrm>
          <a:prstGeom prst="rect">
            <a:avLst/>
          </a:prstGeom>
          <a:noFill/>
        </p:spPr>
      </p:pic>
      <p:sp>
        <p:nvSpPr>
          <p:cNvPr id="180229" name="Text Box 5"/>
          <p:cNvSpPr txBox="1">
            <a:spLocks noChangeArrowheads="1"/>
          </p:cNvSpPr>
          <p:nvPr/>
        </p:nvSpPr>
        <p:spPr bwMode="auto">
          <a:xfrm>
            <a:off x="5562600" y="6172200"/>
            <a:ext cx="18661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alibri"/>
              </a:rPr>
              <a:t>2</a:t>
            </a:r>
            <a:r>
              <a:rPr lang="en-US" baseline="30000" dirty="0">
                <a:latin typeface="Calibri"/>
              </a:rPr>
              <a:t>5</a:t>
            </a:r>
            <a:r>
              <a:rPr lang="en-US" dirty="0">
                <a:latin typeface="Calibri"/>
              </a:rPr>
              <a:t> = 32 states</a:t>
            </a:r>
          </a:p>
        </p:txBody>
      </p:sp>
      <p:sp>
        <p:nvSpPr>
          <p:cNvPr id="8" name="Rectangle 7"/>
          <p:cNvSpPr/>
          <p:nvPr/>
        </p:nvSpPr>
        <p:spPr>
          <a:xfrm>
            <a:off x="3563888" y="1844824"/>
            <a:ext cx="37753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Calibri"/>
              </a:rPr>
              <a:t>(</a:t>
            </a:r>
            <a:r>
              <a:rPr lang="en-US" b="1" dirty="0" err="1" smtClean="0">
                <a:latin typeface="Calibri"/>
              </a:rPr>
              <a:t>a|b</a:t>
            </a:r>
            <a:r>
              <a:rPr lang="en-US" b="1" dirty="0" smtClean="0">
                <a:latin typeface="Calibri"/>
              </a:rPr>
              <a:t>)*a(</a:t>
            </a:r>
            <a:r>
              <a:rPr lang="en-US" b="1" dirty="0" err="1" smtClean="0">
                <a:latin typeface="Calibri"/>
              </a:rPr>
              <a:t>a|b</a:t>
            </a:r>
            <a:r>
              <a:rPr lang="en-US" b="1" dirty="0" smtClean="0">
                <a:latin typeface="Calibri"/>
              </a:rPr>
              <a:t>)(</a:t>
            </a:r>
            <a:r>
              <a:rPr lang="en-US" b="1" dirty="0" err="1" smtClean="0">
                <a:latin typeface="Calibri"/>
              </a:rPr>
              <a:t>a|b</a:t>
            </a:r>
            <a:r>
              <a:rPr lang="en-US" b="1" dirty="0" smtClean="0">
                <a:latin typeface="Calibri"/>
              </a:rPr>
              <a:t>)(</a:t>
            </a:r>
            <a:r>
              <a:rPr lang="en-US" b="1" dirty="0" err="1">
                <a:latin typeface="Calibri"/>
              </a:rPr>
              <a:t>a|b</a:t>
            </a:r>
            <a:r>
              <a:rPr lang="en-US" b="1" dirty="0">
                <a:latin typeface="Calibri"/>
              </a:rPr>
              <a:t>)(</a:t>
            </a:r>
            <a:r>
              <a:rPr lang="en-US" b="1" dirty="0" err="1">
                <a:latin typeface="Calibri"/>
              </a:rPr>
              <a:t>a|b</a:t>
            </a:r>
            <a:r>
              <a:rPr lang="en-US" b="1" dirty="0">
                <a:latin typeface="Calibri"/>
              </a:rPr>
              <a:t>)</a:t>
            </a:r>
            <a:endParaRPr lang="en-CA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9140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B643-34BC-7A4F-97FA-2AFAB8ECFB57}" type="slidenum">
              <a:rPr lang="en-US"/>
              <a:pPr/>
              <a:t>6</a:t>
            </a:fld>
            <a:endParaRPr lang="en-US"/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/>
              <a:t>NFA vs. DFA in the wild</a:t>
            </a:r>
          </a:p>
        </p:txBody>
      </p:sp>
      <p:graphicFrame>
        <p:nvGraphicFramePr>
          <p:cNvPr id="103512" name="Group 88"/>
          <p:cNvGraphicFramePr>
            <a:graphicFrameLocks noGrp="1"/>
          </p:cNvGraphicFramePr>
          <p:nvPr/>
        </p:nvGraphicFramePr>
        <p:xfrm>
          <a:off x="381000" y="1219200"/>
          <a:ext cx="8610600" cy="4796790"/>
        </p:xfrm>
        <a:graphic>
          <a:graphicData uri="http://schemas.openxmlformats.org/drawingml/2006/table">
            <a:tbl>
              <a:tblPr/>
              <a:tblGrid>
                <a:gridCol w="2413000"/>
                <a:gridCol w="6197600"/>
              </a:tblGrid>
              <a:tr h="752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Engine Type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Programs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7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DFA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awk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(most versions), </a:t>
                      </a:r>
                      <a:r>
                        <a:rPr kumimoji="0" lang="en-US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egrep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(most versions), 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flex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, </a:t>
                      </a:r>
                      <a:r>
                        <a:rPr kumimoji="0" lang="en-US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lex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, MySQL,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Procmail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92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Traditional NFA</a:t>
                      </a:r>
                    </a:p>
                  </a:txBody>
                  <a:tcPr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GNU </a:t>
                      </a:r>
                      <a:r>
                        <a:rPr kumimoji="0" lang="en-US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Emacs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, Java, </a:t>
                      </a:r>
                      <a:r>
                        <a:rPr kumimoji="0" lang="en-US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grep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(most versions), 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less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, </a:t>
                      </a: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more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, .NET languages, PCRE library, Perl, PHP (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pcre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routines), Python, Ruby, </a:t>
                      </a:r>
                      <a:r>
                        <a:rPr kumimoji="0" lang="en-US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sed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(most versions), vi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POSIX NFA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mawk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, MKS utilities, GNU </a:t>
                      </a:r>
                      <a:r>
                        <a:rPr kumimoji="0" lang="en-US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Emacs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(when requested)</a:t>
                      </a:r>
                    </a:p>
                  </a:txBody>
                  <a:tcPr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2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Hybrid NFA/DFA</a:t>
                      </a:r>
                    </a:p>
                  </a:txBody>
                  <a:tcPr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GNU </a:t>
                      </a:r>
                      <a:r>
                        <a:rPr kumimoji="0" lang="en-US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awk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, GNU </a:t>
                      </a:r>
                      <a:r>
                        <a:rPr kumimoji="0" lang="en-US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grep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/</a:t>
                      </a:r>
                      <a:r>
                        <a:rPr kumimoji="0" lang="en-US" sz="2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egrep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,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Tcl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3480" name="Text Box 56"/>
          <p:cNvSpPr txBox="1">
            <a:spLocks noChangeArrowheads="1"/>
          </p:cNvSpPr>
          <p:nvPr/>
        </p:nvSpPr>
        <p:spPr bwMode="auto">
          <a:xfrm>
            <a:off x="8366125" y="17367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905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890F6-3894-8348-85E6-EC1386F46D15}" type="slidenum">
              <a:rPr lang="en-US"/>
              <a:pPr/>
              <a:t>7</a:t>
            </a:fld>
            <a:endParaRPr lang="en-US"/>
          </a:p>
        </p:txBody>
      </p:sp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Extensions to Regular Expressions</a:t>
            </a:r>
            <a:endParaRPr lang="en-US"/>
          </a:p>
        </p:txBody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628800"/>
            <a:ext cx="7772400" cy="468052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Most modern </a:t>
            </a:r>
            <a:r>
              <a:rPr lang="en-US" sz="2400" dirty="0" err="1"/>
              <a:t>regexp</a:t>
            </a:r>
            <a:r>
              <a:rPr lang="en-US" sz="2400" dirty="0"/>
              <a:t> implementations provide extensions: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matching groups; \1 refers to the string matched by the first grouping (), \2 to the second match, etc., 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e.g. </a:t>
            </a:r>
            <a:r>
              <a:rPr lang="en-US" sz="1800" dirty="0">
                <a:solidFill>
                  <a:schemeClr val="accent2"/>
                </a:solidFill>
              </a:rPr>
              <a:t>([a-z]+)</a:t>
            </a:r>
            <a:r>
              <a:rPr lang="en-US" sz="1800" dirty="0">
                <a:solidFill>
                  <a:srgbClr val="008000"/>
                </a:solidFill>
              </a:rPr>
              <a:t>\1</a:t>
            </a:r>
            <a:r>
              <a:rPr lang="en-US" sz="1800" dirty="0"/>
              <a:t> which matches </a:t>
            </a:r>
            <a:r>
              <a:rPr lang="en-US" sz="1800" dirty="0" err="1">
                <a:solidFill>
                  <a:schemeClr val="accent2"/>
                </a:solidFill>
              </a:rPr>
              <a:t>ab</a:t>
            </a:r>
            <a:r>
              <a:rPr lang="en-US" sz="1800" dirty="0" err="1">
                <a:solidFill>
                  <a:srgbClr val="008000"/>
                </a:solidFill>
              </a:rPr>
              <a:t>ab</a:t>
            </a:r>
            <a:r>
              <a:rPr lang="en-US" sz="1800" dirty="0"/>
              <a:t> where \1=</a:t>
            </a:r>
            <a:r>
              <a:rPr lang="en-US" sz="1800" dirty="0" err="1"/>
              <a:t>ab</a:t>
            </a:r>
            <a:endParaRPr lang="en-US" sz="18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match and replace operations, 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e.g. s/([a-z]+)/\1\1/g which changes </a:t>
            </a:r>
            <a:r>
              <a:rPr lang="en-US" sz="1800" dirty="0" err="1"/>
              <a:t>ab</a:t>
            </a:r>
            <a:r>
              <a:rPr lang="en-US" sz="1800" dirty="0"/>
              <a:t> into </a:t>
            </a:r>
            <a:r>
              <a:rPr lang="en-US" sz="1800" dirty="0" err="1"/>
              <a:t>abab</a:t>
            </a:r>
            <a:r>
              <a:rPr lang="en-US" sz="1800" dirty="0"/>
              <a:t> where \1=</a:t>
            </a:r>
            <a:r>
              <a:rPr lang="en-US" sz="1800" dirty="0" err="1"/>
              <a:t>ab</a:t>
            </a: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2400" dirty="0"/>
              <a:t>These extensions are no longer “regular”. In fact, extended </a:t>
            </a:r>
            <a:r>
              <a:rPr lang="en-US" sz="2400" dirty="0" err="1"/>
              <a:t>regexp</a:t>
            </a:r>
            <a:r>
              <a:rPr lang="en-US" sz="2400" dirty="0"/>
              <a:t> matching is NP-hard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Extended regular expressions (including POSIX and Perl) are called REGEX to distinguish from </a:t>
            </a:r>
            <a:r>
              <a:rPr lang="en-US" sz="2000" dirty="0" err="1"/>
              <a:t>regexp</a:t>
            </a:r>
            <a:r>
              <a:rPr lang="en-US" sz="2000" dirty="0"/>
              <a:t> (which </a:t>
            </a:r>
            <a:r>
              <a:rPr lang="en-US" sz="2000" i="1" dirty="0"/>
              <a:t>are</a:t>
            </a:r>
            <a:r>
              <a:rPr lang="en-US" sz="2000" dirty="0"/>
              <a:t> regular)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In order to capture these difficult cases, the algorithms used even for simple </a:t>
            </a:r>
            <a:r>
              <a:rPr lang="en-US" sz="2400" dirty="0" err="1"/>
              <a:t>regexp</a:t>
            </a:r>
            <a:r>
              <a:rPr lang="en-US" sz="2400" dirty="0"/>
              <a:t> matching run in time exponential in the length of the input</a:t>
            </a:r>
          </a:p>
        </p:txBody>
      </p:sp>
    </p:spTree>
    <p:extLst>
      <p:ext uri="{BB962C8B-B14F-4D97-AF65-F5344CB8AC3E}">
        <p14:creationId xmlns:p14="http://schemas.microsoft.com/office/powerpoint/2010/main" val="1967186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43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F2764-A755-C544-B0B0-6136789B4395}" type="slidenum">
              <a:rPr lang="en-US"/>
              <a:pPr/>
              <a:t>8</a:t>
            </a:fld>
            <a:endParaRPr lang="en-US"/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NFA to DFA</a:t>
            </a:r>
          </a:p>
        </p:txBody>
      </p:sp>
      <p:sp>
        <p:nvSpPr>
          <p:cNvPr id="17613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A </a:t>
            </a:r>
            <a:r>
              <a:rPr lang="en-US" sz="2800" dirty="0" err="1"/>
              <a:t>regexp</a:t>
            </a:r>
            <a:r>
              <a:rPr lang="en-US" sz="2800" dirty="0"/>
              <a:t> of size </a:t>
            </a:r>
            <a:r>
              <a:rPr lang="en-US" sz="2800" i="1" dirty="0"/>
              <a:t>r</a:t>
            </a:r>
            <a:r>
              <a:rPr lang="en-US" sz="2800" dirty="0"/>
              <a:t> can become a </a:t>
            </a:r>
            <a:r>
              <a:rPr lang="en-US" sz="2800" i="1" dirty="0"/>
              <a:t>2</a:t>
            </a:r>
            <a:r>
              <a:rPr lang="en-US" sz="2800" i="1" baseline="30000" dirty="0"/>
              <a:t>r</a:t>
            </a:r>
            <a:r>
              <a:rPr lang="en-US" sz="2800" dirty="0"/>
              <a:t> state DFA, an exponential increase in complexity</a:t>
            </a:r>
          </a:p>
          <a:p>
            <a:pPr lvl="1"/>
            <a:r>
              <a:rPr lang="en-US" sz="2400" dirty="0"/>
              <a:t>Try the subset construction on NFA built for the </a:t>
            </a:r>
            <a:r>
              <a:rPr lang="en-US" sz="2400" dirty="0" err="1"/>
              <a:t>regexp</a:t>
            </a:r>
            <a:r>
              <a:rPr lang="en-US" sz="2400" dirty="0"/>
              <a:t> </a:t>
            </a:r>
            <a:r>
              <a:rPr lang="en-US" sz="2400" b="1" dirty="0"/>
              <a:t>A*aA</a:t>
            </a:r>
            <a:r>
              <a:rPr lang="en-US" sz="2400" b="1" baseline="30000" dirty="0"/>
              <a:t>n-1</a:t>
            </a:r>
            <a:r>
              <a:rPr lang="en-US" sz="2400" dirty="0"/>
              <a:t> where </a:t>
            </a:r>
            <a:r>
              <a:rPr lang="en-US" sz="2400" b="1" dirty="0"/>
              <a:t>A</a:t>
            </a:r>
            <a:r>
              <a:rPr lang="en-US" sz="2400" dirty="0"/>
              <a:t> is the </a:t>
            </a:r>
            <a:r>
              <a:rPr lang="en-US" sz="2400" dirty="0" err="1"/>
              <a:t>regexp</a:t>
            </a:r>
            <a:r>
              <a:rPr lang="en-US" sz="2400" dirty="0"/>
              <a:t> </a:t>
            </a:r>
            <a:r>
              <a:rPr lang="en-US" sz="2400" b="1" dirty="0"/>
              <a:t>(</a:t>
            </a:r>
            <a:r>
              <a:rPr lang="en-US" sz="2400" b="1" dirty="0" err="1"/>
              <a:t>a|b</a:t>
            </a:r>
            <a:r>
              <a:rPr lang="en-US" sz="2400" b="1" dirty="0"/>
              <a:t>)</a:t>
            </a:r>
            <a:endParaRPr lang="en-US" sz="2400" dirty="0"/>
          </a:p>
          <a:p>
            <a:r>
              <a:rPr lang="en-US" sz="2800" dirty="0"/>
              <a:t>Note that the NFA for </a:t>
            </a:r>
            <a:r>
              <a:rPr lang="en-US" sz="2800" dirty="0" err="1"/>
              <a:t>regexp</a:t>
            </a:r>
            <a:r>
              <a:rPr lang="en-US" sz="2800" dirty="0"/>
              <a:t> of size </a:t>
            </a:r>
            <a:r>
              <a:rPr lang="en-US" sz="2800" i="1" dirty="0"/>
              <a:t>r</a:t>
            </a:r>
            <a:r>
              <a:rPr lang="en-US" sz="2800" dirty="0"/>
              <a:t> will have </a:t>
            </a:r>
            <a:r>
              <a:rPr lang="en-US" sz="2800" dirty="0" smtClean="0"/>
              <a:t>O(</a:t>
            </a:r>
            <a:r>
              <a:rPr lang="en-US" sz="2800" i="1" dirty="0" smtClean="0"/>
              <a:t>r)</a:t>
            </a:r>
            <a:r>
              <a:rPr lang="en-US" sz="2800" dirty="0" smtClean="0"/>
              <a:t> </a:t>
            </a:r>
            <a:r>
              <a:rPr lang="en-US" sz="2800" dirty="0"/>
              <a:t>states</a:t>
            </a:r>
          </a:p>
          <a:p>
            <a:r>
              <a:rPr lang="en-US" sz="2800" dirty="0"/>
              <a:t>Minimization can reduce the number of states</a:t>
            </a:r>
          </a:p>
          <a:p>
            <a:r>
              <a:rPr lang="en-US" sz="2800" dirty="0"/>
              <a:t>But minimization requires </a:t>
            </a:r>
            <a:r>
              <a:rPr lang="en-US" sz="2800" dirty="0" err="1"/>
              <a:t>determinization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64007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5946</TotalTime>
  <Words>558</Words>
  <Application>Microsoft Macintosh PowerPoint</Application>
  <PresentationFormat>On-screen Show (4:3)</PresentationFormat>
  <Paragraphs>61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Blank Presentation</vt:lpstr>
      <vt:lpstr>Lexical Analysis</vt:lpstr>
      <vt:lpstr>NFA to DFA</vt:lpstr>
      <vt:lpstr>NFA to DFA</vt:lpstr>
      <vt:lpstr>NFA to DFA</vt:lpstr>
      <vt:lpstr>NFA to DFA</vt:lpstr>
      <vt:lpstr>NFA vs. DFA in the wild</vt:lpstr>
      <vt:lpstr>Extensions to Regular Expressions</vt:lpstr>
      <vt:lpstr>NFA to DFA</vt:lpstr>
    </vt:vector>
  </TitlesOfParts>
  <Company>SFU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825  Natural Language Processing</dc:title>
  <dc:creator>Anoop Sarkar</dc:creator>
  <cp:lastModifiedBy>Anoop Sarkar</cp:lastModifiedBy>
  <cp:revision>393</cp:revision>
  <cp:lastPrinted>2010-09-15T00:24:59Z</cp:lastPrinted>
  <dcterms:created xsi:type="dcterms:W3CDTF">2011-09-22T21:27:19Z</dcterms:created>
  <dcterms:modified xsi:type="dcterms:W3CDTF">2016-06-14T17:44:06Z</dcterms:modified>
</cp:coreProperties>
</file>