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29" r:id="rId2"/>
    <p:sldId id="425" r:id="rId3"/>
    <p:sldId id="421" r:id="rId4"/>
    <p:sldId id="422" r:id="rId5"/>
    <p:sldId id="426" r:id="rId6"/>
    <p:sldId id="423" r:id="rId7"/>
    <p:sldId id="427" r:id="rId8"/>
    <p:sldId id="424" r:id="rId9"/>
    <p:sldId id="428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8000"/>
    <a:srgbClr val="0000FF"/>
    <a:srgbClr val="FFFF0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90" autoAdjust="0"/>
    <p:restoredTop sz="90929"/>
  </p:normalViewPr>
  <p:slideViewPr>
    <p:cSldViewPr>
      <p:cViewPr varScale="1">
        <p:scale>
          <a:sx n="75" d="100"/>
          <a:sy n="75" d="100"/>
        </p:scale>
        <p:origin x="-14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846055-B03F-8547-AFA0-62FDE4AA88FE}" type="slidenum">
              <a:rPr lang="en-US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7385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fld id="{8F9BB61E-8285-EB49-8871-0E50CCC279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874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AF7EA5-603D-9F41-81B8-86B60D5C2E69}" type="slidenum">
              <a:rPr lang="en-US"/>
              <a:pPr/>
              <a:t>2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8DFBDB-202A-974A-9A7E-ACD38F8EDB4F}" type="slidenum">
              <a:rPr lang="en-US"/>
              <a:pPr/>
              <a:t>3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237373-D949-B243-990E-5937FF409451}" type="slidenum">
              <a:rPr lang="en-US"/>
              <a:pPr/>
              <a:t>4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8DFBDB-202A-974A-9A7E-ACD38F8EDB4F}" type="slidenum">
              <a:rPr lang="en-US"/>
              <a:pPr/>
              <a:t>5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338450-FB2E-1A44-8E6A-602EFA92FDFA}" type="slidenum">
              <a:rPr lang="en-US"/>
              <a:pPr/>
              <a:t>6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338450-FB2E-1A44-8E6A-602EFA92FDFA}" type="slidenum">
              <a:rPr lang="en-US"/>
              <a:pPr/>
              <a:t>7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3621A5-DC17-F746-995E-F1C8DF2734C2}" type="slidenum">
              <a:rPr lang="en-US"/>
              <a:pPr/>
              <a:t>8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3621A5-DC17-F746-995E-F1C8DF2734C2}" type="slidenum">
              <a:rPr lang="en-US"/>
              <a:pPr/>
              <a:t>9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D4712C8-831A-8C45-8730-06C6E707A54B}" type="datetime1">
              <a:rPr lang="en-CA" smtClean="0"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526B564-AD12-AA4F-A926-F7DFA4D403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6C912FA-8825-FD40-979D-AB2EF5EDB1EE}" type="datetime1">
              <a:rPr lang="en-CA" smtClean="0"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01088D1-93E3-004E-85DB-5B3615C0A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89150C-1F49-D349-A818-6E37866ED248}" type="datetime1">
              <a:rPr lang="en-CA" smtClean="0"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E0C5572-F8B0-6640-9615-F1B5B6EF5E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C71E1667-5635-5B44-ADB7-793B4DC5B23A}" type="datetime1">
              <a:rPr lang="en-CA" smtClean="0"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F7C3DA44-7F16-F948-B8FF-9C50723EAF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/>
                <a:cs typeface="Calibri"/>
              </a:defRPr>
            </a:lvl1pPr>
          </a:lstStyle>
          <a:p>
            <a:fld id="{0205114D-0131-AF43-B850-79A75CF26CEC}" type="datetime1">
              <a:rPr lang="en-CA" smtClean="0"/>
              <a:pPr/>
              <a:t>16-06-14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/>
                <a:cs typeface="Calibri"/>
              </a:defRPr>
            </a:lvl1pPr>
          </a:lstStyle>
          <a:p>
            <a:fld id="{80B70B1B-9002-FB4A-9B01-AB0117187C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2E244DE-568C-A94F-A481-F90FD2D3B350}" type="datetime1">
              <a:rPr lang="en-CA" smtClean="0"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AE11F6-D0DC-624B-9344-9E4FBC4086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85DC50C-CC88-FC4E-8DC6-FE39DC465F8F}" type="datetime1">
              <a:rPr lang="en-CA" smtClean="0"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3028CA-2804-8248-8CF8-AEBC6818B1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82F421-A14E-F448-AFCF-FEAB5DDB8CCF}" type="datetime1">
              <a:rPr lang="en-CA" smtClean="0"/>
              <a:t>16-06-14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FF846DC-5614-824A-91EA-D07A2B3615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4A39F90-76A3-C244-9A2C-CE9B53BC10BE}" type="datetime1">
              <a:rPr lang="en-CA" smtClean="0"/>
              <a:t>16-06-14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9BDC065-7827-A341-AD3F-BA162DB51C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29977FF-A38D-DF4F-ACDA-EB629AB26CCD}" type="datetime1">
              <a:rPr lang="en-CA" smtClean="0"/>
              <a:t>16-06-14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B8E3B9-CCCF-374E-ABDB-A6271EC3AC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616AA9-4B8A-7449-8B47-FA909852ACAD}" type="datetime1">
              <a:rPr lang="en-CA" smtClean="0"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3D27F5-CBBA-6342-98C8-201CE06B1C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EFAE90D-319F-E94B-A2F6-5B2B61FC4D31}" type="datetime1">
              <a:rPr lang="en-CA" smtClean="0"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2A55382-392C-CA4B-BA5F-79C8063724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/>
              </a:defRPr>
            </a:lvl1pPr>
          </a:lstStyle>
          <a:p>
            <a:fld id="{92393F8D-2932-2542-B2A4-0831A9541C11}" type="datetime1">
              <a:rPr lang="en-CA" smtClean="0"/>
              <a:pPr/>
              <a:t>16-06-14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</a:defRPr>
            </a:lvl1pPr>
          </a:lstStyle>
          <a:p>
            <a:fld id="{EEA40146-FEE2-414A-A65E-E69B99B206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Calibri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Calibri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Calibri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5220072" y="548675"/>
            <a:ext cx="3510753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LEX9: Implementing DFAs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921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4732-EA09-D444-9550-A74CAA60C8D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427038"/>
            <a:ext cx="8085137" cy="990600"/>
          </a:xfrm>
        </p:spPr>
        <p:txBody>
          <a:bodyPr/>
          <a:lstStyle/>
          <a:p>
            <a:r>
              <a:rPr lang="en-US" sz="5400" dirty="0"/>
              <a:t>Building a Lexical Analyzer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 smtClean="0"/>
              <a:t>Token  </a:t>
            </a:r>
            <a:r>
              <a:rPr lang="en-US" sz="3600" dirty="0">
                <a:sym typeface="Symbol" charset="2"/>
              </a:rPr>
              <a:t> </a:t>
            </a:r>
            <a:r>
              <a:rPr lang="en-US" sz="3600" dirty="0"/>
              <a:t>Pattern</a:t>
            </a:r>
          </a:p>
          <a:p>
            <a:r>
              <a:rPr lang="en-US" sz="3600" dirty="0"/>
              <a:t>Pattern </a:t>
            </a:r>
            <a:r>
              <a:rPr lang="en-US" sz="3600" dirty="0">
                <a:sym typeface="Symbol" charset="2"/>
              </a:rPr>
              <a:t> </a:t>
            </a:r>
            <a:r>
              <a:rPr lang="en-US" sz="3600" dirty="0"/>
              <a:t>Regular Expression</a:t>
            </a:r>
          </a:p>
          <a:p>
            <a:r>
              <a:rPr lang="en-US" sz="3600" dirty="0"/>
              <a:t>Regular Expression  </a:t>
            </a:r>
            <a:r>
              <a:rPr lang="en-US" sz="3600" dirty="0">
                <a:sym typeface="Symbol" charset="2"/>
              </a:rPr>
              <a:t> </a:t>
            </a:r>
            <a:r>
              <a:rPr lang="en-US" sz="3600" dirty="0"/>
              <a:t>NFA</a:t>
            </a:r>
          </a:p>
          <a:p>
            <a:r>
              <a:rPr lang="en-US" sz="3600" dirty="0"/>
              <a:t>NFA </a:t>
            </a:r>
            <a:r>
              <a:rPr lang="en-US" sz="3600" dirty="0">
                <a:sym typeface="Symbol" charset="2"/>
              </a:rPr>
              <a:t> DFA</a:t>
            </a:r>
            <a:r>
              <a:rPr lang="en-US" sz="3600" dirty="0"/>
              <a:t> </a:t>
            </a:r>
            <a:endParaRPr lang="en-US" sz="3600" dirty="0" smtClean="0"/>
          </a:p>
          <a:p>
            <a:r>
              <a:rPr lang="en-US" sz="3600" dirty="0" smtClean="0"/>
              <a:t>DFA </a:t>
            </a:r>
            <a:r>
              <a:rPr lang="en-US" sz="3600" dirty="0">
                <a:sym typeface="Symbol" charset="2"/>
              </a:rPr>
              <a:t> </a:t>
            </a:r>
            <a:r>
              <a:rPr lang="en-US" sz="3600" dirty="0" smtClean="0"/>
              <a:t>Table-driven implementation of DFA</a:t>
            </a:r>
            <a:endParaRPr lang="en-US" sz="3600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179512" y="4797152"/>
            <a:ext cx="576064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9992" y="3789040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Calibri"/>
              </a:rPr>
              <a:t>Implement NFAs</a:t>
            </a:r>
            <a:endParaRPr lang="en-CA" sz="32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9992" y="4212377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Calibri"/>
              </a:rPr>
              <a:t>Convert </a:t>
            </a:r>
            <a:r>
              <a:rPr lang="en-CA" sz="3200" b="1" dirty="0" err="1" smtClean="0">
                <a:solidFill>
                  <a:srgbClr val="FF0000"/>
                </a:solidFill>
                <a:latin typeface="Calibri"/>
              </a:rPr>
              <a:t>regexp</a:t>
            </a:r>
            <a:r>
              <a:rPr lang="en-CA" sz="3200" b="1" dirty="0" smtClean="0">
                <a:solidFill>
                  <a:srgbClr val="FF0000"/>
                </a:solidFill>
                <a:latin typeface="Calibri"/>
              </a:rPr>
              <a:t> to DFA</a:t>
            </a:r>
            <a:endParaRPr lang="en-CA" sz="32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3241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517E-B33B-754B-BFDE-C7BD1A7A4ABF}" type="slidenum">
              <a:rPr lang="en-US"/>
              <a:pPr/>
              <a:t>3</a:t>
            </a:fld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DFAs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0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2D array storing the transition table</a:t>
                </a:r>
              </a:p>
              <a:p>
                <a:pPr lvl="1"/>
                <a:r>
                  <a:rPr lang="en-US" dirty="0" smtClean="0">
                    <a:latin typeface="Courier" charset="0"/>
                  </a:rPr>
                  <a:t>One dimension is </a:t>
                </a:r>
                <a:r>
                  <a:rPr lang="en-US" dirty="0" smtClean="0">
                    <a:solidFill>
                      <a:schemeClr val="accent2"/>
                    </a:solidFill>
                    <a:latin typeface="Courier" charset="0"/>
                  </a:rPr>
                  <a:t>states</a:t>
                </a:r>
              </a:p>
              <a:p>
                <a:pPr lvl="1"/>
                <a:r>
                  <a:rPr lang="en-US" dirty="0" smtClean="0">
                    <a:latin typeface="Courier" charset="0"/>
                  </a:rPr>
                  <a:t>Other dimension is </a:t>
                </a:r>
                <a:r>
                  <a:rPr lang="en-US" dirty="0" smtClean="0">
                    <a:solidFill>
                      <a:schemeClr val="accent2"/>
                    </a:solidFill>
                    <a:latin typeface="Courier" charset="0"/>
                  </a:rPr>
                  <a:t>input symbols </a:t>
                </a:r>
              </a:p>
              <a:p>
                <a:pPr lvl="1"/>
                <a:r>
                  <a:rPr lang="en-US" dirty="0" smtClean="0">
                    <a:latin typeface="Courier" charset="0"/>
                  </a:rPr>
                  <a:t>For every transition </a:t>
                </a:r>
                <a:r>
                  <a:rPr lang="en-US" dirty="0" smtClean="0">
                    <a:solidFill>
                      <a:schemeClr val="accent2"/>
                    </a:solidFill>
                    <a:latin typeface="Courier" charset="0"/>
                  </a:rPr>
                  <a:t>S</a:t>
                </a:r>
                <a:r>
                  <a:rPr lang="en-US" baseline="-25000" dirty="0" smtClean="0">
                    <a:solidFill>
                      <a:schemeClr val="accent2"/>
                    </a:solidFill>
                    <a:latin typeface="Courier" charset="0"/>
                  </a:rPr>
                  <a:t>i</a:t>
                </a:r>
                <a:r>
                  <a:rPr lang="en-US" dirty="0" smtClean="0">
                    <a:solidFill>
                      <a:schemeClr val="accent2"/>
                    </a:solidFill>
                    <a:latin typeface="Courier" charset="0"/>
                  </a:rPr>
                  <a:t>  </a:t>
                </a:r>
                <a:r>
                  <a:rPr lang="en-US" dirty="0" err="1" smtClean="0">
                    <a:solidFill>
                      <a:schemeClr val="accent2"/>
                    </a:solidFill>
                    <a:latin typeface="Courier" charset="0"/>
                  </a:rPr>
                  <a:t>S</a:t>
                </a:r>
                <a:r>
                  <a:rPr lang="en-US" baseline="-25000" dirty="0" err="1" smtClean="0">
                    <a:solidFill>
                      <a:schemeClr val="accent2"/>
                    </a:solidFill>
                    <a:latin typeface="Courier" charset="0"/>
                  </a:rPr>
                  <a:t>k</a:t>
                </a:r>
                <a:r>
                  <a:rPr lang="en-US" dirty="0" smtClean="0">
                    <a:latin typeface="Courier" charset="0"/>
                  </a:rPr>
                  <a:t> define </a:t>
                </a:r>
                <a:r>
                  <a:rPr lang="en-US" dirty="0" smtClean="0">
                    <a:solidFill>
                      <a:schemeClr val="accent2"/>
                    </a:solidFill>
                    <a:latin typeface="Courier" charset="0"/>
                  </a:rPr>
                  <a:t>T[</a:t>
                </a:r>
                <a:r>
                  <a:rPr lang="en-US" dirty="0" err="1" smtClean="0">
                    <a:solidFill>
                      <a:schemeClr val="accent2"/>
                    </a:solidFill>
                    <a:latin typeface="Courier" charset="0"/>
                  </a:rPr>
                  <a:t>i,a</a:t>
                </a:r>
                <a:r>
                  <a:rPr lang="en-US" dirty="0" smtClean="0">
                    <a:solidFill>
                      <a:schemeClr val="accent2"/>
                    </a:solidFill>
                    <a:latin typeface="Courier" charset="0"/>
                  </a:rPr>
                  <a:t>]=k</a:t>
                </a:r>
                <a:endParaRPr lang="en-US" dirty="0">
                  <a:solidFill>
                    <a:schemeClr val="accent2"/>
                  </a:solidFill>
                  <a:latin typeface="Courier" charset="0"/>
                </a:endParaRPr>
              </a:p>
            </p:txBody>
          </p:sp>
        </mc:Choice>
        <mc:Fallback xmlns="">
          <p:sp>
            <p:nvSpPr>
              <p:cNvPr id="2140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 bwMode="auto">
          <a:xfrm>
            <a:off x="3347864" y="4869160"/>
            <a:ext cx="3096344" cy="172819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851920" y="4869160"/>
            <a:ext cx="0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H="1">
            <a:off x="3347864" y="5517232"/>
            <a:ext cx="5040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95736" y="5487615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Calibri"/>
              </a:rPr>
              <a:t>states</a:t>
            </a:r>
            <a:endParaRPr lang="en-CA" dirty="0"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1960" y="426347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Calibri"/>
              </a:rPr>
              <a:t>Input symbols</a:t>
            </a:r>
            <a:endParaRPr lang="en-CA" dirty="0">
              <a:latin typeface="Calibri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3851920" y="5373216"/>
            <a:ext cx="360040" cy="1440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211960" y="5055567"/>
            <a:ext cx="351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  <a:latin typeface="Calibri"/>
              </a:rPr>
              <a:t>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16288" y="4365104"/>
            <a:ext cx="351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Calibri"/>
              </a:rPr>
              <a:t>a</a:t>
            </a:r>
            <a:endParaRPr lang="en-CA" dirty="0"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68216" y="5199583"/>
            <a:ext cx="351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>
                <a:latin typeface="Calibri"/>
              </a:rPr>
              <a:t>i</a:t>
            </a:r>
            <a:endParaRPr lang="en-CA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477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A284-7FDB-314D-9C7E-758B41E3EF18}" type="slidenum">
              <a:rPr lang="en-US"/>
              <a:pPr/>
              <a:t>4</a:t>
            </a:fld>
            <a:endParaRPr 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DFAs</a:t>
            </a:r>
          </a:p>
        </p:txBody>
      </p:sp>
      <p:grpSp>
        <p:nvGrpSpPr>
          <p:cNvPr id="216067" name="Group 3"/>
          <p:cNvGrpSpPr>
            <a:grpSpLocks/>
          </p:cNvGrpSpPr>
          <p:nvPr/>
        </p:nvGrpSpPr>
        <p:grpSpPr bwMode="auto">
          <a:xfrm>
            <a:off x="539552" y="2843808"/>
            <a:ext cx="609600" cy="609600"/>
            <a:chOff x="1632" y="1584"/>
            <a:chExt cx="384" cy="384"/>
          </a:xfrm>
        </p:grpSpPr>
        <p:sp>
          <p:nvSpPr>
            <p:cNvPr id="216068" name="Oval 4"/>
            <p:cNvSpPr>
              <a:spLocks noChangeArrowheads="1"/>
            </p:cNvSpPr>
            <p:nvPr/>
          </p:nvSpPr>
          <p:spPr bwMode="auto">
            <a:xfrm>
              <a:off x="1632" y="1584"/>
              <a:ext cx="384" cy="38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216069" name="Text Box 5"/>
            <p:cNvSpPr txBox="1">
              <a:spLocks noChangeArrowheads="1"/>
            </p:cNvSpPr>
            <p:nvPr/>
          </p:nvSpPr>
          <p:spPr bwMode="auto">
            <a:xfrm>
              <a:off x="1728" y="1632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0</a:t>
              </a:r>
            </a:p>
          </p:txBody>
        </p:sp>
      </p:grpSp>
      <p:grpSp>
        <p:nvGrpSpPr>
          <p:cNvPr id="216070" name="Group 6"/>
          <p:cNvGrpSpPr>
            <a:grpSpLocks/>
          </p:cNvGrpSpPr>
          <p:nvPr/>
        </p:nvGrpSpPr>
        <p:grpSpPr bwMode="auto">
          <a:xfrm>
            <a:off x="1834952" y="3453408"/>
            <a:ext cx="609600" cy="609600"/>
            <a:chOff x="1632" y="1584"/>
            <a:chExt cx="384" cy="384"/>
          </a:xfrm>
        </p:grpSpPr>
        <p:sp>
          <p:nvSpPr>
            <p:cNvPr id="216071" name="Oval 7"/>
            <p:cNvSpPr>
              <a:spLocks noChangeArrowheads="1"/>
            </p:cNvSpPr>
            <p:nvPr/>
          </p:nvSpPr>
          <p:spPr bwMode="auto">
            <a:xfrm>
              <a:off x="1632" y="1584"/>
              <a:ext cx="384" cy="38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216072" name="Text Box 8"/>
            <p:cNvSpPr txBox="1">
              <a:spLocks noChangeArrowheads="1"/>
            </p:cNvSpPr>
            <p:nvPr/>
          </p:nvSpPr>
          <p:spPr bwMode="auto">
            <a:xfrm>
              <a:off x="1728" y="1632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2</a:t>
              </a:r>
            </a:p>
          </p:txBody>
        </p:sp>
      </p:grpSp>
      <p:sp>
        <p:nvSpPr>
          <p:cNvPr id="216073" name="Text Box 9"/>
          <p:cNvSpPr txBox="1">
            <a:spLocks noChangeArrowheads="1"/>
          </p:cNvSpPr>
          <p:nvPr/>
        </p:nvSpPr>
        <p:spPr bwMode="auto">
          <a:xfrm>
            <a:off x="2063552" y="2310408"/>
            <a:ext cx="340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grpSp>
        <p:nvGrpSpPr>
          <p:cNvPr id="216074" name="Group 10"/>
          <p:cNvGrpSpPr>
            <a:grpSpLocks/>
          </p:cNvGrpSpPr>
          <p:nvPr/>
        </p:nvGrpSpPr>
        <p:grpSpPr bwMode="auto">
          <a:xfrm>
            <a:off x="1911152" y="2234208"/>
            <a:ext cx="609600" cy="609600"/>
            <a:chOff x="2592" y="1152"/>
            <a:chExt cx="384" cy="384"/>
          </a:xfrm>
        </p:grpSpPr>
        <p:sp>
          <p:nvSpPr>
            <p:cNvPr id="216075" name="Oval 11"/>
            <p:cNvSpPr>
              <a:spLocks noChangeArrowheads="1"/>
            </p:cNvSpPr>
            <p:nvPr/>
          </p:nvSpPr>
          <p:spPr bwMode="auto">
            <a:xfrm>
              <a:off x="2592" y="1152"/>
              <a:ext cx="384" cy="38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216076" name="Oval 12"/>
            <p:cNvSpPr>
              <a:spLocks noChangeArrowheads="1"/>
            </p:cNvSpPr>
            <p:nvPr/>
          </p:nvSpPr>
          <p:spPr bwMode="auto">
            <a:xfrm>
              <a:off x="2640" y="1200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Calibri"/>
              </a:endParaRPr>
            </a:p>
          </p:txBody>
        </p:sp>
      </p:grpSp>
      <p:cxnSp>
        <p:nvCxnSpPr>
          <p:cNvPr id="216077" name="AutoShape 13"/>
          <p:cNvCxnSpPr>
            <a:cxnSpLocks noChangeShapeType="1"/>
            <a:stCxn id="216068" idx="7"/>
            <a:endCxn id="216075" idx="2"/>
          </p:cNvCxnSpPr>
          <p:nvPr/>
        </p:nvCxnSpPr>
        <p:spPr bwMode="auto">
          <a:xfrm rot="16200000">
            <a:off x="1288852" y="2310408"/>
            <a:ext cx="393700" cy="850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8" name="AutoShape 14"/>
          <p:cNvCxnSpPr>
            <a:cxnSpLocks noChangeShapeType="1"/>
            <a:stCxn id="216068" idx="5"/>
            <a:endCxn id="216071" idx="2"/>
          </p:cNvCxnSpPr>
          <p:nvPr/>
        </p:nvCxnSpPr>
        <p:spPr bwMode="auto">
          <a:xfrm rot="16200000" flipH="1">
            <a:off x="1250752" y="3174008"/>
            <a:ext cx="393700" cy="774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9" name="AutoShape 15"/>
          <p:cNvCxnSpPr>
            <a:cxnSpLocks noChangeShapeType="1"/>
            <a:stCxn id="216075" idx="2"/>
            <a:endCxn id="216075" idx="0"/>
          </p:cNvCxnSpPr>
          <p:nvPr/>
        </p:nvCxnSpPr>
        <p:spPr bwMode="auto">
          <a:xfrm rot="10800000" flipH="1">
            <a:off x="1911152" y="2234208"/>
            <a:ext cx="304800" cy="304800"/>
          </a:xfrm>
          <a:prstGeom prst="curvedConnector4">
            <a:avLst>
              <a:gd name="adj1" fmla="val -75000"/>
              <a:gd name="adj2" fmla="val 175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80" name="AutoShape 16"/>
          <p:cNvCxnSpPr>
            <a:cxnSpLocks noChangeShapeType="1"/>
            <a:stCxn id="216071" idx="5"/>
            <a:endCxn id="216071" idx="6"/>
          </p:cNvCxnSpPr>
          <p:nvPr/>
        </p:nvCxnSpPr>
        <p:spPr bwMode="auto">
          <a:xfrm rot="5400000" flipH="1" flipV="1">
            <a:off x="2292152" y="3821708"/>
            <a:ext cx="215900" cy="88900"/>
          </a:xfrm>
          <a:prstGeom prst="curvedConnector4">
            <a:avLst>
              <a:gd name="adj1" fmla="val -147060"/>
              <a:gd name="adj2" fmla="val 35714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6081" name="Text Box 17"/>
          <p:cNvSpPr txBox="1">
            <a:spLocks noChangeArrowheads="1"/>
          </p:cNvSpPr>
          <p:nvPr/>
        </p:nvSpPr>
        <p:spPr bwMode="auto">
          <a:xfrm>
            <a:off x="2749352" y="3834408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b</a:t>
            </a:r>
          </a:p>
        </p:txBody>
      </p:sp>
      <p:sp>
        <p:nvSpPr>
          <p:cNvPr id="216082" name="Text Box 18"/>
          <p:cNvSpPr txBox="1">
            <a:spLocks noChangeArrowheads="1"/>
          </p:cNvSpPr>
          <p:nvPr/>
        </p:nvSpPr>
        <p:spPr bwMode="auto">
          <a:xfrm>
            <a:off x="1149152" y="3682008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d</a:t>
            </a:r>
          </a:p>
        </p:txBody>
      </p:sp>
      <p:sp>
        <p:nvSpPr>
          <p:cNvPr id="216083" name="Text Box 19"/>
          <p:cNvSpPr txBox="1">
            <a:spLocks noChangeArrowheads="1"/>
          </p:cNvSpPr>
          <p:nvPr/>
        </p:nvSpPr>
        <p:spPr bwMode="auto">
          <a:xfrm>
            <a:off x="1225352" y="2234208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b</a:t>
            </a:r>
          </a:p>
        </p:txBody>
      </p:sp>
      <p:sp>
        <p:nvSpPr>
          <p:cNvPr id="216084" name="Text Box 20"/>
          <p:cNvSpPr txBox="1">
            <a:spLocks noChangeArrowheads="1"/>
          </p:cNvSpPr>
          <p:nvPr/>
        </p:nvSpPr>
        <p:spPr bwMode="auto">
          <a:xfrm>
            <a:off x="1453952" y="1700808"/>
            <a:ext cx="3320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a</a:t>
            </a:r>
          </a:p>
        </p:txBody>
      </p:sp>
      <p:sp>
        <p:nvSpPr>
          <p:cNvPr id="216085" name="Text Box 21"/>
          <p:cNvSpPr txBox="1">
            <a:spLocks noChangeArrowheads="1"/>
          </p:cNvSpPr>
          <p:nvPr/>
        </p:nvSpPr>
        <p:spPr bwMode="auto">
          <a:xfrm>
            <a:off x="2901752" y="1777008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c</a:t>
            </a:r>
          </a:p>
        </p:txBody>
      </p:sp>
      <p:sp>
        <p:nvSpPr>
          <p:cNvPr id="216086" name="Text Box 22"/>
          <p:cNvSpPr txBox="1">
            <a:spLocks noChangeArrowheads="1"/>
          </p:cNvSpPr>
          <p:nvPr/>
        </p:nvSpPr>
        <p:spPr bwMode="auto">
          <a:xfrm>
            <a:off x="1530152" y="2996208"/>
            <a:ext cx="3320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a</a:t>
            </a:r>
          </a:p>
        </p:txBody>
      </p:sp>
      <p:sp>
        <p:nvSpPr>
          <p:cNvPr id="216087" name="Text Box 23"/>
          <p:cNvSpPr txBox="1">
            <a:spLocks noChangeArrowheads="1"/>
          </p:cNvSpPr>
          <p:nvPr/>
        </p:nvSpPr>
        <p:spPr bwMode="auto">
          <a:xfrm>
            <a:off x="2444552" y="2996208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c</a:t>
            </a:r>
          </a:p>
        </p:txBody>
      </p:sp>
      <p:cxnSp>
        <p:nvCxnSpPr>
          <p:cNvPr id="216088" name="AutoShape 24"/>
          <p:cNvCxnSpPr>
            <a:cxnSpLocks noChangeShapeType="1"/>
            <a:stCxn id="216075" idx="7"/>
            <a:endCxn id="216075" idx="6"/>
          </p:cNvCxnSpPr>
          <p:nvPr/>
        </p:nvCxnSpPr>
        <p:spPr bwMode="auto">
          <a:xfrm rot="5400000" flipV="1">
            <a:off x="2368352" y="2386608"/>
            <a:ext cx="215900" cy="88900"/>
          </a:xfrm>
          <a:prstGeom prst="curvedConnector4">
            <a:avLst>
              <a:gd name="adj1" fmla="val -126472"/>
              <a:gd name="adj2" fmla="val 55713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89" name="AutoShape 25"/>
          <p:cNvCxnSpPr>
            <a:cxnSpLocks noChangeShapeType="1"/>
            <a:stCxn id="216071" idx="1"/>
            <a:endCxn id="216075" idx="3"/>
          </p:cNvCxnSpPr>
          <p:nvPr/>
        </p:nvCxnSpPr>
        <p:spPr bwMode="auto">
          <a:xfrm rot="16200000">
            <a:off x="1568252" y="3110508"/>
            <a:ext cx="787400" cy="76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16090" name="AutoShape 26"/>
          <p:cNvCxnSpPr>
            <a:cxnSpLocks noChangeShapeType="1"/>
            <a:stCxn id="216071" idx="7"/>
            <a:endCxn id="216075" idx="5"/>
          </p:cNvCxnSpPr>
          <p:nvPr/>
        </p:nvCxnSpPr>
        <p:spPr bwMode="auto">
          <a:xfrm rot="16200000">
            <a:off x="2000052" y="3110508"/>
            <a:ext cx="787400" cy="76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aphicFrame>
        <p:nvGraphicFramePr>
          <p:cNvPr id="21609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800011"/>
              </p:ext>
            </p:extLst>
          </p:nvPr>
        </p:nvGraphicFramePr>
        <p:xfrm>
          <a:off x="4716016" y="2001368"/>
          <a:ext cx="2895600" cy="2072639"/>
        </p:xfrm>
        <a:graphic>
          <a:graphicData uri="http://schemas.openxmlformats.org/drawingml/2006/table">
            <a:tbl>
              <a:tblPr/>
              <a:tblGrid>
                <a:gridCol w="577850"/>
                <a:gridCol w="581025"/>
                <a:gridCol w="577850"/>
                <a:gridCol w="581025"/>
                <a:gridCol w="577850"/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893874"/>
              </p:ext>
            </p:extLst>
          </p:nvPr>
        </p:nvGraphicFramePr>
        <p:xfrm>
          <a:off x="5294586" y="2522960"/>
          <a:ext cx="2317750" cy="518159"/>
        </p:xfrm>
        <a:graphic>
          <a:graphicData uri="http://schemas.openxmlformats.org/drawingml/2006/table">
            <a:tbl>
              <a:tblPr/>
              <a:tblGrid>
                <a:gridCol w="581025"/>
                <a:gridCol w="577850"/>
                <a:gridCol w="581025"/>
                <a:gridCol w="577850"/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181632"/>
              </p:ext>
            </p:extLst>
          </p:nvPr>
        </p:nvGraphicFramePr>
        <p:xfrm>
          <a:off x="5294586" y="3040568"/>
          <a:ext cx="2317750" cy="518159"/>
        </p:xfrm>
        <a:graphic>
          <a:graphicData uri="http://schemas.openxmlformats.org/drawingml/2006/table">
            <a:tbl>
              <a:tblPr/>
              <a:tblGrid>
                <a:gridCol w="581025"/>
                <a:gridCol w="577850"/>
                <a:gridCol w="581025"/>
                <a:gridCol w="577850"/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83302"/>
              </p:ext>
            </p:extLst>
          </p:nvPr>
        </p:nvGraphicFramePr>
        <p:xfrm>
          <a:off x="5294586" y="3558912"/>
          <a:ext cx="2317750" cy="518159"/>
        </p:xfrm>
        <a:graphic>
          <a:graphicData uri="http://schemas.openxmlformats.org/drawingml/2006/table">
            <a:tbl>
              <a:tblPr/>
              <a:tblGrid>
                <a:gridCol w="581025"/>
                <a:gridCol w="577850"/>
                <a:gridCol w="581025"/>
                <a:gridCol w="577850"/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1763688" y="4365104"/>
            <a:ext cx="4752528" cy="237626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US" sz="2000" kern="0" dirty="0" err="1" smtClean="0">
                <a:latin typeface="Calibri"/>
                <a:cs typeface="Calibri"/>
              </a:rPr>
              <a:t>i</a:t>
            </a:r>
            <a:r>
              <a:rPr lang="en-US" sz="2000" kern="0" dirty="0" smtClean="0">
                <a:latin typeface="Calibri"/>
                <a:cs typeface="Calibri"/>
              </a:rPr>
              <a:t> = 0</a:t>
            </a:r>
          </a:p>
          <a:p>
            <a:pPr marL="0" indent="0" eaLnBrk="1" hangingPunct="1">
              <a:buNone/>
            </a:pPr>
            <a:r>
              <a:rPr lang="en-US" sz="2000" kern="0" dirty="0" smtClean="0">
                <a:latin typeface="Calibri"/>
                <a:cs typeface="Calibri"/>
              </a:rPr>
              <a:t>state = 0</a:t>
            </a:r>
          </a:p>
          <a:p>
            <a:pPr marL="0" indent="0" eaLnBrk="1" hangingPunct="1">
              <a:buNone/>
            </a:pPr>
            <a:r>
              <a:rPr lang="en-US" sz="2000" kern="0" dirty="0" smtClean="0">
                <a:latin typeface="Calibri"/>
                <a:cs typeface="Calibri"/>
              </a:rPr>
              <a:t>while (input[</a:t>
            </a:r>
            <a:r>
              <a:rPr lang="en-US" sz="2000" kern="0" dirty="0" err="1" smtClean="0">
                <a:latin typeface="Calibri"/>
                <a:cs typeface="Calibri"/>
              </a:rPr>
              <a:t>i</a:t>
            </a:r>
            <a:r>
              <a:rPr lang="en-US" sz="2000" kern="0" dirty="0" smtClean="0">
                <a:latin typeface="Calibri"/>
                <a:cs typeface="Calibri"/>
              </a:rPr>
              <a:t>]) {</a:t>
            </a:r>
          </a:p>
          <a:p>
            <a:pPr marL="0" indent="0" eaLnBrk="1" hangingPunct="1">
              <a:buNone/>
            </a:pPr>
            <a:r>
              <a:rPr lang="en-US" sz="2000" kern="0" dirty="0" smtClean="0">
                <a:latin typeface="Calibri"/>
                <a:cs typeface="Calibri"/>
              </a:rPr>
              <a:t>      state = </a:t>
            </a:r>
            <a:r>
              <a:rPr lang="en-US" sz="2000" kern="0" dirty="0" err="1" smtClean="0">
                <a:latin typeface="Calibri"/>
                <a:cs typeface="Calibri"/>
              </a:rPr>
              <a:t>nextState</a:t>
            </a:r>
            <a:r>
              <a:rPr lang="en-US" sz="2000" kern="0" dirty="0" smtClean="0">
                <a:latin typeface="Calibri"/>
                <a:cs typeface="Calibri"/>
              </a:rPr>
              <a:t>(state, input[</a:t>
            </a:r>
            <a:r>
              <a:rPr lang="en-US" sz="2000" kern="0" dirty="0" err="1" smtClean="0">
                <a:latin typeface="Calibri"/>
                <a:cs typeface="Calibri"/>
              </a:rPr>
              <a:t>i</a:t>
            </a:r>
            <a:r>
              <a:rPr lang="en-US" sz="2000" kern="0" dirty="0" smtClean="0">
                <a:latin typeface="Calibri"/>
                <a:cs typeface="Calibri"/>
              </a:rPr>
              <a:t>])</a:t>
            </a:r>
          </a:p>
          <a:p>
            <a:pPr marL="0" indent="0" eaLnBrk="1" hangingPunct="1">
              <a:buNone/>
            </a:pPr>
            <a:r>
              <a:rPr lang="en-US" sz="2000" kern="0" dirty="0" smtClean="0">
                <a:latin typeface="Calibri"/>
                <a:cs typeface="Calibri"/>
              </a:rPr>
              <a:t>      </a:t>
            </a:r>
            <a:r>
              <a:rPr lang="en-US" sz="2000" kern="0" dirty="0" err="1" smtClean="0">
                <a:latin typeface="Calibri"/>
                <a:cs typeface="Calibri"/>
              </a:rPr>
              <a:t>i</a:t>
            </a:r>
            <a:r>
              <a:rPr lang="en-US" sz="2000" kern="0" dirty="0" smtClean="0">
                <a:latin typeface="Calibri"/>
                <a:cs typeface="Calibri"/>
              </a:rPr>
              <a:t> = </a:t>
            </a:r>
            <a:r>
              <a:rPr lang="en-US" sz="2000" kern="0" dirty="0" err="1" smtClean="0">
                <a:latin typeface="Calibri"/>
                <a:cs typeface="Calibri"/>
              </a:rPr>
              <a:t>i</a:t>
            </a:r>
            <a:r>
              <a:rPr lang="en-US" sz="2000" kern="0" dirty="0" smtClean="0">
                <a:latin typeface="Calibri"/>
                <a:cs typeface="Calibri"/>
              </a:rPr>
              <a:t> + 1</a:t>
            </a:r>
          </a:p>
          <a:p>
            <a:pPr marL="0" indent="0" eaLnBrk="1" hangingPunct="1">
              <a:buNone/>
            </a:pPr>
            <a:r>
              <a:rPr lang="en-US" sz="2000" kern="0" dirty="0">
                <a:latin typeface="Calibri"/>
                <a:cs typeface="Calibri"/>
              </a:rPr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40152" y="4437112"/>
            <a:ext cx="2808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err="1" smtClean="0">
                <a:solidFill>
                  <a:schemeClr val="accent2"/>
                </a:solidFill>
                <a:latin typeface="Calibri"/>
              </a:rPr>
              <a:t>nextState</a:t>
            </a:r>
            <a:r>
              <a:rPr lang="en-CA" sz="2000" b="1" dirty="0" smtClean="0">
                <a:solidFill>
                  <a:schemeClr val="accent2"/>
                </a:solidFill>
                <a:latin typeface="Calibri"/>
              </a:rPr>
              <a:t>(state, x) {</a:t>
            </a:r>
          </a:p>
          <a:p>
            <a:r>
              <a:rPr lang="en-CA" sz="2000" b="1" dirty="0" smtClean="0">
                <a:solidFill>
                  <a:schemeClr val="accent2"/>
                </a:solidFill>
                <a:latin typeface="Calibri"/>
              </a:rPr>
              <a:t>     return A[state][x]</a:t>
            </a:r>
          </a:p>
          <a:p>
            <a:r>
              <a:rPr lang="en-CA" sz="2000" b="1" dirty="0">
                <a:solidFill>
                  <a:schemeClr val="accent2"/>
                </a:solidFill>
                <a:latin typeface="Calibri"/>
              </a:rPr>
              <a:t>}</a:t>
            </a:r>
            <a:r>
              <a:rPr lang="en-CA" sz="2000" b="1" dirty="0" smtClean="0">
                <a:solidFill>
                  <a:schemeClr val="accent2"/>
                </a:solidFill>
                <a:latin typeface="Calibri"/>
              </a:rPr>
              <a:t> </a:t>
            </a:r>
            <a:endParaRPr lang="en-CA" sz="2000" b="1" dirty="0">
              <a:solidFill>
                <a:schemeClr val="accent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177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517E-B33B-754B-BFDE-C7BD1A7A4ABF}" type="slidenum">
              <a:rPr lang="en-US"/>
              <a:pPr/>
              <a:t>5</a:t>
            </a:fld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DFAs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 array storing the transition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>
                <a:latin typeface="Courier" charset="0"/>
              </a:rPr>
              <a:t>Too many states and duplicates</a:t>
            </a:r>
            <a:endParaRPr lang="en-US" dirty="0">
              <a:latin typeface="Courier" charset="0"/>
            </a:endParaRPr>
          </a:p>
          <a:p>
            <a:r>
              <a:rPr lang="en-US" dirty="0"/>
              <a:t>Adjacency </a:t>
            </a:r>
            <a:r>
              <a:rPr lang="en-US" dirty="0" smtClean="0"/>
              <a:t>list 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space efficient but slower</a:t>
            </a:r>
          </a:p>
          <a:p>
            <a:r>
              <a:rPr lang="en-US" dirty="0"/>
              <a:t>Merge two ideas: array structures used for sparse tables like DFA transition </a:t>
            </a:r>
            <a:r>
              <a:rPr lang="en-US" dirty="0" smtClean="0"/>
              <a:t>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4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uiExpand="1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26DC-98EF-724C-8A4A-FAADD755F146}" type="slidenum">
              <a:rPr lang="en-US"/>
              <a:pPr/>
              <a:t>6</a:t>
            </a:fld>
            <a:endParaRPr 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DFAs</a:t>
            </a:r>
          </a:p>
        </p:txBody>
      </p:sp>
      <p:graphicFrame>
        <p:nvGraphicFramePr>
          <p:cNvPr id="218115" name="Group 3"/>
          <p:cNvGraphicFramePr>
            <a:graphicFrameLocks noGrp="1"/>
          </p:cNvGraphicFramePr>
          <p:nvPr/>
        </p:nvGraphicFramePr>
        <p:xfrm>
          <a:off x="609600" y="1600200"/>
          <a:ext cx="2590800" cy="2072639"/>
        </p:xfrm>
        <a:graphic>
          <a:graphicData uri="http://schemas.openxmlformats.org/drawingml/2006/table">
            <a:tbl>
              <a:tblPr/>
              <a:tblGrid>
                <a:gridCol w="517525"/>
                <a:gridCol w="520700"/>
                <a:gridCol w="514350"/>
                <a:gridCol w="520700"/>
                <a:gridCol w="517525"/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147" name="Group 35"/>
          <p:cNvGraphicFramePr>
            <a:graphicFrameLocks noGrp="1"/>
          </p:cNvGraphicFramePr>
          <p:nvPr/>
        </p:nvGraphicFramePr>
        <p:xfrm>
          <a:off x="3581400" y="1600200"/>
          <a:ext cx="4191000" cy="2590799"/>
        </p:xfrm>
        <a:graphic>
          <a:graphicData uri="http://schemas.openxmlformats.org/drawingml/2006/table">
            <a:tbl>
              <a:tblPr/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8205" name="Group 93"/>
          <p:cNvGraphicFramePr>
            <a:graphicFrameLocks noGrp="1"/>
          </p:cNvGraphicFramePr>
          <p:nvPr/>
        </p:nvGraphicFramePr>
        <p:xfrm>
          <a:off x="1219200" y="4114800"/>
          <a:ext cx="914400" cy="1554479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18219" name="Text Box 107"/>
          <p:cNvSpPr txBox="1">
            <a:spLocks noChangeArrowheads="1"/>
          </p:cNvSpPr>
          <p:nvPr/>
        </p:nvSpPr>
        <p:spPr bwMode="auto">
          <a:xfrm>
            <a:off x="228600" y="4114800"/>
            <a:ext cx="961521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alibri"/>
              </a:rPr>
              <a:t>base</a:t>
            </a:r>
            <a:endParaRPr lang="en-US" dirty="0">
              <a:latin typeface="Calibri"/>
            </a:endParaRPr>
          </a:p>
        </p:txBody>
      </p:sp>
      <p:sp>
        <p:nvSpPr>
          <p:cNvPr id="218220" name="Text Box 108"/>
          <p:cNvSpPr txBox="1">
            <a:spLocks noChangeArrowheads="1"/>
          </p:cNvSpPr>
          <p:nvPr/>
        </p:nvSpPr>
        <p:spPr bwMode="auto">
          <a:xfrm>
            <a:off x="7772400" y="3124200"/>
            <a:ext cx="91964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alibri"/>
              </a:rPr>
              <a:t>next</a:t>
            </a:r>
            <a:endParaRPr lang="en-US" dirty="0">
              <a:latin typeface="Calibri"/>
            </a:endParaRPr>
          </a:p>
        </p:txBody>
      </p:sp>
      <p:sp>
        <p:nvSpPr>
          <p:cNvPr id="218243" name="Text Box 131"/>
          <p:cNvSpPr txBox="1">
            <a:spLocks noChangeArrowheads="1"/>
          </p:cNvSpPr>
          <p:nvPr/>
        </p:nvSpPr>
        <p:spPr bwMode="auto">
          <a:xfrm>
            <a:off x="3059832" y="4941168"/>
            <a:ext cx="2130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alibri"/>
              </a:rPr>
              <a:t>nextState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(2,a)=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4" name="Text Box 131"/>
          <p:cNvSpPr txBox="1">
            <a:spLocks noChangeArrowheads="1"/>
          </p:cNvSpPr>
          <p:nvPr/>
        </p:nvSpPr>
        <p:spPr bwMode="auto">
          <a:xfrm>
            <a:off x="5120393" y="4941168"/>
            <a:ext cx="13997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next[0+0]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3555673" y="3140968"/>
            <a:ext cx="418579" cy="98221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16" name="Text Box 131"/>
          <p:cNvSpPr txBox="1">
            <a:spLocks noChangeArrowheads="1"/>
          </p:cNvSpPr>
          <p:nvPr/>
        </p:nvSpPr>
        <p:spPr bwMode="auto">
          <a:xfrm>
            <a:off x="3055913" y="5415607"/>
            <a:ext cx="2130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alibri"/>
              </a:rPr>
              <a:t>nextState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(1,c)=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7" name="Text Box 131"/>
          <p:cNvSpPr txBox="1">
            <a:spLocks noChangeArrowheads="1"/>
          </p:cNvSpPr>
          <p:nvPr/>
        </p:nvSpPr>
        <p:spPr bwMode="auto">
          <a:xfrm>
            <a:off x="5116474" y="5415607"/>
            <a:ext cx="13997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next[4+2]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6688557" y="3140968"/>
            <a:ext cx="418579" cy="98221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19" name="Text Box 131"/>
          <p:cNvSpPr txBox="1">
            <a:spLocks noChangeArrowheads="1"/>
          </p:cNvSpPr>
          <p:nvPr/>
        </p:nvSpPr>
        <p:spPr bwMode="auto">
          <a:xfrm>
            <a:off x="3059832" y="5847655"/>
            <a:ext cx="2130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alibri"/>
              </a:rPr>
              <a:t>nextState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(0,c)=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0" name="Text Box 131"/>
          <p:cNvSpPr txBox="1">
            <a:spLocks noChangeArrowheads="1"/>
          </p:cNvSpPr>
          <p:nvPr/>
        </p:nvSpPr>
        <p:spPr bwMode="auto">
          <a:xfrm>
            <a:off x="5120393" y="5847655"/>
            <a:ext cx="13997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next[2+2]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651301" y="3150488"/>
            <a:ext cx="418579" cy="98221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graphicFrame>
        <p:nvGraphicFramePr>
          <p:cNvPr id="22" name="Group 109"/>
          <p:cNvGraphicFramePr>
            <a:graphicFrameLocks noGrp="1"/>
          </p:cNvGraphicFramePr>
          <p:nvPr/>
        </p:nvGraphicFramePr>
        <p:xfrm>
          <a:off x="3581400" y="4267200"/>
          <a:ext cx="4191000" cy="533400"/>
        </p:xfrm>
        <a:graphic>
          <a:graphicData uri="http://schemas.openxmlformats.org/drawingml/2006/table">
            <a:tbl>
              <a:tblPr/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Text Box 129"/>
          <p:cNvSpPr txBox="1">
            <a:spLocks noChangeArrowheads="1"/>
          </p:cNvSpPr>
          <p:nvPr/>
        </p:nvSpPr>
        <p:spPr bwMode="auto">
          <a:xfrm>
            <a:off x="7772400" y="4267200"/>
            <a:ext cx="11318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alibri"/>
              </a:rPr>
              <a:t>check</a:t>
            </a:r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4128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219" grpId="0"/>
      <p:bldP spid="218220" grpId="0"/>
      <p:bldP spid="218243" grpId="0"/>
      <p:bldP spid="14" grpId="0"/>
      <p:bldP spid="2" grpId="0" animBg="1"/>
      <p:bldP spid="2" grpId="1" animBg="1"/>
      <p:bldP spid="16" grpId="0"/>
      <p:bldP spid="17" grpId="0"/>
      <p:bldP spid="18" grpId="0" animBg="1"/>
      <p:bldP spid="18" grpId="1" animBg="1"/>
      <p:bldP spid="19" grpId="0"/>
      <p:bldP spid="20" grpId="0"/>
      <p:bldP spid="21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26DC-98EF-724C-8A4A-FAADD755F146}" type="slidenum">
              <a:rPr lang="en-US"/>
              <a:pPr/>
              <a:t>7</a:t>
            </a:fld>
            <a:endParaRPr 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DFAs</a:t>
            </a:r>
          </a:p>
        </p:txBody>
      </p:sp>
      <p:graphicFrame>
        <p:nvGraphicFramePr>
          <p:cNvPr id="218115" name="Group 3"/>
          <p:cNvGraphicFramePr>
            <a:graphicFrameLocks noGrp="1"/>
          </p:cNvGraphicFramePr>
          <p:nvPr/>
        </p:nvGraphicFramePr>
        <p:xfrm>
          <a:off x="609600" y="1600200"/>
          <a:ext cx="2590800" cy="2072639"/>
        </p:xfrm>
        <a:graphic>
          <a:graphicData uri="http://schemas.openxmlformats.org/drawingml/2006/table">
            <a:tbl>
              <a:tblPr/>
              <a:tblGrid>
                <a:gridCol w="517525"/>
                <a:gridCol w="520700"/>
                <a:gridCol w="514350"/>
                <a:gridCol w="520700"/>
                <a:gridCol w="517525"/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147" name="Group 35"/>
          <p:cNvGraphicFramePr>
            <a:graphicFrameLocks noGrp="1"/>
          </p:cNvGraphicFramePr>
          <p:nvPr/>
        </p:nvGraphicFramePr>
        <p:xfrm>
          <a:off x="3581400" y="1600200"/>
          <a:ext cx="4191000" cy="2590799"/>
        </p:xfrm>
        <a:graphic>
          <a:graphicData uri="http://schemas.openxmlformats.org/drawingml/2006/table">
            <a:tbl>
              <a:tblPr/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8205" name="Group 93"/>
          <p:cNvGraphicFramePr>
            <a:graphicFrameLocks noGrp="1"/>
          </p:cNvGraphicFramePr>
          <p:nvPr/>
        </p:nvGraphicFramePr>
        <p:xfrm>
          <a:off x="1219200" y="4114800"/>
          <a:ext cx="914400" cy="1554479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18219" name="Text Box 107"/>
          <p:cNvSpPr txBox="1">
            <a:spLocks noChangeArrowheads="1"/>
          </p:cNvSpPr>
          <p:nvPr/>
        </p:nvSpPr>
        <p:spPr bwMode="auto">
          <a:xfrm>
            <a:off x="228600" y="4114800"/>
            <a:ext cx="961521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alibri"/>
              </a:rPr>
              <a:t>base</a:t>
            </a:r>
            <a:endParaRPr lang="en-US" dirty="0">
              <a:latin typeface="Calibri"/>
            </a:endParaRPr>
          </a:p>
        </p:txBody>
      </p:sp>
      <p:sp>
        <p:nvSpPr>
          <p:cNvPr id="218220" name="Text Box 108"/>
          <p:cNvSpPr txBox="1">
            <a:spLocks noChangeArrowheads="1"/>
          </p:cNvSpPr>
          <p:nvPr/>
        </p:nvSpPr>
        <p:spPr bwMode="auto">
          <a:xfrm>
            <a:off x="7772400" y="3124200"/>
            <a:ext cx="91964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alibri"/>
              </a:rPr>
              <a:t>next</a:t>
            </a:r>
            <a:endParaRPr lang="en-US" dirty="0">
              <a:latin typeface="Calibri"/>
            </a:endParaRPr>
          </a:p>
        </p:txBody>
      </p:sp>
      <p:graphicFrame>
        <p:nvGraphicFramePr>
          <p:cNvPr id="218221" name="Group 109"/>
          <p:cNvGraphicFramePr>
            <a:graphicFrameLocks noGrp="1"/>
          </p:cNvGraphicFramePr>
          <p:nvPr/>
        </p:nvGraphicFramePr>
        <p:xfrm>
          <a:off x="3581400" y="4267200"/>
          <a:ext cx="4191000" cy="533400"/>
        </p:xfrm>
        <a:graphic>
          <a:graphicData uri="http://schemas.openxmlformats.org/drawingml/2006/table">
            <a:tbl>
              <a:tblPr/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8241" name="Text Box 129"/>
          <p:cNvSpPr txBox="1">
            <a:spLocks noChangeArrowheads="1"/>
          </p:cNvSpPr>
          <p:nvPr/>
        </p:nvSpPr>
        <p:spPr bwMode="auto">
          <a:xfrm>
            <a:off x="7772400" y="4267200"/>
            <a:ext cx="11318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alibri"/>
              </a:rPr>
              <a:t>check</a:t>
            </a:r>
            <a:endParaRPr lang="en-US" dirty="0">
              <a:latin typeface="Calibri"/>
            </a:endParaRPr>
          </a:p>
        </p:txBody>
      </p:sp>
      <p:sp>
        <p:nvSpPr>
          <p:cNvPr id="218242" name="Text Box 130"/>
          <p:cNvSpPr txBox="1">
            <a:spLocks noChangeArrowheads="1"/>
          </p:cNvSpPr>
          <p:nvPr/>
        </p:nvSpPr>
        <p:spPr bwMode="auto">
          <a:xfrm>
            <a:off x="3581400" y="4876800"/>
            <a:ext cx="2743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i="1" dirty="0" err="1" smtClean="0">
                <a:solidFill>
                  <a:srgbClr val="000080"/>
                </a:solidFill>
                <a:latin typeface="Calibri"/>
              </a:rPr>
              <a:t>nextState</a:t>
            </a:r>
            <a:r>
              <a:rPr lang="en-US" sz="2800" dirty="0" smtClean="0">
                <a:solidFill>
                  <a:srgbClr val="000080"/>
                </a:solidFill>
                <a:latin typeface="Calibri"/>
              </a:rPr>
              <a:t>(</a:t>
            </a:r>
            <a:r>
              <a:rPr lang="en-US" sz="2800" i="1" dirty="0" smtClean="0">
                <a:solidFill>
                  <a:srgbClr val="000080"/>
                </a:solidFill>
                <a:latin typeface="Calibri"/>
              </a:rPr>
              <a:t>s</a:t>
            </a:r>
            <a:r>
              <a:rPr lang="en-US" sz="2800" dirty="0">
                <a:solidFill>
                  <a:srgbClr val="000080"/>
                </a:solidFill>
                <a:latin typeface="Calibri"/>
              </a:rPr>
              <a:t>, </a:t>
            </a:r>
            <a:r>
              <a:rPr lang="en-US" sz="2800" i="1" dirty="0">
                <a:solidFill>
                  <a:srgbClr val="000080"/>
                </a:solidFill>
                <a:latin typeface="Calibri"/>
              </a:rPr>
              <a:t>x</a:t>
            </a:r>
            <a:r>
              <a:rPr lang="en-US" sz="2800" dirty="0">
                <a:solidFill>
                  <a:srgbClr val="000080"/>
                </a:solidFill>
                <a:latin typeface="Calibri"/>
              </a:rPr>
              <a:t>) :</a:t>
            </a:r>
          </a:p>
          <a:p>
            <a:r>
              <a:rPr lang="en-US" sz="2800" dirty="0">
                <a:solidFill>
                  <a:srgbClr val="000080"/>
                </a:solidFill>
                <a:latin typeface="Calibri"/>
              </a:rPr>
              <a:t>  L := base[</a:t>
            </a:r>
            <a:r>
              <a:rPr lang="en-US" sz="2800" i="1" dirty="0">
                <a:solidFill>
                  <a:srgbClr val="000080"/>
                </a:solidFill>
                <a:latin typeface="Calibri"/>
              </a:rPr>
              <a:t>s</a:t>
            </a:r>
            <a:r>
              <a:rPr lang="en-US" sz="2800" dirty="0">
                <a:solidFill>
                  <a:srgbClr val="000080"/>
                </a:solidFill>
                <a:latin typeface="Calibri"/>
              </a:rPr>
              <a:t>] + </a:t>
            </a:r>
            <a:r>
              <a:rPr lang="en-US" sz="2800" i="1" dirty="0">
                <a:solidFill>
                  <a:srgbClr val="000080"/>
                </a:solidFill>
                <a:latin typeface="Calibri"/>
              </a:rPr>
              <a:t>x</a:t>
            </a:r>
            <a:endParaRPr lang="en-US" sz="2800" dirty="0">
              <a:solidFill>
                <a:srgbClr val="000080"/>
              </a:solidFill>
              <a:latin typeface="Calibri"/>
            </a:endParaRPr>
          </a:p>
          <a:p>
            <a:r>
              <a:rPr lang="en-US" sz="2800" dirty="0">
                <a:solidFill>
                  <a:srgbClr val="000080"/>
                </a:solidFill>
                <a:latin typeface="Calibri"/>
              </a:rPr>
              <a:t>  </a:t>
            </a:r>
            <a:r>
              <a:rPr lang="en-US" sz="2800" b="1" dirty="0">
                <a:solidFill>
                  <a:srgbClr val="000080"/>
                </a:solidFill>
                <a:latin typeface="Calibri"/>
              </a:rPr>
              <a:t>return</a:t>
            </a:r>
            <a:r>
              <a:rPr lang="en-US" sz="2800" dirty="0">
                <a:solidFill>
                  <a:srgbClr val="000080"/>
                </a:solidFill>
                <a:latin typeface="Calibri"/>
              </a:rPr>
              <a:t> next[L]</a:t>
            </a:r>
          </a:p>
        </p:txBody>
      </p:sp>
      <p:sp>
        <p:nvSpPr>
          <p:cNvPr id="218243" name="Text Box 131"/>
          <p:cNvSpPr txBox="1">
            <a:spLocks noChangeArrowheads="1"/>
          </p:cNvSpPr>
          <p:nvPr/>
        </p:nvSpPr>
        <p:spPr bwMode="auto">
          <a:xfrm>
            <a:off x="6096000" y="5730875"/>
            <a:ext cx="23929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alibri"/>
              </a:rPr>
              <a:t>if</a:t>
            </a:r>
            <a:r>
              <a:rPr lang="en-US" sz="2800" dirty="0">
                <a:solidFill>
                  <a:srgbClr val="000080"/>
                </a:solidFill>
                <a:latin typeface="Calibri"/>
              </a:rPr>
              <a:t> check[L] </a:t>
            </a:r>
            <a:r>
              <a:rPr lang="en-US" sz="2800" b="1" dirty="0" smtClean="0">
                <a:solidFill>
                  <a:srgbClr val="000080"/>
                </a:solidFill>
                <a:latin typeface="Calibri"/>
              </a:rPr>
              <a:t>==</a:t>
            </a:r>
            <a:r>
              <a:rPr lang="en-US" sz="2800" dirty="0" smtClean="0">
                <a:solidFill>
                  <a:srgbClr val="000080"/>
                </a:solidFill>
                <a:latin typeface="Calibri"/>
              </a:rPr>
              <a:t> </a:t>
            </a:r>
            <a:r>
              <a:rPr lang="en-US" sz="2800" i="1" dirty="0">
                <a:solidFill>
                  <a:srgbClr val="000080"/>
                </a:solidFill>
                <a:latin typeface="Calibri"/>
              </a:rPr>
              <a:t>s</a:t>
            </a:r>
            <a:endParaRPr lang="en-US" sz="2800" dirty="0">
              <a:solidFill>
                <a:srgbClr val="00008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8941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84" name="Text Box 124"/>
          <p:cNvSpPr txBox="1">
            <a:spLocks noChangeArrowheads="1"/>
          </p:cNvSpPr>
          <p:nvPr/>
        </p:nvSpPr>
        <p:spPr bwMode="auto">
          <a:xfrm>
            <a:off x="3429000" y="6006232"/>
            <a:ext cx="54161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alibri"/>
              </a:rPr>
              <a:t>  else return</a:t>
            </a:r>
            <a:r>
              <a:rPr lang="en-US" sz="2800" dirty="0">
                <a:solidFill>
                  <a:srgbClr val="000080"/>
                </a:solidFill>
                <a:latin typeface="Calibri"/>
              </a:rPr>
              <a:t> </a:t>
            </a:r>
            <a:r>
              <a:rPr lang="en-US" sz="2800" i="1" dirty="0" err="1" smtClean="0">
                <a:solidFill>
                  <a:srgbClr val="000080"/>
                </a:solidFill>
                <a:latin typeface="Calibri"/>
              </a:rPr>
              <a:t>nextState</a:t>
            </a:r>
            <a:r>
              <a:rPr lang="en-US" sz="2800" dirty="0" smtClean="0">
                <a:solidFill>
                  <a:srgbClr val="000080"/>
                </a:solidFill>
                <a:latin typeface="Calibri"/>
              </a:rPr>
              <a:t>(default[</a:t>
            </a:r>
            <a:r>
              <a:rPr lang="en-US" sz="2800" i="1" dirty="0" smtClean="0">
                <a:solidFill>
                  <a:srgbClr val="000080"/>
                </a:solidFill>
                <a:latin typeface="Calibri"/>
              </a:rPr>
              <a:t>s</a:t>
            </a:r>
            <a:r>
              <a:rPr lang="en-US" sz="2800" dirty="0">
                <a:solidFill>
                  <a:srgbClr val="000080"/>
                </a:solidFill>
                <a:latin typeface="Calibri"/>
              </a:rPr>
              <a:t>], </a:t>
            </a:r>
            <a:r>
              <a:rPr lang="en-US" sz="2800" i="1" dirty="0">
                <a:solidFill>
                  <a:srgbClr val="000080"/>
                </a:solidFill>
                <a:latin typeface="Calibri"/>
              </a:rPr>
              <a:t>x</a:t>
            </a:r>
            <a:r>
              <a:rPr lang="en-US" sz="2800" dirty="0">
                <a:solidFill>
                  <a:srgbClr val="000080"/>
                </a:solidFill>
                <a:latin typeface="Calibri"/>
              </a:rPr>
              <a:t>)</a:t>
            </a:r>
          </a:p>
        </p:txBody>
      </p:sp>
      <p:sp>
        <p:nvSpPr>
          <p:cNvPr id="13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28184"/>
            <a:ext cx="1905000" cy="457200"/>
          </a:xfrm>
        </p:spPr>
        <p:txBody>
          <a:bodyPr/>
          <a:lstStyle/>
          <a:p>
            <a:fld id="{5AFA44C6-9A22-7C4C-A888-845FB30B9B11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1143000"/>
          </a:xfrm>
        </p:spPr>
        <p:txBody>
          <a:bodyPr/>
          <a:lstStyle/>
          <a:p>
            <a:r>
              <a:rPr lang="en-US" dirty="0"/>
              <a:t>Implementing DFAs</a:t>
            </a:r>
          </a:p>
        </p:txBody>
      </p:sp>
      <p:graphicFrame>
        <p:nvGraphicFramePr>
          <p:cNvPr id="22016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112810"/>
              </p:ext>
            </p:extLst>
          </p:nvPr>
        </p:nvGraphicFramePr>
        <p:xfrm>
          <a:off x="609600" y="1419944"/>
          <a:ext cx="2590800" cy="2072639"/>
        </p:xfrm>
        <a:graphic>
          <a:graphicData uri="http://schemas.openxmlformats.org/drawingml/2006/table">
            <a:tbl>
              <a:tblPr/>
              <a:tblGrid>
                <a:gridCol w="517525"/>
                <a:gridCol w="520700"/>
                <a:gridCol w="514350"/>
                <a:gridCol w="520700"/>
                <a:gridCol w="517525"/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195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093795"/>
              </p:ext>
            </p:extLst>
          </p:nvPr>
        </p:nvGraphicFramePr>
        <p:xfrm>
          <a:off x="3581400" y="1419944"/>
          <a:ext cx="3667125" cy="2590799"/>
        </p:xfrm>
        <a:graphic>
          <a:graphicData uri="http://schemas.openxmlformats.org/drawingml/2006/table">
            <a:tbl>
              <a:tblPr/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0247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472818"/>
              </p:ext>
            </p:extLst>
          </p:nvPr>
        </p:nvGraphicFramePr>
        <p:xfrm>
          <a:off x="1219200" y="3934544"/>
          <a:ext cx="914400" cy="1554479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20261" name="Text Box 101"/>
          <p:cNvSpPr txBox="1">
            <a:spLocks noChangeArrowheads="1"/>
          </p:cNvSpPr>
          <p:nvPr/>
        </p:nvSpPr>
        <p:spPr bwMode="auto">
          <a:xfrm>
            <a:off x="228600" y="3934544"/>
            <a:ext cx="961521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alibri"/>
              </a:rPr>
              <a:t>base</a:t>
            </a:r>
            <a:endParaRPr lang="en-US" dirty="0">
              <a:latin typeface="Calibri"/>
            </a:endParaRPr>
          </a:p>
        </p:txBody>
      </p:sp>
      <p:sp>
        <p:nvSpPr>
          <p:cNvPr id="220262" name="Text Box 102"/>
          <p:cNvSpPr txBox="1">
            <a:spLocks noChangeArrowheads="1"/>
          </p:cNvSpPr>
          <p:nvPr/>
        </p:nvSpPr>
        <p:spPr bwMode="auto">
          <a:xfrm>
            <a:off x="7391400" y="2943944"/>
            <a:ext cx="91964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alibri"/>
              </a:rPr>
              <a:t>next</a:t>
            </a:r>
            <a:endParaRPr lang="en-US" dirty="0">
              <a:latin typeface="Calibri"/>
            </a:endParaRPr>
          </a:p>
        </p:txBody>
      </p:sp>
      <p:graphicFrame>
        <p:nvGraphicFramePr>
          <p:cNvPr id="220263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406537"/>
              </p:ext>
            </p:extLst>
          </p:nvPr>
        </p:nvGraphicFramePr>
        <p:xfrm>
          <a:off x="3581400" y="4086944"/>
          <a:ext cx="3667125" cy="533400"/>
        </p:xfrm>
        <a:graphic>
          <a:graphicData uri="http://schemas.openxmlformats.org/drawingml/2006/table">
            <a:tbl>
              <a:tblPr/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0281" name="Text Box 121"/>
          <p:cNvSpPr txBox="1">
            <a:spLocks noChangeArrowheads="1"/>
          </p:cNvSpPr>
          <p:nvPr/>
        </p:nvSpPr>
        <p:spPr bwMode="auto">
          <a:xfrm>
            <a:off x="7391400" y="4086944"/>
            <a:ext cx="11318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alibri"/>
              </a:rPr>
              <a:t>check</a:t>
            </a:r>
            <a:endParaRPr lang="en-US" dirty="0">
              <a:latin typeface="Calibri"/>
            </a:endParaRPr>
          </a:p>
        </p:txBody>
      </p:sp>
      <p:sp>
        <p:nvSpPr>
          <p:cNvPr id="220282" name="Text Box 122"/>
          <p:cNvSpPr txBox="1">
            <a:spLocks noChangeArrowheads="1"/>
          </p:cNvSpPr>
          <p:nvPr/>
        </p:nvSpPr>
        <p:spPr bwMode="auto">
          <a:xfrm>
            <a:off x="3429000" y="4696544"/>
            <a:ext cx="2743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i="1" dirty="0" err="1" smtClean="0">
                <a:solidFill>
                  <a:srgbClr val="000080"/>
                </a:solidFill>
                <a:latin typeface="Calibri"/>
              </a:rPr>
              <a:t>nextState</a:t>
            </a:r>
            <a:r>
              <a:rPr lang="en-US" sz="2800" dirty="0" smtClean="0">
                <a:solidFill>
                  <a:srgbClr val="000080"/>
                </a:solidFill>
                <a:latin typeface="Calibri"/>
              </a:rPr>
              <a:t>(</a:t>
            </a:r>
            <a:r>
              <a:rPr lang="en-US" sz="2800" i="1" dirty="0" smtClean="0">
                <a:solidFill>
                  <a:srgbClr val="000080"/>
                </a:solidFill>
                <a:latin typeface="Calibri"/>
              </a:rPr>
              <a:t>s</a:t>
            </a:r>
            <a:r>
              <a:rPr lang="en-US" sz="2800" dirty="0">
                <a:solidFill>
                  <a:srgbClr val="000080"/>
                </a:solidFill>
                <a:latin typeface="Calibri"/>
              </a:rPr>
              <a:t>, </a:t>
            </a:r>
            <a:r>
              <a:rPr lang="en-US" sz="2800" i="1" dirty="0">
                <a:solidFill>
                  <a:srgbClr val="000080"/>
                </a:solidFill>
                <a:latin typeface="Calibri"/>
              </a:rPr>
              <a:t>x</a:t>
            </a:r>
            <a:r>
              <a:rPr lang="en-US" sz="2800" dirty="0">
                <a:solidFill>
                  <a:srgbClr val="000080"/>
                </a:solidFill>
                <a:latin typeface="Calibri"/>
              </a:rPr>
              <a:t>) :</a:t>
            </a:r>
          </a:p>
          <a:p>
            <a:r>
              <a:rPr lang="en-US" sz="2800" dirty="0">
                <a:solidFill>
                  <a:srgbClr val="000080"/>
                </a:solidFill>
                <a:latin typeface="Calibri"/>
              </a:rPr>
              <a:t>  L := base[</a:t>
            </a:r>
            <a:r>
              <a:rPr lang="en-US" sz="2800" i="1" dirty="0">
                <a:solidFill>
                  <a:srgbClr val="000080"/>
                </a:solidFill>
                <a:latin typeface="Calibri"/>
              </a:rPr>
              <a:t>s</a:t>
            </a:r>
            <a:r>
              <a:rPr lang="en-US" sz="2800" dirty="0">
                <a:solidFill>
                  <a:srgbClr val="000080"/>
                </a:solidFill>
                <a:latin typeface="Calibri"/>
              </a:rPr>
              <a:t>] + </a:t>
            </a:r>
            <a:r>
              <a:rPr lang="en-US" sz="2800" i="1" dirty="0">
                <a:solidFill>
                  <a:srgbClr val="000080"/>
                </a:solidFill>
                <a:latin typeface="Calibri"/>
              </a:rPr>
              <a:t>x</a:t>
            </a:r>
            <a:endParaRPr lang="en-US" sz="2800" dirty="0">
              <a:solidFill>
                <a:srgbClr val="000080"/>
              </a:solidFill>
              <a:latin typeface="Calibri"/>
            </a:endParaRPr>
          </a:p>
          <a:p>
            <a:r>
              <a:rPr lang="en-US" sz="2800" dirty="0">
                <a:solidFill>
                  <a:srgbClr val="000080"/>
                </a:solidFill>
                <a:latin typeface="Calibri"/>
              </a:rPr>
              <a:t>  </a:t>
            </a:r>
            <a:r>
              <a:rPr lang="en-US" sz="2800" b="1" dirty="0">
                <a:solidFill>
                  <a:srgbClr val="000080"/>
                </a:solidFill>
                <a:latin typeface="Calibri"/>
              </a:rPr>
              <a:t>return</a:t>
            </a:r>
            <a:r>
              <a:rPr lang="en-US" sz="2800" dirty="0">
                <a:solidFill>
                  <a:srgbClr val="000080"/>
                </a:solidFill>
                <a:latin typeface="Calibri"/>
              </a:rPr>
              <a:t> next[L]</a:t>
            </a:r>
          </a:p>
        </p:txBody>
      </p:sp>
      <p:sp>
        <p:nvSpPr>
          <p:cNvPr id="220283" name="Text Box 123"/>
          <p:cNvSpPr txBox="1">
            <a:spLocks noChangeArrowheads="1"/>
          </p:cNvSpPr>
          <p:nvPr/>
        </p:nvSpPr>
        <p:spPr bwMode="auto">
          <a:xfrm>
            <a:off x="5943600" y="5550619"/>
            <a:ext cx="23929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alibri"/>
              </a:rPr>
              <a:t>if</a:t>
            </a:r>
            <a:r>
              <a:rPr lang="en-US" sz="2800" dirty="0">
                <a:solidFill>
                  <a:srgbClr val="000080"/>
                </a:solidFill>
                <a:latin typeface="Calibri"/>
              </a:rPr>
              <a:t> check[L] </a:t>
            </a:r>
            <a:r>
              <a:rPr lang="en-US" sz="2800" b="1" dirty="0" smtClean="0">
                <a:solidFill>
                  <a:srgbClr val="000080"/>
                </a:solidFill>
                <a:latin typeface="Calibri"/>
              </a:rPr>
              <a:t>==</a:t>
            </a:r>
            <a:r>
              <a:rPr lang="en-US" sz="2800" dirty="0" smtClean="0">
                <a:solidFill>
                  <a:srgbClr val="000080"/>
                </a:solidFill>
                <a:latin typeface="Calibri"/>
              </a:rPr>
              <a:t> </a:t>
            </a:r>
            <a:r>
              <a:rPr lang="en-US" sz="2800" i="1" dirty="0">
                <a:solidFill>
                  <a:srgbClr val="000080"/>
                </a:solidFill>
                <a:latin typeface="Calibri"/>
              </a:rPr>
              <a:t>s</a:t>
            </a:r>
            <a:endParaRPr lang="en-US" sz="2800" dirty="0">
              <a:solidFill>
                <a:srgbClr val="000080"/>
              </a:solidFill>
              <a:latin typeface="Calibri"/>
            </a:endParaRPr>
          </a:p>
        </p:txBody>
      </p:sp>
      <p:graphicFrame>
        <p:nvGraphicFramePr>
          <p:cNvPr id="22028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80940"/>
              </p:ext>
            </p:extLst>
          </p:nvPr>
        </p:nvGraphicFramePr>
        <p:xfrm>
          <a:off x="2362200" y="3934544"/>
          <a:ext cx="533400" cy="1554479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0295" name="Text Box 135"/>
          <p:cNvSpPr txBox="1">
            <a:spLocks noChangeArrowheads="1"/>
          </p:cNvSpPr>
          <p:nvPr/>
        </p:nvSpPr>
        <p:spPr bwMode="auto">
          <a:xfrm>
            <a:off x="1812925" y="5580782"/>
            <a:ext cx="137349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alibri"/>
              </a:rPr>
              <a:t>default</a:t>
            </a:r>
            <a:endParaRPr lang="en-US" dirty="0">
              <a:latin typeface="Calibri"/>
            </a:endParaRPr>
          </a:p>
        </p:txBody>
      </p:sp>
      <p:sp>
        <p:nvSpPr>
          <p:cNvPr id="17" name="Text Box 131"/>
          <p:cNvSpPr txBox="1">
            <a:spLocks noChangeArrowheads="1"/>
          </p:cNvSpPr>
          <p:nvPr/>
        </p:nvSpPr>
        <p:spPr bwMode="auto">
          <a:xfrm>
            <a:off x="6084168" y="4581128"/>
            <a:ext cx="21473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alibri"/>
              </a:rPr>
              <a:t>nextState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(2,b)=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081413" y="3546853"/>
            <a:ext cx="418579" cy="45821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067944" y="4122917"/>
            <a:ext cx="418579" cy="45821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0" name="Text Box 131"/>
          <p:cNvSpPr txBox="1">
            <a:spLocks noChangeArrowheads="1"/>
          </p:cNvSpPr>
          <p:nvPr/>
        </p:nvSpPr>
        <p:spPr bwMode="auto">
          <a:xfrm>
            <a:off x="7956376" y="4551511"/>
            <a:ext cx="1072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next[1]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7064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84" grpId="0"/>
      <p:bldP spid="220261" grpId="0"/>
      <p:bldP spid="220262" grpId="0"/>
      <p:bldP spid="220281" grpId="0"/>
      <p:bldP spid="220282" grpId="0"/>
      <p:bldP spid="220283" grpId="0"/>
      <p:bldP spid="220295" grpId="0"/>
      <p:bldP spid="17" grpId="0"/>
      <p:bldP spid="18" grpId="0" animBg="1"/>
      <p:bldP spid="19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84" name="Text Box 124"/>
          <p:cNvSpPr txBox="1">
            <a:spLocks noChangeArrowheads="1"/>
          </p:cNvSpPr>
          <p:nvPr/>
        </p:nvSpPr>
        <p:spPr bwMode="auto">
          <a:xfrm>
            <a:off x="3429000" y="6006232"/>
            <a:ext cx="54161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alibri"/>
              </a:rPr>
              <a:t>  else return</a:t>
            </a:r>
            <a:r>
              <a:rPr lang="en-US" sz="2800" dirty="0">
                <a:solidFill>
                  <a:srgbClr val="000080"/>
                </a:solidFill>
                <a:latin typeface="Calibri"/>
              </a:rPr>
              <a:t> </a:t>
            </a:r>
            <a:r>
              <a:rPr lang="en-US" sz="2800" i="1" dirty="0" err="1" smtClean="0">
                <a:solidFill>
                  <a:srgbClr val="000080"/>
                </a:solidFill>
                <a:latin typeface="Calibri"/>
              </a:rPr>
              <a:t>nextState</a:t>
            </a:r>
            <a:r>
              <a:rPr lang="en-US" sz="2800" dirty="0" smtClean="0">
                <a:solidFill>
                  <a:srgbClr val="000080"/>
                </a:solidFill>
                <a:latin typeface="Calibri"/>
              </a:rPr>
              <a:t>(default[</a:t>
            </a:r>
            <a:r>
              <a:rPr lang="en-US" sz="2800" i="1" dirty="0" smtClean="0">
                <a:solidFill>
                  <a:srgbClr val="000080"/>
                </a:solidFill>
                <a:latin typeface="Calibri"/>
              </a:rPr>
              <a:t>s</a:t>
            </a:r>
            <a:r>
              <a:rPr lang="en-US" sz="2800" dirty="0">
                <a:solidFill>
                  <a:srgbClr val="000080"/>
                </a:solidFill>
                <a:latin typeface="Calibri"/>
              </a:rPr>
              <a:t>], </a:t>
            </a:r>
            <a:r>
              <a:rPr lang="en-US" sz="2800" i="1" dirty="0">
                <a:solidFill>
                  <a:srgbClr val="000080"/>
                </a:solidFill>
                <a:latin typeface="Calibri"/>
              </a:rPr>
              <a:t>x</a:t>
            </a:r>
            <a:r>
              <a:rPr lang="en-US" sz="2800" dirty="0">
                <a:solidFill>
                  <a:srgbClr val="000080"/>
                </a:solidFill>
                <a:latin typeface="Calibri"/>
              </a:rPr>
              <a:t>)</a:t>
            </a:r>
          </a:p>
        </p:txBody>
      </p:sp>
      <p:sp>
        <p:nvSpPr>
          <p:cNvPr id="13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28184"/>
            <a:ext cx="1905000" cy="457200"/>
          </a:xfrm>
        </p:spPr>
        <p:txBody>
          <a:bodyPr/>
          <a:lstStyle/>
          <a:p>
            <a:fld id="{5AFA44C6-9A22-7C4C-A888-845FB30B9B11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1143000"/>
          </a:xfrm>
        </p:spPr>
        <p:txBody>
          <a:bodyPr/>
          <a:lstStyle/>
          <a:p>
            <a:r>
              <a:rPr lang="en-US" dirty="0"/>
              <a:t>Implementing DFAs</a:t>
            </a:r>
          </a:p>
        </p:txBody>
      </p:sp>
      <p:graphicFrame>
        <p:nvGraphicFramePr>
          <p:cNvPr id="22016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866504"/>
              </p:ext>
            </p:extLst>
          </p:nvPr>
        </p:nvGraphicFramePr>
        <p:xfrm>
          <a:off x="609600" y="1419944"/>
          <a:ext cx="2590800" cy="2072639"/>
        </p:xfrm>
        <a:graphic>
          <a:graphicData uri="http://schemas.openxmlformats.org/drawingml/2006/table">
            <a:tbl>
              <a:tblPr/>
              <a:tblGrid>
                <a:gridCol w="517525"/>
                <a:gridCol w="520700"/>
                <a:gridCol w="514350"/>
                <a:gridCol w="520700"/>
                <a:gridCol w="517525"/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195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769613"/>
              </p:ext>
            </p:extLst>
          </p:nvPr>
        </p:nvGraphicFramePr>
        <p:xfrm>
          <a:off x="3581400" y="1419944"/>
          <a:ext cx="3667125" cy="2590799"/>
        </p:xfrm>
        <a:graphic>
          <a:graphicData uri="http://schemas.openxmlformats.org/drawingml/2006/table">
            <a:tbl>
              <a:tblPr/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0247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635007"/>
              </p:ext>
            </p:extLst>
          </p:nvPr>
        </p:nvGraphicFramePr>
        <p:xfrm>
          <a:off x="1219200" y="3934544"/>
          <a:ext cx="914400" cy="1554479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20261" name="Text Box 101"/>
          <p:cNvSpPr txBox="1">
            <a:spLocks noChangeArrowheads="1"/>
          </p:cNvSpPr>
          <p:nvPr/>
        </p:nvSpPr>
        <p:spPr bwMode="auto">
          <a:xfrm>
            <a:off x="228600" y="3934544"/>
            <a:ext cx="961521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alibri"/>
              </a:rPr>
              <a:t>base</a:t>
            </a:r>
            <a:endParaRPr lang="en-US" dirty="0">
              <a:latin typeface="Calibri"/>
            </a:endParaRPr>
          </a:p>
        </p:txBody>
      </p:sp>
      <p:sp>
        <p:nvSpPr>
          <p:cNvPr id="220262" name="Text Box 102"/>
          <p:cNvSpPr txBox="1">
            <a:spLocks noChangeArrowheads="1"/>
          </p:cNvSpPr>
          <p:nvPr/>
        </p:nvSpPr>
        <p:spPr bwMode="auto">
          <a:xfrm>
            <a:off x="7391400" y="2943944"/>
            <a:ext cx="91964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alibri"/>
              </a:rPr>
              <a:t>next</a:t>
            </a:r>
            <a:endParaRPr lang="en-US" dirty="0">
              <a:latin typeface="Calibri"/>
            </a:endParaRPr>
          </a:p>
        </p:txBody>
      </p:sp>
      <p:graphicFrame>
        <p:nvGraphicFramePr>
          <p:cNvPr id="220263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27122"/>
              </p:ext>
            </p:extLst>
          </p:nvPr>
        </p:nvGraphicFramePr>
        <p:xfrm>
          <a:off x="3581400" y="4086944"/>
          <a:ext cx="3667125" cy="533400"/>
        </p:xfrm>
        <a:graphic>
          <a:graphicData uri="http://schemas.openxmlformats.org/drawingml/2006/table">
            <a:tbl>
              <a:tblPr/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0281" name="Text Box 121"/>
          <p:cNvSpPr txBox="1">
            <a:spLocks noChangeArrowheads="1"/>
          </p:cNvSpPr>
          <p:nvPr/>
        </p:nvSpPr>
        <p:spPr bwMode="auto">
          <a:xfrm>
            <a:off x="7391400" y="4086944"/>
            <a:ext cx="11318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alibri"/>
              </a:rPr>
              <a:t>check</a:t>
            </a:r>
            <a:endParaRPr lang="en-US" dirty="0">
              <a:latin typeface="Calibri"/>
            </a:endParaRPr>
          </a:p>
        </p:txBody>
      </p:sp>
      <p:sp>
        <p:nvSpPr>
          <p:cNvPr id="220282" name="Text Box 122"/>
          <p:cNvSpPr txBox="1">
            <a:spLocks noChangeArrowheads="1"/>
          </p:cNvSpPr>
          <p:nvPr/>
        </p:nvSpPr>
        <p:spPr bwMode="auto">
          <a:xfrm>
            <a:off x="3429000" y="4696544"/>
            <a:ext cx="2743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i="1" dirty="0" err="1" smtClean="0">
                <a:solidFill>
                  <a:srgbClr val="000080"/>
                </a:solidFill>
                <a:latin typeface="Calibri"/>
              </a:rPr>
              <a:t>nextState</a:t>
            </a:r>
            <a:r>
              <a:rPr lang="en-US" sz="2800" dirty="0" smtClean="0">
                <a:solidFill>
                  <a:srgbClr val="000080"/>
                </a:solidFill>
                <a:latin typeface="Calibri"/>
              </a:rPr>
              <a:t>(</a:t>
            </a:r>
            <a:r>
              <a:rPr lang="en-US" sz="2800" i="1" dirty="0" smtClean="0">
                <a:solidFill>
                  <a:srgbClr val="000080"/>
                </a:solidFill>
                <a:latin typeface="Calibri"/>
              </a:rPr>
              <a:t>s</a:t>
            </a:r>
            <a:r>
              <a:rPr lang="en-US" sz="2800" dirty="0">
                <a:solidFill>
                  <a:srgbClr val="000080"/>
                </a:solidFill>
                <a:latin typeface="Calibri"/>
              </a:rPr>
              <a:t>, </a:t>
            </a:r>
            <a:r>
              <a:rPr lang="en-US" sz="2800" i="1" dirty="0">
                <a:solidFill>
                  <a:srgbClr val="000080"/>
                </a:solidFill>
                <a:latin typeface="Calibri"/>
              </a:rPr>
              <a:t>x</a:t>
            </a:r>
            <a:r>
              <a:rPr lang="en-US" sz="2800" dirty="0">
                <a:solidFill>
                  <a:srgbClr val="000080"/>
                </a:solidFill>
                <a:latin typeface="Calibri"/>
              </a:rPr>
              <a:t>) :</a:t>
            </a:r>
          </a:p>
          <a:p>
            <a:r>
              <a:rPr lang="en-US" sz="2800" dirty="0">
                <a:solidFill>
                  <a:srgbClr val="000080"/>
                </a:solidFill>
                <a:latin typeface="Calibri"/>
              </a:rPr>
              <a:t>  L := base[</a:t>
            </a:r>
            <a:r>
              <a:rPr lang="en-US" sz="2800" i="1" dirty="0">
                <a:solidFill>
                  <a:srgbClr val="000080"/>
                </a:solidFill>
                <a:latin typeface="Calibri"/>
              </a:rPr>
              <a:t>s</a:t>
            </a:r>
            <a:r>
              <a:rPr lang="en-US" sz="2800" dirty="0">
                <a:solidFill>
                  <a:srgbClr val="000080"/>
                </a:solidFill>
                <a:latin typeface="Calibri"/>
              </a:rPr>
              <a:t>] + </a:t>
            </a:r>
            <a:r>
              <a:rPr lang="en-US" sz="2800" i="1" dirty="0">
                <a:solidFill>
                  <a:srgbClr val="000080"/>
                </a:solidFill>
                <a:latin typeface="Calibri"/>
              </a:rPr>
              <a:t>x</a:t>
            </a:r>
            <a:endParaRPr lang="en-US" sz="2800" dirty="0">
              <a:solidFill>
                <a:srgbClr val="000080"/>
              </a:solidFill>
              <a:latin typeface="Calibri"/>
            </a:endParaRPr>
          </a:p>
          <a:p>
            <a:r>
              <a:rPr lang="en-US" sz="2800" dirty="0">
                <a:solidFill>
                  <a:srgbClr val="000080"/>
                </a:solidFill>
                <a:latin typeface="Calibri"/>
              </a:rPr>
              <a:t>  </a:t>
            </a:r>
            <a:r>
              <a:rPr lang="en-US" sz="2800" b="1" dirty="0">
                <a:solidFill>
                  <a:srgbClr val="000080"/>
                </a:solidFill>
                <a:latin typeface="Calibri"/>
              </a:rPr>
              <a:t>return</a:t>
            </a:r>
            <a:r>
              <a:rPr lang="en-US" sz="2800" dirty="0">
                <a:solidFill>
                  <a:srgbClr val="000080"/>
                </a:solidFill>
                <a:latin typeface="Calibri"/>
              </a:rPr>
              <a:t> next[L]</a:t>
            </a:r>
          </a:p>
        </p:txBody>
      </p:sp>
      <p:sp>
        <p:nvSpPr>
          <p:cNvPr id="220283" name="Text Box 123"/>
          <p:cNvSpPr txBox="1">
            <a:spLocks noChangeArrowheads="1"/>
          </p:cNvSpPr>
          <p:nvPr/>
        </p:nvSpPr>
        <p:spPr bwMode="auto">
          <a:xfrm>
            <a:off x="5943600" y="5550619"/>
            <a:ext cx="23929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alibri"/>
              </a:rPr>
              <a:t>if</a:t>
            </a:r>
            <a:r>
              <a:rPr lang="en-US" sz="2800" dirty="0">
                <a:solidFill>
                  <a:srgbClr val="000080"/>
                </a:solidFill>
                <a:latin typeface="Calibri"/>
              </a:rPr>
              <a:t> check[L] </a:t>
            </a:r>
            <a:r>
              <a:rPr lang="en-US" sz="2800" b="1" dirty="0" smtClean="0">
                <a:solidFill>
                  <a:srgbClr val="000080"/>
                </a:solidFill>
                <a:latin typeface="Calibri"/>
              </a:rPr>
              <a:t>==</a:t>
            </a:r>
            <a:r>
              <a:rPr lang="en-US" sz="2800" dirty="0" smtClean="0">
                <a:solidFill>
                  <a:srgbClr val="000080"/>
                </a:solidFill>
                <a:latin typeface="Calibri"/>
              </a:rPr>
              <a:t> </a:t>
            </a:r>
            <a:r>
              <a:rPr lang="en-US" sz="2800" i="1" dirty="0">
                <a:solidFill>
                  <a:srgbClr val="000080"/>
                </a:solidFill>
                <a:latin typeface="Calibri"/>
              </a:rPr>
              <a:t>s</a:t>
            </a:r>
            <a:endParaRPr lang="en-US" sz="2800" dirty="0">
              <a:solidFill>
                <a:srgbClr val="000080"/>
              </a:solidFill>
              <a:latin typeface="Calibri"/>
            </a:endParaRPr>
          </a:p>
        </p:txBody>
      </p:sp>
      <p:graphicFrame>
        <p:nvGraphicFramePr>
          <p:cNvPr id="22028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744920"/>
              </p:ext>
            </p:extLst>
          </p:nvPr>
        </p:nvGraphicFramePr>
        <p:xfrm>
          <a:off x="2362200" y="3934544"/>
          <a:ext cx="533400" cy="1554479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0295" name="Text Box 135"/>
          <p:cNvSpPr txBox="1">
            <a:spLocks noChangeArrowheads="1"/>
          </p:cNvSpPr>
          <p:nvPr/>
        </p:nvSpPr>
        <p:spPr bwMode="auto">
          <a:xfrm>
            <a:off x="1812925" y="5580782"/>
            <a:ext cx="137349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alibri"/>
              </a:rPr>
              <a:t>default</a:t>
            </a:r>
            <a:endParaRPr lang="en-US" dirty="0">
              <a:latin typeface="Calibri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614045" y="3546853"/>
            <a:ext cx="418579" cy="45821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614045" y="4122917"/>
            <a:ext cx="418579" cy="45821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1" name="Text Box 131"/>
          <p:cNvSpPr txBox="1">
            <a:spLocks noChangeArrowheads="1"/>
          </p:cNvSpPr>
          <p:nvPr/>
        </p:nvSpPr>
        <p:spPr bwMode="auto">
          <a:xfrm>
            <a:off x="6084168" y="4653136"/>
            <a:ext cx="2130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alibri"/>
              </a:rPr>
              <a:t>nextState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(2,a)=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" name="Text Box 131"/>
          <p:cNvSpPr txBox="1">
            <a:spLocks noChangeArrowheads="1"/>
          </p:cNvSpPr>
          <p:nvPr/>
        </p:nvSpPr>
        <p:spPr bwMode="auto">
          <a:xfrm>
            <a:off x="6084168" y="5012608"/>
            <a:ext cx="19564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alibri"/>
              </a:rPr>
              <a:t>nextState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(1,a)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353221" y="4987013"/>
            <a:ext cx="418579" cy="45821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4" name="Text Box 131"/>
          <p:cNvSpPr txBox="1">
            <a:spLocks noChangeArrowheads="1"/>
          </p:cNvSpPr>
          <p:nvPr/>
        </p:nvSpPr>
        <p:spPr bwMode="auto">
          <a:xfrm>
            <a:off x="7740352" y="5013176"/>
            <a:ext cx="13227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= next[3]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133208" y="3530152"/>
            <a:ext cx="418579" cy="45821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964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2" grpId="0"/>
      <p:bldP spid="23" grpId="0" animBg="1"/>
      <p:bldP spid="24" grpId="0"/>
      <p:bldP spid="25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3325</TotalTime>
  <Words>670</Words>
  <Application>Microsoft Macintosh PowerPoint</Application>
  <PresentationFormat>On-screen Show (4:3)</PresentationFormat>
  <Paragraphs>371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Blank Presentation</vt:lpstr>
      <vt:lpstr>Lexical Analysis</vt:lpstr>
      <vt:lpstr>Building a Lexical Analyzer</vt:lpstr>
      <vt:lpstr>Implementing DFAs</vt:lpstr>
      <vt:lpstr>Implementing DFAs</vt:lpstr>
      <vt:lpstr>Implementing DFAs</vt:lpstr>
      <vt:lpstr>Implementing DFAs</vt:lpstr>
      <vt:lpstr>Implementing DFAs</vt:lpstr>
      <vt:lpstr>Implementing DFAs</vt:lpstr>
      <vt:lpstr>Implementing DFAs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404</cp:revision>
  <cp:lastPrinted>2010-09-15T00:24:59Z</cp:lastPrinted>
  <dcterms:created xsi:type="dcterms:W3CDTF">2011-09-22T21:27:19Z</dcterms:created>
  <dcterms:modified xsi:type="dcterms:W3CDTF">2016-06-14T17:46:58Z</dcterms:modified>
</cp:coreProperties>
</file>