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22" r:id="rId10"/>
    <p:sldId id="316" r:id="rId11"/>
    <p:sldId id="317" r:id="rId12"/>
    <p:sldId id="318" r:id="rId13"/>
    <p:sldId id="319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0952"/>
  </p:normalViewPr>
  <p:slideViewPr>
    <p:cSldViewPr>
      <p:cViewPr varScale="1">
        <p:scale>
          <a:sx n="116" d="100"/>
          <a:sy n="116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B10D2A1-AA16-124C-8724-E871FC52E9A7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E4AD0E-E41E-A948-ABBD-15AD007DE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785DF61-96F8-3448-B30E-7E61CA41DDB4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A7E33-8984-B24C-ACBF-89B0D9B595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00C37A4-5AA0-6C4C-B4C1-05BACFD89896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ABA4D7-796B-7142-9403-B8CFED2F6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ACDE087-5547-9146-A44C-F12479CD90F2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8CC61-53BB-2C4B-8409-C0E64FC87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ABC23590-A601-0D4E-8E81-4963D950E64C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41845-A0ED-8C47-8151-7C5D33865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80D6EEA-C880-B74F-9033-821B2613D0DA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EC5820-8441-A146-B000-5F140F835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67FB90A-5A86-AA47-9DF5-D4B51CBF5733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E1A620-A552-4548-BA5D-0021EC56C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9D5CE67-D7FF-1A43-B8C8-8AC2D455325E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B2D152-C363-5940-8B1F-9B69647D8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FB6C99C-CAE9-4A46-8B93-5F7F7EFB4D77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0A3164-1B8E-6F4D-B190-04FA59675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16CD525-494F-8149-9830-A66ADF4FE65A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6BC3C8-C01D-8942-A408-A7FA9DA20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30480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932040" y="2868637"/>
            <a:ext cx="2800350" cy="3368675"/>
            <a:chOff x="3312" y="1670"/>
            <a:chExt cx="1764" cy="2122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64560" y="1556792"/>
            <a:ext cx="3048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Leaves nodes: 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terminals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Interior nodes: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non-terminals</a:t>
            </a: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2895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76800" y="2514600"/>
            <a:ext cx="3181350" cy="3140075"/>
            <a:chOff x="2640" y="1670"/>
            <a:chExt cx="2004" cy="197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id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99592" y="5157192"/>
            <a:ext cx="5032896" cy="7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Parse tree gives a 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meaning to the string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      (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id+id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)*id      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vs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791200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CA" dirty="0"/>
              <a:t>Note that rightmost and leftmost derivations have the same parse tree</a:t>
            </a:r>
          </a:p>
          <a:p>
            <a:pPr lvl="1"/>
            <a:r>
              <a:rPr lang="en-CA" dirty="0"/>
              <a:t>Every parse tree has a rightmost and a leftmost derivation</a:t>
            </a:r>
          </a:p>
          <a:p>
            <a:pPr lvl="1"/>
            <a:r>
              <a:rPr lang="en-CA" dirty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now, we only worry about the structure, so the reference grammar might choose to over-generate in certain cases (e.g. </a:t>
            </a:r>
            <a:r>
              <a:rPr lang="en-US" sz="2400" dirty="0">
                <a:latin typeface="Courier" charset="0"/>
              </a:rPr>
              <a:t>bool x = 20;</a:t>
            </a:r>
            <a:r>
              <a:rPr lang="en-US" sz="28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Convert the reference grammar to a CFG</a:t>
            </a:r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E { $$ = $1 +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*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-1 *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$1 }</a:t>
            </a:r>
            <a:endParaRPr 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651502" y="2590800"/>
            <a:ext cx="3492501" cy="3171826"/>
            <a:chOff x="2552" y="1670"/>
            <a:chExt cx="2200" cy="199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id(5)</a:t>
              </a:r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id(2)</a:t>
              </a:r>
              <a:endParaRPr lang="en-US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id(3)</a:t>
              </a:r>
              <a:endParaRPr lang="en-US" dirty="0"/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485" y="2592"/>
              <a:ext cx="15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804" y="3120"/>
              <a:ext cx="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3757" y="3120"/>
              <a:ext cx="7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364088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2280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440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629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CFG notation</a:t>
            </a:r>
          </a:p>
          <a:p>
            <a:pPr lvl="1">
              <a:buFontTx/>
              <a:buNone/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</a:t>
            </a:r>
            <a:r>
              <a:rPr lang="en-US"/>
              <a:t> E * E</a:t>
            </a:r>
            <a:r>
              <a:rPr lang="en-US" sz="2400"/>
              <a:t> </a:t>
            </a:r>
          </a:p>
          <a:p>
            <a:pPr lvl="1">
              <a:buFontTx/>
              <a:buNone/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</a:t>
            </a:r>
            <a:r>
              <a:rPr lang="en-US"/>
              <a:t> E + E</a:t>
            </a:r>
          </a:p>
          <a:p>
            <a:r>
              <a:rPr lang="en-US"/>
              <a:t>Backus Naur notation</a:t>
            </a:r>
          </a:p>
          <a:p>
            <a:pPr lvl="1">
              <a:buFontTx/>
              <a:buNone/>
            </a:pPr>
            <a:r>
              <a:rPr lang="en-US"/>
              <a:t>E ::= E * E | E + E  </a:t>
            </a:r>
          </a:p>
          <a:p>
            <a:pPr lvl="1">
              <a:buFontTx/>
              <a:buNone/>
            </a:pPr>
            <a:r>
              <a:rPr lang="en-US"/>
              <a:t>(an or-list of right hand sides)</a:t>
            </a:r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381000" y="2362200"/>
            <a:ext cx="8458200" cy="2916238"/>
            <a:chOff x="240" y="910"/>
            <a:chExt cx="5328" cy="183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6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053"/>
              <a:ext cx="1152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9"/>
              <a:ext cx="1063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Parser</a:t>
              </a:r>
              <a:br>
                <a:rPr lang="en-US">
                  <a:latin typeface="Arial" charset="0"/>
                </a:rPr>
              </a:br>
              <a:endParaRPr lang="en-US">
                <a:latin typeface="Arial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token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6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source</a:t>
              </a:r>
              <a:br>
                <a:rPr lang="en-US" sz="2000"/>
              </a:br>
              <a:r>
                <a:rPr lang="en-US" sz="2000"/>
                <a:t>program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11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11"/>
              <a:ext cx="105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01" y="3356992"/>
            <a:ext cx="12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1921" y="3430741"/>
            <a:ext cx="18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flex: </a:t>
            </a:r>
            <a:r>
              <a:rPr lang="en-CA" sz="1800" b="1" dirty="0" err="1">
                <a:solidFill>
                  <a:srgbClr val="FF0000"/>
                </a:solidFill>
              </a:rPr>
              <a:t>yylex</a:t>
            </a:r>
            <a:r>
              <a:rPr lang="en-CA" sz="1800" b="1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990656" cy="4114800"/>
          </a:xfrm>
        </p:spPr>
        <p:txBody>
          <a:bodyPr/>
          <a:lstStyle/>
          <a:p>
            <a:r>
              <a:rPr lang="en-CA" dirty="0"/>
              <a:t>Not all string of tokens are valid programs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string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8080" y="2996952"/>
            <a:ext cx="24382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/>
              <a:t> EXP </a:t>
            </a:r>
            <a:r>
              <a:rPr lang="en-CA" dirty="0">
                <a:solidFill>
                  <a:schemeClr val="accent2"/>
                </a:solidFill>
              </a:rPr>
              <a:t>do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0096" y="3011468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if</a:t>
            </a:r>
            <a:r>
              <a:rPr lang="en-CA" dirty="0"/>
              <a:t> EXP  </a:t>
            </a:r>
            <a:r>
              <a:rPr lang="en-CA" dirty="0">
                <a:solidFill>
                  <a:schemeClr val="accent2"/>
                </a:solidFill>
              </a:rPr>
              <a:t>then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else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 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endParaRPr lang="en-CA" dirty="0"/>
              </a:p>
              <a:p>
                <a:pPr lvl="1"/>
                <a:r>
                  <a:rPr lang="en-CA" dirty="0"/>
                  <a:t>A set on non-terminals    </a:t>
                </a:r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endParaRPr lang="en-CA" dirty="0"/>
              </a:p>
              <a:p>
                <a:pPr lvl="1"/>
                <a:r>
                  <a:rPr lang="en-CA" dirty="0"/>
                  <a:t>A set of  productions   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457200" lvl="1" indent="0">
                  <a:buNone/>
                </a:pPr>
                <a:r>
                  <a:rPr lang="en-CA" baseline="-25000" dirty="0"/>
                  <a:t>                   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b="0" i="1" smtClean="0">
                        <a:latin typeface="Cambria Math"/>
                      </a:rPr>
                      <m:t> | </m:t>
                    </m:r>
                    <m:r>
                      <a:rPr lang="en-CA" b="0" i="1" smtClean="0">
                        <a:latin typeface="Cambria Math"/>
                      </a:rPr>
                      <m:t>𝑖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/>
                  <a:t> }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645024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N = {S}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41794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T = { ( , ) 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3273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Productions: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  <a:blipFill rotWithShape="1">
                <a:blip r:embed="rId2"/>
                <a:stretch>
                  <a:fillRect l="-2118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6122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30216" y="4941168"/>
            <a:ext cx="557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7944" y="5238492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S 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0496" y="5598532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S )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4784" y="5908100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  ) )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be a context free grammar with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/>
                  <a:t>, and terminals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The language </a:t>
                </a:r>
                <a:r>
                  <a:rPr lang="en-CA" dirty="0">
                    <a:solidFill>
                      <a:schemeClr val="accent2"/>
                    </a:solidFill>
                  </a:rPr>
                  <a:t>L(G)</a:t>
                </a:r>
                <a:r>
                  <a:rPr lang="en-CA" dirty="0"/>
                  <a:t> of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is:</a:t>
                </a:r>
              </a:p>
              <a:p>
                <a:pPr lvl="1"/>
                <a:endParaRPr lang="en-CA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^ 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CA" sz="2800" dirty="0">
                    <a:solidFill>
                      <a:schemeClr val="accent2"/>
                    </a:solidFill>
                  </a:rPr>
                  <a:t>{</a:t>
                </a:r>
                <a:r>
                  <a:rPr lang="el-GR" sz="2800" dirty="0">
                    <a:solidFill>
                      <a:schemeClr val="accent2"/>
                    </a:solidFill>
                  </a:rPr>
                  <a:t>ε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, (), (()), ((())), …}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80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→…→…→…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457200" lvl="2" indent="-457200"/>
                <a:endParaRPr lang="en-CA" sz="3200" dirty="0">
                  <a:solidFill>
                    <a:schemeClr val="accent2"/>
                  </a:solidFill>
                </a:endParaRPr>
              </a:p>
              <a:p>
                <a:pPr marL="457200" lvl="2" indent="-457200"/>
                <a:r>
                  <a:rPr lang="en-CA" sz="3200" dirty="0">
                    <a:solidFill>
                      <a:schemeClr val="tx1"/>
                    </a:solidFill>
                  </a:rPr>
                  <a:t>A derivation can be drawn as a </a:t>
                </a:r>
                <a:r>
                  <a:rPr lang="en-CA" sz="32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Start symbol is the tree’s root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For a production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add </a:t>
                </a:r>
              </a:p>
              <a:p>
                <a:pPr marL="457200" lvl="3" indent="0">
                  <a:buNone/>
                </a:pPr>
                <a:r>
                  <a:rPr lang="en-CA" sz="2800" dirty="0">
                    <a:solidFill>
                      <a:schemeClr val="tx1"/>
                    </a:solidFill>
                  </a:rPr>
                  <a:t>       children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to node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  <a:blipFill rotWithShape="1">
                <a:blip r:embed="rId2"/>
                <a:stretch>
                  <a:fillRect l="-2039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53274" y="4048794"/>
            <a:ext cx="1835150" cy="1468438"/>
            <a:chOff x="3485" y="1670"/>
            <a:chExt cx="1156" cy="9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6" y="1961"/>
              <a:ext cx="395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1" y="1961"/>
              <a:ext cx="440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838</Words>
  <Application>Microsoft Macintosh PowerPoint</Application>
  <PresentationFormat>On-screen Show (4:3)</PresentationFormat>
  <Paragraphs>216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Comic Sans MS</vt:lpstr>
      <vt:lpstr>Courier</vt:lpstr>
      <vt:lpstr>Times</vt:lpstr>
      <vt:lpstr>Times New Roman</vt:lpstr>
      <vt:lpstr>Blank Presentation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Language of CFGs</vt:lpstr>
      <vt:lpstr>Derivation and Parse Tree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292</cp:revision>
  <cp:lastPrinted>2019-05-30T06:11:02Z</cp:lastPrinted>
  <dcterms:created xsi:type="dcterms:W3CDTF">2011-10-06T20:12:26Z</dcterms:created>
  <dcterms:modified xsi:type="dcterms:W3CDTF">2019-05-30T06:12:06Z</dcterms:modified>
</cp:coreProperties>
</file>