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3" r:id="rId2"/>
    <p:sldId id="433" r:id="rId3"/>
    <p:sldId id="434" r:id="rId4"/>
    <p:sldId id="439" r:id="rId5"/>
    <p:sldId id="435" r:id="rId6"/>
    <p:sldId id="299" r:id="rId7"/>
    <p:sldId id="437" r:id="rId8"/>
    <p:sldId id="438" r:id="rId9"/>
    <p:sldId id="446" r:id="rId10"/>
    <p:sldId id="302" r:id="rId11"/>
    <p:sldId id="303" r:id="rId12"/>
    <p:sldId id="304" r:id="rId13"/>
    <p:sldId id="451" r:id="rId14"/>
    <p:sldId id="449" r:id="rId15"/>
    <p:sldId id="450" r:id="rId16"/>
    <p:sldId id="309" r:id="rId17"/>
    <p:sldId id="310" r:id="rId18"/>
    <p:sldId id="311" r:id="rId19"/>
    <p:sldId id="441" r:id="rId20"/>
    <p:sldId id="447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00"/>
    <a:srgbClr val="CC99FF"/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 autoAdjust="0"/>
    <p:restoredTop sz="90952"/>
  </p:normalViewPr>
  <p:slideViewPr>
    <p:cSldViewPr>
      <p:cViewPr varScale="1">
        <p:scale>
          <a:sx n="116" d="100"/>
          <a:sy n="116" d="100"/>
        </p:scale>
        <p:origin x="16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7B6BB-CE1D-504C-A385-4BA4E967C9BE}" type="slidenum">
              <a:rPr lang="en-US"/>
              <a:pPr/>
              <a:t>10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132C8-112F-414F-9568-4250B1DEBE2A}" type="slidenum">
              <a:rPr lang="en-US"/>
              <a:pPr/>
              <a:t>11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12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14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85CF-FFB1-194C-ABFA-32ED2429BDB7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DD692-0E0D-4244-8E34-F4D763218396}" type="slidenum">
              <a:rPr lang="en-US"/>
              <a:pPr/>
              <a:t>17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CCC04-2179-8E45-B8D5-A7DEB1F11064}" type="slidenum">
              <a:rPr lang="en-US"/>
              <a:pPr/>
              <a:t>18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AB3DA-2E09-7A4A-ACB5-F638F3CB629A}" type="slidenum">
              <a:rPr lang="en-US"/>
              <a:pPr/>
              <a:t>19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F7EA5-603D-9F41-81B8-86B60D5C2E69}" type="slidenum">
              <a:rPr lang="en-US"/>
              <a:pPr/>
              <a:t>2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BA764-47ED-684A-ADF1-63F92DB3C3D0}" type="slidenum">
              <a:rPr lang="en-US"/>
              <a:pPr/>
              <a:t>20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7AAE4-EAC4-8C42-A0BD-0C8E1C359482}" type="slidenum">
              <a:rPr lang="en-US"/>
              <a:pPr/>
              <a:t>3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38713-62E5-9C45-A1C5-478F8A9EA38E}" type="slidenum">
              <a:rPr lang="en-US"/>
              <a:pPr/>
              <a:t>4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EE829-D73B-F54F-AC49-DB1D008816C2}" type="slidenum">
              <a:rPr lang="en-US"/>
              <a:pPr/>
              <a:t>5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0D04-6FC8-284C-97B8-8FAC1FF40BE3}" type="slidenum">
              <a:rPr lang="en-US"/>
              <a:pPr/>
              <a:t>6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0D04-6FC8-284C-97B8-8FAC1FF40BE3}" type="slidenum">
              <a:rPr lang="en-US"/>
              <a:pPr/>
              <a:t>7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0D04-6FC8-284C-97B8-8FAC1FF40BE3}" type="slidenum">
              <a:rPr lang="en-US"/>
              <a:pPr/>
              <a:t>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09647-C6EC-CD46-92A0-D8C940880E45}" type="slidenum">
              <a:rPr lang="en-US"/>
              <a:pPr/>
              <a:t>9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55DB87-3383-184D-99B0-93890237E891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FECBF0-E244-6241-A456-9FB5F565B79C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24053D-19EC-DA4D-BFD1-8DEB43608E93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EA088449-4D03-0843-84D7-B4A0EF767E6C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ndara"/>
                <a:cs typeface="Candara"/>
              </a:defRPr>
            </a:lvl1pPr>
          </a:lstStyle>
          <a:p>
            <a:fld id="{CECB5EB0-A99D-574A-8771-16980A91CB72}" type="datetime1">
              <a:rPr lang="en-US" smtClean="0"/>
              <a:pPr/>
              <a:t>5/29/19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ndara"/>
                <a:cs typeface="Candara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42C9F8-F6B1-9842-87C9-C9DA1459C62F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D31557-0663-4C4F-93C2-602683C5EFDD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5B0628-14D4-6A45-8A9F-D74C0423DABA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1F69CC-5876-214A-94D1-E2F7EDDDCEE1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55B703-03FB-174E-BFAC-55FF64EB9EB7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0BF00B-2AB1-1D40-A857-7809791C997C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1ECB80-1AB7-204B-845E-469E4B4627BD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2FBD3C0-B47D-AC4B-A39A-71B5F1354B01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A40146-FEE2-414A-A65E-E69B99B206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LEX6: NFA to DFA</a:t>
            </a:r>
          </a:p>
        </p:txBody>
      </p:sp>
    </p:spTree>
    <p:extLst>
      <p:ext uri="{BB962C8B-B14F-4D97-AF65-F5344CB8AC3E}">
        <p14:creationId xmlns:p14="http://schemas.microsoft.com/office/powerpoint/2010/main" val="92559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4E6-BBF0-2D46-A47C-3BE07DE833BB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32AA-6A24-274C-85E4-D6582FD04E0E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grpSp>
        <p:nvGrpSpPr>
          <p:cNvPr id="85045" name="Group 53"/>
          <p:cNvGrpSpPr>
            <a:grpSpLocks/>
          </p:cNvGrpSpPr>
          <p:nvPr/>
        </p:nvGrpSpPr>
        <p:grpSpPr bwMode="auto">
          <a:xfrm>
            <a:off x="457200" y="1600200"/>
            <a:ext cx="8166100" cy="4114800"/>
            <a:chOff x="288" y="1008"/>
            <a:chExt cx="5144" cy="2592"/>
          </a:xfrm>
        </p:grpSpPr>
        <p:sp>
          <p:nvSpPr>
            <p:cNvPr id="84996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4997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4998" name="AutoShape 6"/>
            <p:cNvCxnSpPr>
              <a:cxnSpLocks noChangeShapeType="1"/>
              <a:stCxn id="84996" idx="6"/>
              <a:endCxn id="84997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5000" name="AutoShape 8"/>
            <p:cNvCxnSpPr>
              <a:cxnSpLocks noChangeShapeType="1"/>
              <a:stCxn id="85006" idx="7"/>
              <a:endCxn id="84996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01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5002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5003" name="AutoShape 11"/>
            <p:cNvCxnSpPr>
              <a:cxnSpLocks noChangeShapeType="1"/>
              <a:stCxn id="85001" idx="6"/>
              <a:endCxn id="85002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5005" name="AutoShape 13"/>
            <p:cNvCxnSpPr>
              <a:cxnSpLocks noChangeShapeType="1"/>
              <a:stCxn id="85006" idx="5"/>
              <a:endCxn id="85001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06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5007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5008" name="AutoShape 16"/>
            <p:cNvCxnSpPr>
              <a:cxnSpLocks noChangeShapeType="1"/>
              <a:stCxn id="85019" idx="6"/>
              <a:endCxn id="85006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009" name="AutoShape 17"/>
            <p:cNvCxnSpPr>
              <a:cxnSpLocks noChangeShapeType="1"/>
              <a:stCxn id="84997" idx="6"/>
              <a:endCxn id="85007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010" name="AutoShape 18"/>
            <p:cNvCxnSpPr>
              <a:cxnSpLocks noChangeShapeType="1"/>
              <a:stCxn id="85002" idx="6"/>
              <a:endCxn id="85007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5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5016" name="AutoShape 24"/>
            <p:cNvCxnSpPr>
              <a:cxnSpLocks noChangeShapeType="1"/>
              <a:stCxn id="85007" idx="6"/>
              <a:endCxn id="85015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5018" name="AutoShape 26"/>
            <p:cNvCxnSpPr>
              <a:cxnSpLocks noChangeShapeType="1"/>
              <a:stCxn id="85007" idx="0"/>
              <a:endCxn id="85006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3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19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5020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5021" name="AutoShape 29"/>
            <p:cNvCxnSpPr>
              <a:cxnSpLocks noChangeShapeType="1"/>
              <a:stCxn id="85019" idx="4"/>
              <a:endCxn id="85015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2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23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5024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5025" name="AutoShape 33"/>
            <p:cNvCxnSpPr>
              <a:cxnSpLocks noChangeShapeType="1"/>
              <a:stCxn id="85023" idx="6"/>
              <a:endCxn id="85024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5027" name="AutoShape 35"/>
            <p:cNvCxnSpPr>
              <a:cxnSpLocks noChangeShapeType="1"/>
              <a:stCxn id="85015" idx="6"/>
              <a:endCxn id="85023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28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5029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5030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5031" name="AutoShape 39"/>
            <p:cNvCxnSpPr>
              <a:cxnSpLocks noChangeShapeType="1"/>
              <a:stCxn id="85029" idx="6"/>
              <a:endCxn id="85030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5033" name="AutoShape 41"/>
            <p:cNvCxnSpPr>
              <a:cxnSpLocks noChangeShapeType="1"/>
              <a:stCxn id="85034" idx="5"/>
              <a:endCxn id="85029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4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5036" name="AutoShape 44"/>
            <p:cNvCxnSpPr>
              <a:cxnSpLocks noChangeShapeType="1"/>
              <a:stCxn id="85034" idx="7"/>
              <a:endCxn id="85019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7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14</a:t>
              </a:r>
            </a:p>
          </p:txBody>
        </p:sp>
        <p:cxnSp>
          <p:nvCxnSpPr>
            <p:cNvPr id="85038" name="AutoShape 46"/>
            <p:cNvCxnSpPr>
              <a:cxnSpLocks noChangeShapeType="1"/>
              <a:stCxn id="85030" idx="6"/>
              <a:endCxn id="85037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9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5040" name="AutoShape 48"/>
            <p:cNvCxnSpPr>
              <a:cxnSpLocks noChangeShapeType="1"/>
              <a:stCxn id="85024" idx="4"/>
              <a:endCxn id="85037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41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42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43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44" name="Text Box 52"/>
            <p:cNvSpPr txBox="1">
              <a:spLocks noChangeArrowheads="1"/>
            </p:cNvSpPr>
            <p:nvPr/>
          </p:nvSpPr>
          <p:spPr bwMode="auto">
            <a:xfrm>
              <a:off x="2352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C6E7-D422-564C-9222-59E30356D52B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C93-8CE0-E740-836C-4A9B1ADCA01E}" type="slidenum">
              <a:rPr lang="en-US"/>
              <a:pPr/>
              <a:t>11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</a:t>
            </a:r>
            <a:r>
              <a:rPr lang="en-US" i="1">
                <a:sym typeface="Symbol" charset="2"/>
              </a:rPr>
              <a:t>-closure</a:t>
            </a:r>
            <a:r>
              <a:rPr lang="en-US">
                <a:sym typeface="Symbol" charset="2"/>
              </a:rPr>
              <a:t>(q</a:t>
            </a:r>
            <a:r>
              <a:rPr lang="en-US" baseline="-25000">
                <a:sym typeface="Symbol" charset="2"/>
              </a:rPr>
              <a:t>0</a:t>
            </a:r>
            <a:r>
              <a:rPr lang="en-US">
                <a:sym typeface="Symbol" charset="2"/>
              </a:rPr>
              <a:t>)</a:t>
            </a:r>
          </a:p>
        </p:txBody>
      </p:sp>
      <p:grpSp>
        <p:nvGrpSpPr>
          <p:cNvPr id="86069" name="Group 53"/>
          <p:cNvGrpSpPr>
            <a:grpSpLocks/>
          </p:cNvGrpSpPr>
          <p:nvPr/>
        </p:nvGrpSpPr>
        <p:grpSpPr bwMode="auto">
          <a:xfrm>
            <a:off x="457200" y="2270720"/>
            <a:ext cx="8166100" cy="4038600"/>
            <a:chOff x="288" y="1056"/>
            <a:chExt cx="5144" cy="2544"/>
          </a:xfrm>
        </p:grpSpPr>
        <p:sp>
          <p:nvSpPr>
            <p:cNvPr id="86020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6022" name="AutoShape 6"/>
            <p:cNvCxnSpPr>
              <a:cxnSpLocks noChangeShapeType="1"/>
              <a:stCxn id="86020" idx="6"/>
              <a:endCxn id="86021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6024" name="AutoShape 8"/>
            <p:cNvCxnSpPr>
              <a:cxnSpLocks noChangeShapeType="1"/>
              <a:stCxn id="86030" idx="7"/>
              <a:endCxn id="86020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25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6026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6027" name="AutoShape 11"/>
            <p:cNvCxnSpPr>
              <a:cxnSpLocks noChangeShapeType="1"/>
              <a:stCxn id="86025" idx="6"/>
              <a:endCxn id="86026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6029" name="AutoShape 13"/>
            <p:cNvCxnSpPr>
              <a:cxnSpLocks noChangeShapeType="1"/>
              <a:stCxn id="86030" idx="5"/>
              <a:endCxn id="86025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30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6032" name="AutoShape 16"/>
            <p:cNvCxnSpPr>
              <a:cxnSpLocks noChangeShapeType="1"/>
              <a:stCxn id="86043" idx="6"/>
              <a:endCxn id="86030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6033" name="AutoShape 17"/>
            <p:cNvCxnSpPr>
              <a:cxnSpLocks noChangeShapeType="1"/>
              <a:stCxn id="86021" idx="6"/>
              <a:endCxn id="86031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6034" name="AutoShape 18"/>
            <p:cNvCxnSpPr>
              <a:cxnSpLocks noChangeShapeType="1"/>
              <a:stCxn id="86026" idx="6"/>
              <a:endCxn id="86031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7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9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6040" name="AutoShape 24"/>
            <p:cNvCxnSpPr>
              <a:cxnSpLocks noChangeShapeType="1"/>
              <a:stCxn id="86031" idx="6"/>
              <a:endCxn id="86039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6042" name="AutoShape 26"/>
            <p:cNvCxnSpPr>
              <a:cxnSpLocks noChangeShapeType="1"/>
              <a:stCxn id="86031" idx="0"/>
              <a:endCxn id="86030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59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43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6045" name="AutoShape 29"/>
            <p:cNvCxnSpPr>
              <a:cxnSpLocks noChangeShapeType="1"/>
              <a:stCxn id="86043" idx="4"/>
              <a:endCxn id="86039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72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47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6048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6049" name="AutoShape 33"/>
            <p:cNvCxnSpPr>
              <a:cxnSpLocks noChangeShapeType="1"/>
              <a:stCxn id="86047" idx="6"/>
              <a:endCxn id="86048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0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6051" name="AutoShape 35"/>
            <p:cNvCxnSpPr>
              <a:cxnSpLocks noChangeShapeType="1"/>
              <a:stCxn id="86039" idx="6"/>
              <a:endCxn id="86047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2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6053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6054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6055" name="AutoShape 39"/>
            <p:cNvCxnSpPr>
              <a:cxnSpLocks noChangeShapeType="1"/>
              <a:stCxn id="86053" idx="6"/>
              <a:endCxn id="86054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6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6057" name="AutoShape 41"/>
            <p:cNvCxnSpPr>
              <a:cxnSpLocks noChangeShapeType="1"/>
              <a:stCxn id="86058" idx="5"/>
              <a:endCxn id="86053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8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6060" name="AutoShape 44"/>
            <p:cNvCxnSpPr>
              <a:cxnSpLocks noChangeShapeType="1"/>
              <a:stCxn id="86058" idx="7"/>
              <a:endCxn id="86043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61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14</a:t>
              </a:r>
            </a:p>
          </p:txBody>
        </p:sp>
        <p:cxnSp>
          <p:nvCxnSpPr>
            <p:cNvPr id="86062" name="AutoShape 46"/>
            <p:cNvCxnSpPr>
              <a:cxnSpLocks noChangeShapeType="1"/>
              <a:stCxn id="86054" idx="6"/>
              <a:endCxn id="86061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63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6064" name="AutoShape 48"/>
            <p:cNvCxnSpPr>
              <a:cxnSpLocks noChangeShapeType="1"/>
              <a:stCxn id="86048" idx="4"/>
              <a:endCxn id="86061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65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66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67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68" name="Text Box 52"/>
            <p:cNvSpPr txBox="1">
              <a:spLocks noChangeArrowheads="1"/>
            </p:cNvSpPr>
            <p:nvPr/>
          </p:nvSpPr>
          <p:spPr bwMode="auto">
            <a:xfrm>
              <a:off x="2352" y="105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374925" y="888109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260648"/>
            <a:ext cx="4822304" cy="1143000"/>
          </a:xfrm>
        </p:spPr>
        <p:txBody>
          <a:bodyPr/>
          <a:lstStyle/>
          <a:p>
            <a:r>
              <a:rPr lang="en-US" sz="3200" dirty="0" err="1">
                <a:sym typeface="Symbol" charset="2"/>
              </a:rPr>
              <a:t>DFAedge</a:t>
            </a:r>
            <a:r>
              <a:rPr lang="en-US" sz="3200" dirty="0">
                <a:sym typeface="Symbol" charset="2"/>
              </a:rPr>
              <a:t>(</a:t>
            </a:r>
            <a:r>
              <a:rPr lang="en-US" sz="3200" i="1" dirty="0">
                <a:sym typeface="Symbol" charset="2"/>
              </a:rPr>
              <a:t>-closure</a:t>
            </a:r>
            <a:r>
              <a:rPr lang="en-US" sz="3200" dirty="0">
                <a:sym typeface="Symbol" charset="2"/>
              </a:rPr>
              <a:t>(q</a:t>
            </a:r>
            <a:r>
              <a:rPr lang="en-US" sz="3200" baseline="-25000" dirty="0">
                <a:sym typeface="Symbol" charset="2"/>
              </a:rPr>
              <a:t>0</a:t>
            </a:r>
            <a:r>
              <a:rPr lang="en-US" sz="3200" dirty="0">
                <a:sym typeface="Symbol" charset="2"/>
              </a:rPr>
              <a:t>), 0)</a:t>
            </a:r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260648"/>
            <a:ext cx="4822304" cy="1143000"/>
          </a:xfrm>
        </p:spPr>
        <p:txBody>
          <a:bodyPr/>
          <a:lstStyle/>
          <a:p>
            <a:r>
              <a:rPr lang="en-US" sz="3200" dirty="0" err="1">
                <a:sym typeface="Symbol" charset="2"/>
              </a:rPr>
              <a:t>DFAedge</a:t>
            </a:r>
            <a:r>
              <a:rPr lang="en-US" sz="3200" dirty="0">
                <a:sym typeface="Symbol" charset="2"/>
              </a:rPr>
              <a:t>(</a:t>
            </a:r>
            <a:r>
              <a:rPr lang="en-US" sz="3200" i="1" dirty="0">
                <a:sym typeface="Symbol" charset="2"/>
              </a:rPr>
              <a:t>-closure</a:t>
            </a:r>
            <a:r>
              <a:rPr lang="en-US" sz="3200" dirty="0">
                <a:sym typeface="Symbol" charset="2"/>
              </a:rPr>
              <a:t>(q</a:t>
            </a:r>
            <a:r>
              <a:rPr lang="en-US" sz="3200" baseline="-25000" dirty="0">
                <a:sym typeface="Symbol" charset="2"/>
              </a:rPr>
              <a:t>0</a:t>
            </a:r>
            <a:r>
              <a:rPr lang="en-US" sz="3200" dirty="0">
                <a:sym typeface="Symbol" charset="2"/>
              </a:rPr>
              <a:t>), 0)</a:t>
            </a:r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  <p:cxnSp>
        <p:nvCxnSpPr>
          <p:cNvPr id="56" name="AutoShape 46"/>
          <p:cNvCxnSpPr>
            <a:cxnSpLocks noChangeShapeType="1"/>
            <a:stCxn id="54" idx="6"/>
            <a:endCxn id="67" idx="2"/>
          </p:cNvCxnSpPr>
          <p:nvPr/>
        </p:nvCxnSpPr>
        <p:spPr bwMode="auto">
          <a:xfrm>
            <a:off x="1568275" y="775010"/>
            <a:ext cx="551535" cy="9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681832" y="404664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3027991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5864879" y="3571756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31256" y="409010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2037432" y="355816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45"/>
          <p:cNvSpPr>
            <a:spLocks noChangeArrowheads="1"/>
          </p:cNvSpPr>
          <p:nvPr/>
        </p:nvSpPr>
        <p:spPr bwMode="auto">
          <a:xfrm>
            <a:off x="2119810" y="65584"/>
            <a:ext cx="1437407" cy="1437407"/>
          </a:xfrm>
          <a:prstGeom prst="flowChartConnector">
            <a:avLst/>
          </a:prstGeom>
          <a:solidFill>
            <a:srgbClr val="CC99FF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8,9,10,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13,14]</a:t>
            </a:r>
          </a:p>
        </p:txBody>
      </p:sp>
    </p:spTree>
    <p:extLst>
      <p:ext uri="{BB962C8B-B14F-4D97-AF65-F5344CB8AC3E}">
        <p14:creationId xmlns:p14="http://schemas.microsoft.com/office/powerpoint/2010/main" val="20883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  <p:cxnSp>
        <p:nvCxnSpPr>
          <p:cNvPr id="56" name="AutoShape 46"/>
          <p:cNvCxnSpPr>
            <a:cxnSpLocks noChangeShapeType="1"/>
            <a:stCxn id="54" idx="6"/>
            <a:endCxn id="67" idx="2"/>
          </p:cNvCxnSpPr>
          <p:nvPr/>
        </p:nvCxnSpPr>
        <p:spPr bwMode="auto">
          <a:xfrm>
            <a:off x="1568275" y="775010"/>
            <a:ext cx="551535" cy="9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681832" y="404664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3027991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5864879" y="3571756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31256" y="409010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2037432" y="355816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45"/>
          <p:cNvSpPr>
            <a:spLocks noChangeArrowheads="1"/>
          </p:cNvSpPr>
          <p:nvPr/>
        </p:nvSpPr>
        <p:spPr bwMode="auto">
          <a:xfrm>
            <a:off x="2119810" y="65584"/>
            <a:ext cx="1437407" cy="1437407"/>
          </a:xfrm>
          <a:prstGeom prst="flowChartConnector">
            <a:avLst/>
          </a:prstGeom>
          <a:solidFill>
            <a:srgbClr val="CC99FF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8,9,10,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13,14]</a:t>
            </a: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1964943" y="3474859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944711" y="3555733"/>
            <a:ext cx="795353" cy="793348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0" name="AutoShape 24"/>
          <p:cNvSpPr>
            <a:spLocks noChangeArrowheads="1"/>
          </p:cNvSpPr>
          <p:nvPr/>
        </p:nvSpPr>
        <p:spPr bwMode="auto">
          <a:xfrm>
            <a:off x="2960983" y="2939232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1" name="AutoShape 24"/>
          <p:cNvSpPr>
            <a:spLocks noChangeArrowheads="1"/>
          </p:cNvSpPr>
          <p:nvPr/>
        </p:nvSpPr>
        <p:spPr bwMode="auto">
          <a:xfrm>
            <a:off x="2944960" y="3994937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5770431" y="3501008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1527053" y="1412776"/>
            <a:ext cx="1316755" cy="1316755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[3,4,6,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7,8,9]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1225140" y="1340768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1</a:t>
            </a:r>
          </a:p>
        </p:txBody>
      </p:sp>
      <p:cxnSp>
        <p:nvCxnSpPr>
          <p:cNvPr id="75" name="AutoShape 46"/>
          <p:cNvCxnSpPr>
            <a:cxnSpLocks noChangeShapeType="1"/>
            <a:stCxn id="54" idx="5"/>
            <a:endCxn id="73" idx="1"/>
          </p:cNvCxnSpPr>
          <p:nvPr/>
        </p:nvCxnSpPr>
        <p:spPr bwMode="auto">
          <a:xfrm>
            <a:off x="1375441" y="1240553"/>
            <a:ext cx="344446" cy="3650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4355976" y="260648"/>
            <a:ext cx="48223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sz="3200" kern="0" dirty="0" err="1">
                <a:sym typeface="Symbol" charset="2"/>
              </a:rPr>
              <a:t>DFAedge</a:t>
            </a:r>
            <a:r>
              <a:rPr lang="en-US" sz="3200" kern="0" dirty="0">
                <a:sym typeface="Symbol" charset="2"/>
              </a:rPr>
              <a:t>(</a:t>
            </a:r>
            <a:r>
              <a:rPr lang="en-US" sz="3200" i="1" kern="0" dirty="0">
                <a:sym typeface="Symbol" charset="2"/>
              </a:rPr>
              <a:t>-closure</a:t>
            </a:r>
            <a:r>
              <a:rPr lang="en-US" sz="3200" kern="0" dirty="0">
                <a:sym typeface="Symbol" charset="2"/>
              </a:rPr>
              <a:t>(q</a:t>
            </a:r>
            <a:r>
              <a:rPr lang="en-US" sz="3200" kern="0" baseline="-25000" dirty="0">
                <a:sym typeface="Symbol" charset="2"/>
              </a:rPr>
              <a:t>0</a:t>
            </a:r>
            <a:r>
              <a:rPr lang="en-US" sz="3200" kern="0" dirty="0">
                <a:sym typeface="Symbol" charset="2"/>
              </a:rPr>
              <a:t>), 1)</a:t>
            </a:r>
          </a:p>
        </p:txBody>
      </p:sp>
    </p:spTree>
    <p:extLst>
      <p:ext uri="{BB962C8B-B14F-4D97-AF65-F5344CB8AC3E}">
        <p14:creationId xmlns:p14="http://schemas.microsoft.com/office/powerpoint/2010/main" val="9823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232" y="1781944"/>
            <a:ext cx="4822304" cy="1143000"/>
          </a:xfrm>
        </p:spPr>
        <p:txBody>
          <a:bodyPr/>
          <a:lstStyle/>
          <a:p>
            <a:r>
              <a:rPr lang="en-US" sz="2800" dirty="0" err="1">
                <a:sym typeface="Symbol" charset="2"/>
              </a:rPr>
              <a:t>DFAedge</a:t>
            </a:r>
            <a:r>
              <a:rPr lang="en-US" sz="2800" dirty="0">
                <a:sym typeface="Symbol" charset="2"/>
              </a:rPr>
              <a:t>([3,4,5,6…,14], 0)</a:t>
            </a:r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  <p:cxnSp>
        <p:nvCxnSpPr>
          <p:cNvPr id="56" name="AutoShape 46"/>
          <p:cNvCxnSpPr>
            <a:cxnSpLocks noChangeShapeType="1"/>
            <a:stCxn id="54" idx="6"/>
            <a:endCxn id="67" idx="2"/>
          </p:cNvCxnSpPr>
          <p:nvPr/>
        </p:nvCxnSpPr>
        <p:spPr bwMode="auto">
          <a:xfrm>
            <a:off x="1568275" y="775010"/>
            <a:ext cx="551535" cy="9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681832" y="404664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3027991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5864879" y="3571756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31256" y="409010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2037432" y="355816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45"/>
          <p:cNvSpPr>
            <a:spLocks noChangeArrowheads="1"/>
          </p:cNvSpPr>
          <p:nvPr/>
        </p:nvSpPr>
        <p:spPr bwMode="auto">
          <a:xfrm>
            <a:off x="2119810" y="65584"/>
            <a:ext cx="1437407" cy="1437407"/>
          </a:xfrm>
          <a:prstGeom prst="flowChartConnector">
            <a:avLst/>
          </a:prstGeom>
          <a:solidFill>
            <a:srgbClr val="CC99FF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8,9,10,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13,14]</a:t>
            </a: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1964943" y="3474859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944711" y="3555733"/>
            <a:ext cx="795353" cy="793348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0" name="AutoShape 24"/>
          <p:cNvSpPr>
            <a:spLocks noChangeArrowheads="1"/>
          </p:cNvSpPr>
          <p:nvPr/>
        </p:nvSpPr>
        <p:spPr bwMode="auto">
          <a:xfrm>
            <a:off x="2960983" y="2939232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1" name="AutoShape 24"/>
          <p:cNvSpPr>
            <a:spLocks noChangeArrowheads="1"/>
          </p:cNvSpPr>
          <p:nvPr/>
        </p:nvSpPr>
        <p:spPr bwMode="auto">
          <a:xfrm>
            <a:off x="2944960" y="3994937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5770431" y="3501008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1527053" y="1412776"/>
            <a:ext cx="1316755" cy="1316755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[3,4,6,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7,8,9]</a:t>
            </a: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1225140" y="1340768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1</a:t>
            </a:r>
          </a:p>
        </p:txBody>
      </p:sp>
      <p:cxnSp>
        <p:nvCxnSpPr>
          <p:cNvPr id="75" name="AutoShape 46"/>
          <p:cNvCxnSpPr>
            <a:cxnSpLocks noChangeShapeType="1"/>
            <a:stCxn id="54" idx="5"/>
            <a:endCxn id="73" idx="1"/>
          </p:cNvCxnSpPr>
          <p:nvPr/>
        </p:nvCxnSpPr>
        <p:spPr bwMode="auto">
          <a:xfrm>
            <a:off x="1375441" y="1240553"/>
            <a:ext cx="344446" cy="3650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AutoShape 45"/>
          <p:cNvSpPr>
            <a:spLocks noChangeArrowheads="1"/>
          </p:cNvSpPr>
          <p:nvPr/>
        </p:nvSpPr>
        <p:spPr bwMode="auto">
          <a:xfrm>
            <a:off x="3998689" y="58912"/>
            <a:ext cx="1437407" cy="1437407"/>
          </a:xfrm>
          <a:prstGeom prst="flowChartConnector">
            <a:avLst/>
          </a:prstGeom>
          <a:solidFill>
            <a:srgbClr val="FF0000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8,9,11,10</a:t>
            </a:r>
          </a:p>
          <a:p>
            <a:pPr algn="ctr" eaLnBrk="1" hangingPunct="1"/>
            <a:r>
              <a:rPr lang="en-US" dirty="0">
                <a:latin typeface="Arial" charset="0"/>
              </a:rPr>
              <a:t>14]</a:t>
            </a:r>
          </a:p>
        </p:txBody>
      </p:sp>
      <p:sp>
        <p:nvSpPr>
          <p:cNvPr id="77" name="AutoShape 24"/>
          <p:cNvSpPr>
            <a:spLocks noChangeArrowheads="1"/>
          </p:cNvSpPr>
          <p:nvPr/>
        </p:nvSpPr>
        <p:spPr bwMode="auto">
          <a:xfrm>
            <a:off x="7837671" y="5616556"/>
            <a:ext cx="795353" cy="793348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8" name="AutoShape 24"/>
          <p:cNvSpPr>
            <a:spLocks noChangeArrowheads="1"/>
          </p:cNvSpPr>
          <p:nvPr/>
        </p:nvSpPr>
        <p:spPr bwMode="auto">
          <a:xfrm>
            <a:off x="4036103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4862816" y="3474167"/>
            <a:ext cx="962377" cy="95995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0" name="AutoShape 24"/>
          <p:cNvSpPr>
            <a:spLocks noChangeArrowheads="1"/>
          </p:cNvSpPr>
          <p:nvPr/>
        </p:nvSpPr>
        <p:spPr bwMode="auto">
          <a:xfrm>
            <a:off x="5654525" y="3404942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1866677" y="3385357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2" name="AutoShape 24"/>
          <p:cNvSpPr>
            <a:spLocks noChangeArrowheads="1"/>
          </p:cNvSpPr>
          <p:nvPr/>
        </p:nvSpPr>
        <p:spPr bwMode="auto">
          <a:xfrm>
            <a:off x="2843240" y="2843523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3" name="AutoShape 24"/>
          <p:cNvSpPr>
            <a:spLocks noChangeArrowheads="1"/>
          </p:cNvSpPr>
          <p:nvPr/>
        </p:nvSpPr>
        <p:spPr bwMode="auto">
          <a:xfrm>
            <a:off x="2843808" y="3895635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3596904" y="31836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cxnSp>
        <p:nvCxnSpPr>
          <p:cNvPr id="85" name="AutoShape 46"/>
          <p:cNvCxnSpPr>
            <a:cxnSpLocks noChangeShapeType="1"/>
            <a:stCxn id="67" idx="6"/>
            <a:endCxn id="76" idx="2"/>
          </p:cNvCxnSpPr>
          <p:nvPr/>
        </p:nvCxnSpPr>
        <p:spPr bwMode="auto">
          <a:xfrm flipV="1">
            <a:off x="3557217" y="777616"/>
            <a:ext cx="441472" cy="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" name="AutoShape 24"/>
          <p:cNvSpPr>
            <a:spLocks noChangeArrowheads="1"/>
          </p:cNvSpPr>
          <p:nvPr/>
        </p:nvSpPr>
        <p:spPr bwMode="auto">
          <a:xfrm>
            <a:off x="6848248" y="3558728"/>
            <a:ext cx="795353" cy="793348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5FE3-9B4C-4845-B894-8DD230B64D62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3A50-A34D-0741-819E-2B747670F50C}" type="slidenum">
              <a:rPr lang="en-US"/>
              <a:pPr/>
              <a:t>16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for ((0|1)*00)|0</a:t>
            </a:r>
          </a:p>
        </p:txBody>
      </p:sp>
      <p:grpSp>
        <p:nvGrpSpPr>
          <p:cNvPr id="92195" name="Group 35"/>
          <p:cNvGrpSpPr>
            <a:grpSpLocks/>
          </p:cNvGrpSpPr>
          <p:nvPr/>
        </p:nvGrpSpPr>
        <p:grpSpPr bwMode="auto">
          <a:xfrm>
            <a:off x="228600" y="1371600"/>
            <a:ext cx="8599488" cy="4724400"/>
            <a:chOff x="144" y="864"/>
            <a:chExt cx="5417" cy="2976"/>
          </a:xfrm>
        </p:grpSpPr>
        <p:sp>
          <p:nvSpPr>
            <p:cNvPr id="92164" name="Oval 4"/>
            <p:cNvSpPr>
              <a:spLocks noChangeArrowheads="1"/>
            </p:cNvSpPr>
            <p:nvPr/>
          </p:nvSpPr>
          <p:spPr bwMode="auto">
            <a:xfrm>
              <a:off x="144" y="1776"/>
              <a:ext cx="1104" cy="1104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[1, 2,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3, 4, 6, 9,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12]</a:t>
              </a:r>
            </a:p>
          </p:txBody>
        </p:sp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1824" y="86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13, 14]</a:t>
              </a:r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>
              <a:off x="1440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6,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7, 8, 9]</a:t>
              </a:r>
            </a:p>
          </p:txBody>
        </p:sp>
        <p:cxnSp>
          <p:nvCxnSpPr>
            <p:cNvPr id="92167" name="AutoShape 7"/>
            <p:cNvCxnSpPr>
              <a:cxnSpLocks noChangeShapeType="1"/>
              <a:stCxn id="92164" idx="5"/>
              <a:endCxn id="92166" idx="1"/>
            </p:cNvCxnSpPr>
            <p:nvPr/>
          </p:nvCxnSpPr>
          <p:spPr bwMode="auto">
            <a:xfrm>
              <a:off x="1086" y="2727"/>
              <a:ext cx="51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68" name="AutoShape 8"/>
            <p:cNvCxnSpPr>
              <a:cxnSpLocks noChangeShapeType="1"/>
              <a:stCxn id="92164" idx="7"/>
              <a:endCxn id="92165" idx="2"/>
            </p:cNvCxnSpPr>
            <p:nvPr/>
          </p:nvCxnSpPr>
          <p:spPr bwMode="auto">
            <a:xfrm flipV="1">
              <a:off x="1086" y="1416"/>
              <a:ext cx="716" cy="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1152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1104" y="278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2171" name="AutoShape 11"/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992" y="1990"/>
              <a:ext cx="384" cy="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1872" y="211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2173" name="Oval 13"/>
            <p:cNvSpPr>
              <a:spLocks noChangeArrowheads="1"/>
            </p:cNvSpPr>
            <p:nvPr/>
          </p:nvSpPr>
          <p:spPr bwMode="auto">
            <a:xfrm>
              <a:off x="4320" y="134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11, 14]</a:t>
              </a:r>
            </a:p>
          </p:txBody>
        </p:sp>
        <p:cxnSp>
          <p:nvCxnSpPr>
            <p:cNvPr id="92174" name="AutoShape 14"/>
            <p:cNvCxnSpPr>
              <a:cxnSpLocks noChangeShapeType="1"/>
              <a:stCxn id="92165" idx="6"/>
              <a:endCxn id="92173" idx="1"/>
            </p:cNvCxnSpPr>
            <p:nvPr/>
          </p:nvCxnSpPr>
          <p:spPr bwMode="auto">
            <a:xfrm>
              <a:off x="2950" y="1416"/>
              <a:ext cx="1532" cy="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504" y="11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2176" name="Oval 16"/>
            <p:cNvSpPr>
              <a:spLocks noChangeArrowheads="1"/>
            </p:cNvSpPr>
            <p:nvPr/>
          </p:nvSpPr>
          <p:spPr bwMode="auto">
            <a:xfrm>
              <a:off x="3216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5, 6, 8,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9, 10]</a:t>
              </a: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2784" y="24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2178" name="AutoShape 18"/>
            <p:cNvCxnSpPr>
              <a:cxnSpLocks noChangeShapeType="1"/>
              <a:stCxn id="92176" idx="7"/>
              <a:endCxn id="92173" idx="3"/>
            </p:cNvCxnSpPr>
            <p:nvPr/>
          </p:nvCxnSpPr>
          <p:spPr bwMode="auto">
            <a:xfrm flipV="1">
              <a:off x="4158" y="2308"/>
              <a:ext cx="324" cy="5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4368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2180" name="AutoShape 20"/>
            <p:cNvCxnSpPr>
              <a:cxnSpLocks noChangeShapeType="1"/>
              <a:stCxn id="92166" idx="7"/>
              <a:endCxn id="92176" idx="1"/>
            </p:cNvCxnSpPr>
            <p:nvPr/>
          </p:nvCxnSpPr>
          <p:spPr bwMode="auto">
            <a:xfrm rot="5400000" flipV="1">
              <a:off x="2879" y="2401"/>
              <a:ext cx="1" cy="996"/>
            </a:xfrm>
            <a:prstGeom prst="curvedConnector3">
              <a:avLst>
                <a:gd name="adj1" fmla="val -30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81" name="AutoShape 21"/>
            <p:cNvCxnSpPr>
              <a:cxnSpLocks noChangeShapeType="1"/>
              <a:stCxn id="92176" idx="3"/>
              <a:endCxn id="92166" idx="5"/>
            </p:cNvCxnSpPr>
            <p:nvPr/>
          </p:nvCxnSpPr>
          <p:spPr bwMode="auto">
            <a:xfrm rot="5400000">
              <a:off x="2879" y="3181"/>
              <a:ext cx="1" cy="996"/>
            </a:xfrm>
            <a:prstGeom prst="curvedConnector3">
              <a:avLst>
                <a:gd name="adj1" fmla="val 30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2751" y="34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2183" name="AutoShape 23"/>
            <p:cNvCxnSpPr>
              <a:cxnSpLocks noChangeShapeType="1"/>
              <a:stCxn id="92166" idx="3"/>
              <a:endCxn id="92166" idx="2"/>
            </p:cNvCxnSpPr>
            <p:nvPr/>
          </p:nvCxnSpPr>
          <p:spPr bwMode="auto">
            <a:xfrm rot="16200000" flipV="1">
              <a:off x="1326" y="3402"/>
              <a:ext cx="390" cy="162"/>
            </a:xfrm>
            <a:prstGeom prst="curvedConnector4">
              <a:avLst>
                <a:gd name="adj1" fmla="val -78463"/>
                <a:gd name="adj2" fmla="val 188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1152" y="345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2185" name="AutoShape 25"/>
            <p:cNvCxnSpPr>
              <a:cxnSpLocks noChangeShapeType="1"/>
              <a:stCxn id="92173" idx="2"/>
              <a:endCxn id="92166" idx="0"/>
            </p:cNvCxnSpPr>
            <p:nvPr/>
          </p:nvCxnSpPr>
          <p:spPr bwMode="auto">
            <a:xfrm flipH="1">
              <a:off x="1992" y="1896"/>
              <a:ext cx="230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86" name="Text Box 26"/>
            <p:cNvSpPr txBox="1">
              <a:spLocks noChangeArrowheads="1"/>
            </p:cNvSpPr>
            <p:nvPr/>
          </p:nvSpPr>
          <p:spPr bwMode="auto">
            <a:xfrm>
              <a:off x="3120" y="192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2187" name="Text Box 27"/>
            <p:cNvSpPr txBox="1">
              <a:spLocks noChangeArrowheads="1"/>
            </p:cNvSpPr>
            <p:nvPr/>
          </p:nvSpPr>
          <p:spPr bwMode="auto">
            <a:xfrm>
              <a:off x="5328" y="9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2188" name="AutoShape 28"/>
            <p:cNvCxnSpPr>
              <a:cxnSpLocks noChangeShapeType="1"/>
              <a:stCxn id="92173" idx="6"/>
              <a:endCxn id="92173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2190" name="Group 30"/>
          <p:cNvGrpSpPr>
            <a:grpSpLocks/>
          </p:cNvGrpSpPr>
          <p:nvPr/>
        </p:nvGrpSpPr>
        <p:grpSpPr bwMode="auto">
          <a:xfrm>
            <a:off x="3162300" y="2098675"/>
            <a:ext cx="5483225" cy="2230438"/>
            <a:chOff x="1992" y="1322"/>
            <a:chExt cx="3454" cy="1405"/>
          </a:xfrm>
        </p:grpSpPr>
        <p:cxnSp>
          <p:nvCxnSpPr>
            <p:cNvPr id="92191" name="AutoShape 31"/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992" y="1990"/>
              <a:ext cx="384" cy="737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92" name="AutoShape 32"/>
            <p:cNvCxnSpPr>
              <a:cxnSpLocks noChangeShapeType="1"/>
              <a:stCxn id="92173" idx="2"/>
              <a:endCxn id="92166" idx="0"/>
            </p:cNvCxnSpPr>
            <p:nvPr/>
          </p:nvCxnSpPr>
          <p:spPr bwMode="auto">
            <a:xfrm flipH="1">
              <a:off x="1992" y="1896"/>
              <a:ext cx="2306" cy="831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93" name="AutoShape 33"/>
            <p:cNvCxnSpPr>
              <a:cxnSpLocks noChangeShapeType="1"/>
              <a:stCxn id="92165" idx="6"/>
              <a:endCxn id="92173" idx="1"/>
            </p:cNvCxnSpPr>
            <p:nvPr/>
          </p:nvCxnSpPr>
          <p:spPr bwMode="auto">
            <a:xfrm>
              <a:off x="2950" y="1416"/>
              <a:ext cx="1532" cy="68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94" name="AutoShape 34"/>
            <p:cNvCxnSpPr>
              <a:cxnSpLocks noChangeShapeType="1"/>
              <a:stCxn id="92173" idx="6"/>
              <a:endCxn id="92173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03D-E51F-8643-BCEC-E4FAF7D87282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A434-CB73-D64E-A177-F0756C9A3BFD}" type="slidenum">
              <a:rPr lang="en-US"/>
              <a:pPr/>
              <a:t>17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Minimization of DFAs</a:t>
            </a:r>
          </a:p>
        </p:txBody>
      </p:sp>
      <p:grpSp>
        <p:nvGrpSpPr>
          <p:cNvPr id="93215" name="Group 31"/>
          <p:cNvGrpSpPr>
            <a:grpSpLocks/>
          </p:cNvGrpSpPr>
          <p:nvPr/>
        </p:nvGrpSpPr>
        <p:grpSpPr bwMode="auto">
          <a:xfrm>
            <a:off x="228600" y="1524000"/>
            <a:ext cx="8599488" cy="4572000"/>
            <a:chOff x="144" y="960"/>
            <a:chExt cx="5417" cy="2880"/>
          </a:xfrm>
        </p:grpSpPr>
        <p:sp>
          <p:nvSpPr>
            <p:cNvPr id="93188" name="Oval 4"/>
            <p:cNvSpPr>
              <a:spLocks noChangeArrowheads="1"/>
            </p:cNvSpPr>
            <p:nvPr/>
          </p:nvSpPr>
          <p:spPr bwMode="auto">
            <a:xfrm>
              <a:off x="144" y="1776"/>
              <a:ext cx="1104" cy="1104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[1, 2,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3, 4, 6, 9,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12]</a:t>
              </a:r>
            </a:p>
          </p:txBody>
        </p:sp>
        <p:sp>
          <p:nvSpPr>
            <p:cNvPr id="93189" name="Oval 5"/>
            <p:cNvSpPr>
              <a:spLocks noChangeArrowheads="1"/>
            </p:cNvSpPr>
            <p:nvPr/>
          </p:nvSpPr>
          <p:spPr bwMode="auto">
            <a:xfrm>
              <a:off x="1440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6,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7, 8, 9]</a:t>
              </a:r>
            </a:p>
          </p:txBody>
        </p:sp>
        <p:cxnSp>
          <p:nvCxnSpPr>
            <p:cNvPr id="93190" name="AutoShape 6"/>
            <p:cNvCxnSpPr>
              <a:cxnSpLocks noChangeShapeType="1"/>
              <a:stCxn id="93188" idx="5"/>
              <a:endCxn id="93189" idx="1"/>
            </p:cNvCxnSpPr>
            <p:nvPr/>
          </p:nvCxnSpPr>
          <p:spPr bwMode="auto">
            <a:xfrm>
              <a:off x="1086" y="2727"/>
              <a:ext cx="51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191" name="AutoShape 7"/>
            <p:cNvCxnSpPr>
              <a:cxnSpLocks noChangeShapeType="1"/>
              <a:stCxn id="93188" idx="7"/>
              <a:endCxn id="93194" idx="1"/>
            </p:cNvCxnSpPr>
            <p:nvPr/>
          </p:nvCxnSpPr>
          <p:spPr bwMode="auto">
            <a:xfrm flipV="1">
              <a:off x="1086" y="1484"/>
              <a:ext cx="3396" cy="4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2304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1104" y="278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3194" name="Oval 10"/>
            <p:cNvSpPr>
              <a:spLocks noChangeArrowheads="1"/>
            </p:cNvSpPr>
            <p:nvPr/>
          </p:nvSpPr>
          <p:spPr bwMode="auto">
            <a:xfrm>
              <a:off x="4320" y="134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11, 14]</a:t>
              </a:r>
            </a:p>
          </p:txBody>
        </p:sp>
        <p:sp>
          <p:nvSpPr>
            <p:cNvPr id="93195" name="Oval 11"/>
            <p:cNvSpPr>
              <a:spLocks noChangeArrowheads="1"/>
            </p:cNvSpPr>
            <p:nvPr/>
          </p:nvSpPr>
          <p:spPr bwMode="auto">
            <a:xfrm>
              <a:off x="3216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5, 6, 8,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9, 10]</a:t>
              </a: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2784" y="24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3197" name="AutoShape 13"/>
            <p:cNvCxnSpPr>
              <a:cxnSpLocks noChangeShapeType="1"/>
              <a:stCxn id="93195" idx="7"/>
              <a:endCxn id="93194" idx="3"/>
            </p:cNvCxnSpPr>
            <p:nvPr/>
          </p:nvCxnSpPr>
          <p:spPr bwMode="auto">
            <a:xfrm flipV="1">
              <a:off x="4158" y="2308"/>
              <a:ext cx="324" cy="5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4368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3199" name="AutoShape 15"/>
            <p:cNvCxnSpPr>
              <a:cxnSpLocks noChangeShapeType="1"/>
              <a:stCxn id="93189" idx="7"/>
              <a:endCxn id="93195" idx="1"/>
            </p:cNvCxnSpPr>
            <p:nvPr/>
          </p:nvCxnSpPr>
          <p:spPr bwMode="auto">
            <a:xfrm rot="5400000" flipV="1">
              <a:off x="2879" y="2401"/>
              <a:ext cx="1" cy="996"/>
            </a:xfrm>
            <a:prstGeom prst="curvedConnector3">
              <a:avLst>
                <a:gd name="adj1" fmla="val -12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00" name="AutoShape 16"/>
            <p:cNvCxnSpPr>
              <a:cxnSpLocks noChangeShapeType="1"/>
              <a:stCxn id="93195" idx="3"/>
              <a:endCxn id="93189" idx="5"/>
            </p:cNvCxnSpPr>
            <p:nvPr/>
          </p:nvCxnSpPr>
          <p:spPr bwMode="auto">
            <a:xfrm rot="5400000">
              <a:off x="2879" y="3181"/>
              <a:ext cx="1" cy="996"/>
            </a:xfrm>
            <a:prstGeom prst="curvedConnector3">
              <a:avLst>
                <a:gd name="adj1" fmla="val 6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751" y="34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3202" name="AutoShape 18"/>
            <p:cNvCxnSpPr>
              <a:cxnSpLocks noChangeShapeType="1"/>
              <a:stCxn id="93189" idx="3"/>
              <a:endCxn id="93189" idx="2"/>
            </p:cNvCxnSpPr>
            <p:nvPr/>
          </p:nvCxnSpPr>
          <p:spPr bwMode="auto">
            <a:xfrm rot="16200000" flipV="1">
              <a:off x="1326" y="3402"/>
              <a:ext cx="390" cy="162"/>
            </a:xfrm>
            <a:prstGeom prst="curvedConnector4">
              <a:avLst>
                <a:gd name="adj1" fmla="val -78463"/>
                <a:gd name="adj2" fmla="val 188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>
              <a:off x="1152" y="345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3204" name="AutoShape 20"/>
            <p:cNvCxnSpPr>
              <a:cxnSpLocks noChangeShapeType="1"/>
              <a:stCxn id="93194" idx="2"/>
              <a:endCxn id="93189" idx="0"/>
            </p:cNvCxnSpPr>
            <p:nvPr/>
          </p:nvCxnSpPr>
          <p:spPr bwMode="auto">
            <a:xfrm flipH="1">
              <a:off x="1992" y="1896"/>
              <a:ext cx="230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3120" y="192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5328" y="9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3207" name="AutoShape 23"/>
            <p:cNvCxnSpPr>
              <a:cxnSpLocks noChangeShapeType="1"/>
              <a:stCxn id="93194" idx="6"/>
              <a:endCxn id="93194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1724025" y="2355850"/>
            <a:ext cx="5391150" cy="3498850"/>
            <a:chOff x="1086" y="1484"/>
            <a:chExt cx="3396" cy="2204"/>
          </a:xfrm>
        </p:grpSpPr>
        <p:cxnSp>
          <p:nvCxnSpPr>
            <p:cNvPr id="93210" name="AutoShape 26"/>
            <p:cNvCxnSpPr>
              <a:cxnSpLocks noChangeShapeType="1"/>
              <a:stCxn id="93188" idx="5"/>
            </p:cNvCxnSpPr>
            <p:nvPr/>
          </p:nvCxnSpPr>
          <p:spPr bwMode="auto">
            <a:xfrm>
              <a:off x="1086" y="2727"/>
              <a:ext cx="498" cy="170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11" name="AutoShape 27"/>
            <p:cNvCxnSpPr>
              <a:cxnSpLocks noChangeShapeType="1"/>
              <a:stCxn id="93188" idx="7"/>
              <a:endCxn id="93194" idx="1"/>
            </p:cNvCxnSpPr>
            <p:nvPr/>
          </p:nvCxnSpPr>
          <p:spPr bwMode="auto">
            <a:xfrm flipV="1">
              <a:off x="1086" y="1484"/>
              <a:ext cx="3396" cy="445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12" name="AutoShape 28"/>
            <p:cNvCxnSpPr>
              <a:cxnSpLocks noChangeShapeType="1"/>
              <a:stCxn id="93195" idx="7"/>
              <a:endCxn id="93194" idx="3"/>
            </p:cNvCxnSpPr>
            <p:nvPr/>
          </p:nvCxnSpPr>
          <p:spPr bwMode="auto">
            <a:xfrm flipV="1">
              <a:off x="4158" y="2308"/>
              <a:ext cx="324" cy="581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13" name="AutoShape 29"/>
            <p:cNvCxnSpPr>
              <a:cxnSpLocks noChangeShapeType="1"/>
              <a:stCxn id="93195" idx="3"/>
              <a:endCxn id="93189" idx="5"/>
            </p:cNvCxnSpPr>
            <p:nvPr/>
          </p:nvCxnSpPr>
          <p:spPr bwMode="auto">
            <a:xfrm rot="5400000">
              <a:off x="2879" y="3190"/>
              <a:ext cx="1" cy="996"/>
            </a:xfrm>
            <a:prstGeom prst="curvedConnector3">
              <a:avLst>
                <a:gd name="adj1" fmla="val 6399995"/>
              </a:avLst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5458-B5F1-FA48-A7C6-5736627E3911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5215-620F-C947-89E0-0C8C1134F73C}" type="slidenum">
              <a:rPr lang="en-US"/>
              <a:pPr/>
              <a:t>18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Minimization of DFAs</a:t>
            </a:r>
          </a:p>
        </p:txBody>
      </p:sp>
      <p:grpSp>
        <p:nvGrpSpPr>
          <p:cNvPr id="94245" name="Group 37"/>
          <p:cNvGrpSpPr>
            <a:grpSpLocks/>
          </p:cNvGrpSpPr>
          <p:nvPr/>
        </p:nvGrpSpPr>
        <p:grpSpPr bwMode="auto">
          <a:xfrm>
            <a:off x="1828800" y="1524000"/>
            <a:ext cx="6999288" cy="4572000"/>
            <a:chOff x="1152" y="960"/>
            <a:chExt cx="4409" cy="2880"/>
          </a:xfrm>
        </p:grpSpPr>
        <p:sp>
          <p:nvSpPr>
            <p:cNvPr id="94211" name="Oval 3"/>
            <p:cNvSpPr>
              <a:spLocks noChangeArrowheads="1"/>
            </p:cNvSpPr>
            <p:nvPr/>
          </p:nvSpPr>
          <p:spPr bwMode="auto">
            <a:xfrm>
              <a:off x="1440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6,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7, 8, 9]</a:t>
              </a:r>
            </a:p>
          </p:txBody>
        </p:sp>
        <p:sp>
          <p:nvSpPr>
            <p:cNvPr id="94212" name="Oval 4"/>
            <p:cNvSpPr>
              <a:spLocks noChangeArrowheads="1"/>
            </p:cNvSpPr>
            <p:nvPr/>
          </p:nvSpPr>
          <p:spPr bwMode="auto">
            <a:xfrm>
              <a:off x="4320" y="134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11, 14]</a:t>
              </a:r>
            </a:p>
          </p:txBody>
        </p:sp>
        <p:sp>
          <p:nvSpPr>
            <p:cNvPr id="94213" name="Oval 5"/>
            <p:cNvSpPr>
              <a:spLocks noChangeArrowheads="1"/>
            </p:cNvSpPr>
            <p:nvPr/>
          </p:nvSpPr>
          <p:spPr bwMode="auto">
            <a:xfrm>
              <a:off x="3216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5, 6, 8,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9, 10]</a:t>
              </a:r>
            </a:p>
          </p:txBody>
        </p:sp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2784" y="24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4215" name="AutoShape 7"/>
            <p:cNvCxnSpPr>
              <a:cxnSpLocks noChangeShapeType="1"/>
              <a:stCxn id="94213" idx="7"/>
              <a:endCxn id="94212" idx="3"/>
            </p:cNvCxnSpPr>
            <p:nvPr/>
          </p:nvCxnSpPr>
          <p:spPr bwMode="auto">
            <a:xfrm flipV="1">
              <a:off x="4158" y="2308"/>
              <a:ext cx="324" cy="5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4368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4217" name="AutoShape 9"/>
            <p:cNvCxnSpPr>
              <a:cxnSpLocks noChangeShapeType="1"/>
              <a:stCxn id="94211" idx="7"/>
              <a:endCxn id="94213" idx="1"/>
            </p:cNvCxnSpPr>
            <p:nvPr/>
          </p:nvCxnSpPr>
          <p:spPr bwMode="auto">
            <a:xfrm rot="16200000">
              <a:off x="2875" y="2396"/>
              <a:ext cx="9" cy="996"/>
            </a:xfrm>
            <a:prstGeom prst="curvedConnector3">
              <a:avLst>
                <a:gd name="adj1" fmla="val 1611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18" name="AutoShape 10"/>
            <p:cNvCxnSpPr>
              <a:cxnSpLocks noChangeShapeType="1"/>
              <a:stCxn id="94213" idx="3"/>
              <a:endCxn id="94211" idx="5"/>
            </p:cNvCxnSpPr>
            <p:nvPr/>
          </p:nvCxnSpPr>
          <p:spPr bwMode="auto">
            <a:xfrm rot="16200000" flipV="1">
              <a:off x="2875" y="3185"/>
              <a:ext cx="9" cy="996"/>
            </a:xfrm>
            <a:prstGeom prst="curvedConnector3">
              <a:avLst>
                <a:gd name="adj1" fmla="val -13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19" name="Text Box 11"/>
            <p:cNvSpPr txBox="1">
              <a:spLocks noChangeArrowheads="1"/>
            </p:cNvSpPr>
            <p:nvPr/>
          </p:nvSpPr>
          <p:spPr bwMode="auto">
            <a:xfrm>
              <a:off x="2751" y="34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4220" name="AutoShape 12"/>
            <p:cNvCxnSpPr>
              <a:cxnSpLocks noChangeShapeType="1"/>
              <a:stCxn id="94211" idx="3"/>
              <a:endCxn id="94211" idx="2"/>
            </p:cNvCxnSpPr>
            <p:nvPr/>
          </p:nvCxnSpPr>
          <p:spPr bwMode="auto">
            <a:xfrm rot="16200000" flipV="1">
              <a:off x="1326" y="3402"/>
              <a:ext cx="390" cy="162"/>
            </a:xfrm>
            <a:prstGeom prst="curvedConnector4">
              <a:avLst>
                <a:gd name="adj1" fmla="val -68208"/>
                <a:gd name="adj2" fmla="val 3141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1152" y="345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4222" name="AutoShape 14"/>
            <p:cNvCxnSpPr>
              <a:cxnSpLocks noChangeShapeType="1"/>
              <a:stCxn id="94212" idx="2"/>
              <a:endCxn id="94211" idx="0"/>
            </p:cNvCxnSpPr>
            <p:nvPr/>
          </p:nvCxnSpPr>
          <p:spPr bwMode="auto">
            <a:xfrm flipH="1">
              <a:off x="1992" y="1896"/>
              <a:ext cx="230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3120" y="192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328" y="9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4225" name="AutoShape 17"/>
            <p:cNvCxnSpPr>
              <a:cxnSpLocks noChangeShapeType="1"/>
              <a:stCxn id="94212" idx="6"/>
              <a:endCxn id="94212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4244" name="Group 36"/>
          <p:cNvGrpSpPr>
            <a:grpSpLocks/>
          </p:cNvGrpSpPr>
          <p:nvPr/>
        </p:nvGrpSpPr>
        <p:grpSpPr bwMode="auto">
          <a:xfrm>
            <a:off x="685800" y="1524000"/>
            <a:ext cx="3722688" cy="1828800"/>
            <a:chOff x="432" y="960"/>
            <a:chExt cx="2345" cy="1152"/>
          </a:xfrm>
        </p:grpSpPr>
        <p:sp>
          <p:nvSpPr>
            <p:cNvPr id="94228" name="AutoShape 20"/>
            <p:cNvSpPr>
              <a:spLocks noChangeArrowheads="1"/>
            </p:cNvSpPr>
            <p:nvPr/>
          </p:nvSpPr>
          <p:spPr bwMode="auto">
            <a:xfrm>
              <a:off x="1824" y="110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94229" name="AutoShape 21"/>
            <p:cNvSpPr>
              <a:spLocks noChangeArrowheads="1"/>
            </p:cNvSpPr>
            <p:nvPr/>
          </p:nvSpPr>
          <p:spPr bwMode="auto">
            <a:xfrm>
              <a:off x="960" y="110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2544" y="11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4231" name="Text Box 23"/>
            <p:cNvSpPr txBox="1">
              <a:spLocks noChangeArrowheads="1"/>
            </p:cNvSpPr>
            <p:nvPr/>
          </p:nvSpPr>
          <p:spPr bwMode="auto">
            <a:xfrm>
              <a:off x="432" y="110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4232" name="AutoShape 24"/>
            <p:cNvSpPr>
              <a:spLocks noChangeArrowheads="1"/>
            </p:cNvSpPr>
            <p:nvPr/>
          </p:nvSpPr>
          <p:spPr bwMode="auto">
            <a:xfrm>
              <a:off x="1392" y="1728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cxnSp>
          <p:nvCxnSpPr>
            <p:cNvPr id="94234" name="AutoShape 26"/>
            <p:cNvCxnSpPr>
              <a:cxnSpLocks noChangeShapeType="1"/>
              <a:stCxn id="94232" idx="7"/>
              <a:endCxn id="94228" idx="3"/>
            </p:cNvCxnSpPr>
            <p:nvPr/>
          </p:nvCxnSpPr>
          <p:spPr bwMode="auto">
            <a:xfrm flipV="1">
              <a:off x="1720" y="1455"/>
              <a:ext cx="16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5" name="AutoShape 27"/>
            <p:cNvCxnSpPr>
              <a:cxnSpLocks noChangeShapeType="1"/>
              <a:stCxn id="94228" idx="2"/>
              <a:endCxn id="94229" idx="6"/>
            </p:cNvCxnSpPr>
            <p:nvPr/>
          </p:nvCxnSpPr>
          <p:spPr bwMode="auto">
            <a:xfrm flipH="1">
              <a:off x="1344" y="1296"/>
              <a:ext cx="4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6" name="AutoShape 28"/>
            <p:cNvCxnSpPr>
              <a:cxnSpLocks noChangeShapeType="1"/>
              <a:stCxn id="94228" idx="5"/>
              <a:endCxn id="94228" idx="7"/>
            </p:cNvCxnSpPr>
            <p:nvPr/>
          </p:nvCxnSpPr>
          <p:spPr bwMode="auto">
            <a:xfrm rot="5400000" flipH="1" flipV="1">
              <a:off x="1994" y="1295"/>
              <a:ext cx="318" cy="1"/>
            </a:xfrm>
            <a:prstGeom prst="curvedConnector5">
              <a:avLst>
                <a:gd name="adj1" fmla="val -14153"/>
                <a:gd name="adj2" fmla="val 35699995"/>
                <a:gd name="adj3" fmla="val 1317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7" name="AutoShape 29"/>
            <p:cNvCxnSpPr>
              <a:cxnSpLocks noChangeShapeType="1"/>
              <a:stCxn id="94229" idx="3"/>
              <a:endCxn id="94229" idx="1"/>
            </p:cNvCxnSpPr>
            <p:nvPr/>
          </p:nvCxnSpPr>
          <p:spPr bwMode="auto">
            <a:xfrm rot="5400000" flipH="1" flipV="1">
              <a:off x="881" y="1295"/>
              <a:ext cx="272" cy="1"/>
            </a:xfrm>
            <a:prstGeom prst="curvedConnector5">
              <a:avLst>
                <a:gd name="adj1" fmla="val -73528"/>
                <a:gd name="adj2" fmla="val -35500005"/>
                <a:gd name="adj3" fmla="val 17352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8" name="AutoShape 30"/>
            <p:cNvCxnSpPr>
              <a:cxnSpLocks noChangeShapeType="1"/>
              <a:stCxn id="94232" idx="2"/>
              <a:endCxn id="94229" idx="4"/>
            </p:cNvCxnSpPr>
            <p:nvPr/>
          </p:nvCxnSpPr>
          <p:spPr bwMode="auto">
            <a:xfrm rot="10800000">
              <a:off x="1152" y="1488"/>
              <a:ext cx="231" cy="4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960" y="168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1824" y="15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488" y="9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4242" name="AutoShape 34"/>
            <p:cNvCxnSpPr>
              <a:cxnSpLocks noChangeShapeType="1"/>
              <a:stCxn id="94229" idx="6"/>
              <a:endCxn id="94232" idx="0"/>
            </p:cNvCxnSpPr>
            <p:nvPr/>
          </p:nvCxnSpPr>
          <p:spPr bwMode="auto">
            <a:xfrm>
              <a:off x="1344" y="1296"/>
              <a:ext cx="240" cy="4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43" name="Text Box 35"/>
            <p:cNvSpPr txBox="1">
              <a:spLocks noChangeArrowheads="1"/>
            </p:cNvSpPr>
            <p:nvPr/>
          </p:nvSpPr>
          <p:spPr bwMode="auto">
            <a:xfrm>
              <a:off x="1344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C1FB-8426-AC4F-B69C-5CE0416E9C3D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6E1D-9B39-9F43-834E-B48BFEC7A278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Conversion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Conversion method closely follows the NFA simulation algorithm</a:t>
            </a:r>
          </a:p>
          <a:p>
            <a:r>
              <a:rPr lang="en-US"/>
              <a:t>Instead of simulating, we can collect those NFA states that behave identically on the same input</a:t>
            </a:r>
          </a:p>
          <a:p>
            <a:r>
              <a:rPr lang="en-US"/>
              <a:t>Group this set of states to form one state in the DFA</a:t>
            </a:r>
          </a:p>
        </p:txBody>
      </p:sp>
    </p:spTree>
    <p:extLst>
      <p:ext uri="{BB962C8B-B14F-4D97-AF65-F5344CB8AC3E}">
        <p14:creationId xmlns:p14="http://schemas.microsoft.com/office/powerpoint/2010/main" val="85547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D82-4703-CE41-89F2-159A563D2FF8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4732-EA09-D444-9550-A74CAA60C8D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27038"/>
            <a:ext cx="8085137" cy="990600"/>
          </a:xfrm>
        </p:spPr>
        <p:txBody>
          <a:bodyPr/>
          <a:lstStyle/>
          <a:p>
            <a:r>
              <a:rPr lang="en-US" sz="5400" dirty="0"/>
              <a:t>Building a Lexical Analyzer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Token 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Pattern</a:t>
            </a:r>
          </a:p>
          <a:p>
            <a:r>
              <a:rPr lang="en-US" sz="3600" dirty="0"/>
              <a:t>Pattern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Regular Expression</a:t>
            </a:r>
          </a:p>
          <a:p>
            <a:r>
              <a:rPr lang="en-US" sz="3600" dirty="0"/>
              <a:t>Regular Expression 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NFA</a:t>
            </a:r>
          </a:p>
          <a:p>
            <a:r>
              <a:rPr lang="en-US" sz="3600" dirty="0"/>
              <a:t>NFA </a:t>
            </a:r>
            <a:r>
              <a:rPr lang="en-US" sz="3600" dirty="0">
                <a:sym typeface="Symbol" charset="2"/>
              </a:rPr>
              <a:t> DFA</a:t>
            </a:r>
            <a:r>
              <a:rPr lang="en-US" sz="3600" dirty="0"/>
              <a:t> </a:t>
            </a:r>
          </a:p>
          <a:p>
            <a:r>
              <a:rPr lang="en-US" sz="3600" dirty="0"/>
              <a:t>DFA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Table-driven implementation of DFA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79512" y="4163936"/>
            <a:ext cx="576064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C4C-EDFD-A64F-9D65-C28542994327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4409-C815-FA4A-97E7-8F65235BB1E3}" type="slidenum">
              <a:rPr lang="en-US"/>
              <a:pPr/>
              <a:t>20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741" name="Text Box 5"/>
              <p:cNvSpPr txBox="1">
                <a:spLocks noChangeArrowheads="1"/>
              </p:cNvSpPr>
              <p:nvPr/>
            </p:nvSpPr>
            <p:spPr bwMode="auto">
              <a:xfrm>
                <a:off x="1259632" y="1866304"/>
                <a:ext cx="6934200" cy="415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states[0] = </a:t>
                </a:r>
                <a:r>
                  <a:rPr lang="en-US" dirty="0">
                    <a:sym typeface="Symbol" charset="2"/>
                  </a:rPr>
                  <a:t></a:t>
                </a:r>
                <a:r>
                  <a:rPr lang="en-US" b="1" dirty="0">
                    <a:sym typeface="Symbol" charset="2"/>
                  </a:rPr>
                  <a:t>-c</a:t>
                </a:r>
                <a:r>
                  <a:rPr lang="en-US" b="1" dirty="0"/>
                  <a:t>losure</a:t>
                </a:r>
                <a:r>
                  <a:rPr lang="en-US" dirty="0"/>
                  <a:t>({q</a:t>
                </a:r>
                <a:r>
                  <a:rPr lang="en-US" baseline="-25000" dirty="0"/>
                  <a:t>0</a:t>
                </a:r>
                <a:r>
                  <a:rPr lang="en-US" dirty="0"/>
                  <a:t>})</a:t>
                </a:r>
              </a:p>
              <a:p>
                <a:r>
                  <a:rPr lang="en-US" dirty="0"/>
                  <a:t>p = j = 0</a:t>
                </a:r>
              </a:p>
              <a:p>
                <a:r>
                  <a:rPr lang="en-US" b="1" dirty="0"/>
                  <a:t>while</a:t>
                </a:r>
                <a:r>
                  <a:rPr lang="en-US" dirty="0"/>
                  <a:t> j </a:t>
                </a:r>
                <a:r>
                  <a:rPr lang="en-US" dirty="0">
                    <a:sym typeface="Symbol" charset="2"/>
                  </a:rPr>
                  <a:t> p </a:t>
                </a:r>
                <a:r>
                  <a:rPr lang="en-US" b="1" dirty="0">
                    <a:sym typeface="Symbol" charset="2"/>
                  </a:rPr>
                  <a:t>do</a:t>
                </a:r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	</a:t>
                </a:r>
                <a:r>
                  <a:rPr lang="en-US" b="1" dirty="0">
                    <a:sym typeface="Symbol" charset="2"/>
                  </a:rPr>
                  <a:t>for </a:t>
                </a:r>
                <a:r>
                  <a:rPr lang="en-US" dirty="0">
                    <a:sym typeface="Symbol" charset="2"/>
                  </a:rPr>
                  <a:t>each symbol </a:t>
                </a:r>
                <a:r>
                  <a:rPr lang="en-US" i="1" dirty="0">
                    <a:sym typeface="Symbol" charset="2"/>
                  </a:rPr>
                  <a:t>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ym typeface="Symbol" charset="2"/>
                  </a:rPr>
                  <a:t>do</a:t>
                </a:r>
                <a:endParaRPr lang="en-US" i="1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		e = </a:t>
                </a:r>
                <a:r>
                  <a:rPr lang="en-US" b="1" dirty="0" err="1">
                    <a:sym typeface="Symbol" charset="2"/>
                  </a:rPr>
                  <a:t>DFAedge</a:t>
                </a:r>
                <a:r>
                  <a:rPr lang="en-US" dirty="0">
                    <a:sym typeface="Symbol" charset="2"/>
                  </a:rPr>
                  <a:t>(states[j], c)</a:t>
                </a:r>
              </a:p>
              <a:p>
                <a:r>
                  <a:rPr lang="en-US" dirty="0">
                    <a:sym typeface="Symbol" charset="2"/>
                  </a:rPr>
                  <a:t>		</a:t>
                </a:r>
                <a:r>
                  <a:rPr lang="en-US" b="1" dirty="0">
                    <a:sym typeface="Symbol" charset="2"/>
                  </a:rPr>
                  <a:t>if</a:t>
                </a:r>
                <a:r>
                  <a:rPr lang="en-US" dirty="0">
                    <a:sym typeface="Symbol" charset="2"/>
                  </a:rPr>
                  <a:t> e = states[</a:t>
                </a:r>
                <a:r>
                  <a:rPr lang="en-US" dirty="0" err="1">
                    <a:sym typeface="Symbol" charset="2"/>
                  </a:rPr>
                  <a:t>i</a:t>
                </a:r>
                <a:r>
                  <a:rPr lang="en-US" dirty="0">
                    <a:sym typeface="Symbol" charset="2"/>
                  </a:rPr>
                  <a:t>] for some </a:t>
                </a:r>
                <a:r>
                  <a:rPr lang="en-US" dirty="0" err="1">
                    <a:sym typeface="Symbol" charset="2"/>
                  </a:rPr>
                  <a:t>i</a:t>
                </a:r>
                <a:r>
                  <a:rPr lang="en-US" dirty="0">
                    <a:sym typeface="Symbol" charset="2"/>
                  </a:rPr>
                  <a:t>  p</a:t>
                </a:r>
              </a:p>
              <a:p>
                <a:r>
                  <a:rPr lang="en-US" dirty="0">
                    <a:sym typeface="Symbol" charset="2"/>
                  </a:rPr>
                  <a:t>		</a:t>
                </a:r>
                <a:r>
                  <a:rPr lang="en-US" b="1" dirty="0">
                    <a:sym typeface="Symbol" charset="2"/>
                  </a:rPr>
                  <a:t>then</a:t>
                </a:r>
                <a:r>
                  <a:rPr lang="en-US" dirty="0">
                    <a:sym typeface="Symbol" charset="2"/>
                  </a:rPr>
                  <a:t> 	</a:t>
                </a:r>
                <a:r>
                  <a:rPr lang="en-US" dirty="0" err="1">
                    <a:sym typeface="Symbol" charset="2"/>
                  </a:rPr>
                  <a:t>Dtrans</a:t>
                </a:r>
                <a:r>
                  <a:rPr lang="en-US" dirty="0">
                    <a:sym typeface="Symbol" charset="2"/>
                  </a:rPr>
                  <a:t>[j, c] = </a:t>
                </a:r>
                <a:r>
                  <a:rPr lang="en-US" dirty="0" err="1">
                    <a:sym typeface="Symbol" charset="2"/>
                  </a:rPr>
                  <a:t>i</a:t>
                </a:r>
                <a:endParaRPr lang="en-US" dirty="0">
                  <a:sym typeface="Symbol" charset="2"/>
                </a:endParaRPr>
              </a:p>
              <a:p>
                <a:r>
                  <a:rPr lang="en-US" dirty="0"/>
                  <a:t>		</a:t>
                </a:r>
                <a:r>
                  <a:rPr lang="en-US" b="1" dirty="0"/>
                  <a:t>else</a:t>
                </a:r>
                <a:r>
                  <a:rPr lang="en-US" dirty="0"/>
                  <a:t>	p = p+1  </a:t>
                </a:r>
              </a:p>
              <a:p>
                <a:r>
                  <a:rPr lang="en-US" dirty="0"/>
                  <a:t>			states[p] = e </a:t>
                </a:r>
              </a:p>
              <a:p>
                <a:r>
                  <a:rPr lang="en-US" dirty="0"/>
                  <a:t>			</a:t>
                </a:r>
                <a:r>
                  <a:rPr lang="en-US" dirty="0" err="1"/>
                  <a:t>Dtrans</a:t>
                </a:r>
                <a:r>
                  <a:rPr lang="en-US" dirty="0"/>
                  <a:t>[j, c] = p</a:t>
                </a:r>
              </a:p>
              <a:p>
                <a:r>
                  <a:rPr lang="en-US" dirty="0"/>
                  <a:t>	j = j + 1</a:t>
                </a:r>
              </a:p>
            </p:txBody>
          </p:sp>
        </mc:Choice>
        <mc:Fallback>
          <p:sp>
            <p:nvSpPr>
              <p:cNvPr id="3727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1866304"/>
                <a:ext cx="6934200" cy="4154984"/>
              </a:xfrm>
              <a:prstGeom prst="rect">
                <a:avLst/>
              </a:prstGeom>
              <a:blipFill>
                <a:blip r:embed="rId3"/>
                <a:stretch>
                  <a:fillRect l="-1280" t="-1524" b="-243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24"/>
          <p:cNvSpPr>
            <a:spLocks noChangeArrowheads="1"/>
          </p:cNvSpPr>
          <p:nvPr/>
        </p:nvSpPr>
        <p:spPr bwMode="auto">
          <a:xfrm>
            <a:off x="6067689" y="3645024"/>
            <a:ext cx="543236" cy="541867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Times New Roman" charset="0"/>
              </a:rPr>
              <a:t>9</a:t>
            </a: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>
            <a:off x="5252835" y="3659312"/>
            <a:ext cx="543236" cy="541867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Times New Roman" charset="0"/>
              </a:rPr>
              <a:t>8</a:t>
            </a:r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4442272" y="4134792"/>
            <a:ext cx="543236" cy="541867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Times New Roman" charset="0"/>
              </a:rPr>
              <a:t>7</a:t>
            </a:r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3553852" y="4134792"/>
            <a:ext cx="543236" cy="541867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Times New Roman" charset="0"/>
              </a:rPr>
              <a:t>5</a:t>
            </a: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3563888" y="3169544"/>
            <a:ext cx="543236" cy="541867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Times New Roman" charset="0"/>
              </a:rPr>
              <a:t>4</a:t>
            </a:r>
          </a:p>
        </p:txBody>
      </p:sp>
      <p:sp>
        <p:nvSpPr>
          <p:cNvPr id="62" name="AutoShape 15"/>
          <p:cNvSpPr>
            <a:spLocks noChangeArrowheads="1"/>
          </p:cNvSpPr>
          <p:nvPr/>
        </p:nvSpPr>
        <p:spPr bwMode="auto">
          <a:xfrm>
            <a:off x="2671216" y="3659312"/>
            <a:ext cx="543236" cy="541867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Times New Roman" charset="0"/>
              </a:rPr>
              <a:t>3</a:t>
            </a:r>
          </a:p>
        </p:txBody>
      </p:sp>
      <p:sp>
        <p:nvSpPr>
          <p:cNvPr id="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9D1-1B90-094E-9B96-90424308E8A0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47AC-A73F-9045-9305-43E3E001910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79926" name="Group 54"/>
          <p:cNvGrpSpPr>
            <a:grpSpLocks/>
          </p:cNvGrpSpPr>
          <p:nvPr/>
        </p:nvGrpSpPr>
        <p:grpSpPr bwMode="auto">
          <a:xfrm>
            <a:off x="1183332" y="2363688"/>
            <a:ext cx="7277100" cy="3657600"/>
            <a:chOff x="336" y="432"/>
            <a:chExt cx="5144" cy="2592"/>
          </a:xfrm>
        </p:grpSpPr>
        <p:sp>
          <p:nvSpPr>
            <p:cNvPr id="79882" name="AutoShape 10"/>
            <p:cNvSpPr>
              <a:spLocks noChangeArrowheads="1"/>
            </p:cNvSpPr>
            <p:nvPr/>
          </p:nvSpPr>
          <p:spPr bwMode="auto">
            <a:xfrm>
              <a:off x="2016" y="168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6</a:t>
              </a:r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auto">
            <a:xfrm>
              <a:off x="2016" y="1008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4</a:t>
              </a:r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auto">
            <a:xfrm>
              <a:off x="2640" y="1008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5</a:t>
              </a:r>
            </a:p>
          </p:txBody>
        </p:sp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2352" y="43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879" name="AutoShape 7"/>
            <p:cNvCxnSpPr>
              <a:cxnSpLocks noChangeShapeType="1"/>
              <a:stCxn id="79877" idx="6"/>
              <a:endCxn id="79878" idx="2"/>
            </p:cNvCxnSpPr>
            <p:nvPr/>
          </p:nvCxnSpPr>
          <p:spPr bwMode="auto">
            <a:xfrm>
              <a:off x="2400" y="120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2400" y="9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79881" name="AutoShape 9"/>
            <p:cNvCxnSpPr>
              <a:cxnSpLocks noChangeShapeType="1"/>
              <a:stCxn id="79887" idx="7"/>
              <a:endCxn id="79877" idx="2"/>
            </p:cNvCxnSpPr>
            <p:nvPr/>
          </p:nvCxnSpPr>
          <p:spPr bwMode="auto">
            <a:xfrm flipV="1">
              <a:off x="1720" y="1200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3" name="AutoShape 11"/>
            <p:cNvSpPr>
              <a:spLocks noChangeArrowheads="1"/>
            </p:cNvSpPr>
            <p:nvPr/>
          </p:nvSpPr>
          <p:spPr bwMode="auto">
            <a:xfrm>
              <a:off x="2640" y="168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7</a:t>
              </a:r>
            </a:p>
          </p:txBody>
        </p:sp>
        <p:cxnSp>
          <p:nvCxnSpPr>
            <p:cNvPr id="79884" name="AutoShape 12"/>
            <p:cNvCxnSpPr>
              <a:cxnSpLocks noChangeShapeType="1"/>
              <a:stCxn id="79882" idx="6"/>
              <a:endCxn id="79883" idx="2"/>
            </p:cNvCxnSpPr>
            <p:nvPr/>
          </p:nvCxnSpPr>
          <p:spPr bwMode="auto">
            <a:xfrm>
              <a:off x="2400" y="187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2415" y="158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79886" name="AutoShape 14"/>
            <p:cNvCxnSpPr>
              <a:cxnSpLocks noChangeShapeType="1"/>
              <a:stCxn id="79887" idx="5"/>
              <a:endCxn id="79882" idx="2"/>
            </p:cNvCxnSpPr>
            <p:nvPr/>
          </p:nvCxnSpPr>
          <p:spPr bwMode="auto">
            <a:xfrm>
              <a:off x="1720" y="1672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7" name="AutoShape 15"/>
            <p:cNvSpPr>
              <a:spLocks noChangeArrowheads="1"/>
            </p:cNvSpPr>
            <p:nvPr/>
          </p:nvSpPr>
          <p:spPr bwMode="auto">
            <a:xfrm>
              <a:off x="1392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3</a:t>
              </a:r>
            </a:p>
          </p:txBody>
        </p:sp>
        <p:sp>
          <p:nvSpPr>
            <p:cNvPr id="79888" name="AutoShape 16"/>
            <p:cNvSpPr>
              <a:spLocks noChangeArrowheads="1"/>
            </p:cNvSpPr>
            <p:nvPr/>
          </p:nvSpPr>
          <p:spPr bwMode="auto">
            <a:xfrm>
              <a:off x="3216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8</a:t>
              </a:r>
            </a:p>
          </p:txBody>
        </p:sp>
        <p:cxnSp>
          <p:nvCxnSpPr>
            <p:cNvPr id="79889" name="AutoShape 17"/>
            <p:cNvCxnSpPr>
              <a:cxnSpLocks noChangeShapeType="1"/>
              <a:stCxn id="79900" idx="6"/>
              <a:endCxn id="79887" idx="2"/>
            </p:cNvCxnSpPr>
            <p:nvPr/>
          </p:nvCxnSpPr>
          <p:spPr bwMode="auto">
            <a:xfrm>
              <a:off x="1152" y="153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890" name="AutoShape 18"/>
            <p:cNvCxnSpPr>
              <a:cxnSpLocks noChangeShapeType="1"/>
              <a:stCxn id="79878" idx="6"/>
              <a:endCxn id="79888" idx="1"/>
            </p:cNvCxnSpPr>
            <p:nvPr/>
          </p:nvCxnSpPr>
          <p:spPr bwMode="auto">
            <a:xfrm>
              <a:off x="3024" y="1200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891" name="AutoShape 19"/>
            <p:cNvCxnSpPr>
              <a:cxnSpLocks noChangeShapeType="1"/>
              <a:stCxn id="79883" idx="6"/>
              <a:endCxn id="79888" idx="3"/>
            </p:cNvCxnSpPr>
            <p:nvPr/>
          </p:nvCxnSpPr>
          <p:spPr bwMode="auto">
            <a:xfrm flipV="1">
              <a:off x="3024" y="1672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1680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3" name="Text Box 21"/>
            <p:cNvSpPr txBox="1">
              <a:spLocks noChangeArrowheads="1"/>
            </p:cNvSpPr>
            <p:nvPr/>
          </p:nvSpPr>
          <p:spPr bwMode="auto">
            <a:xfrm>
              <a:off x="1632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3120" y="96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3120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6" name="AutoShape 24"/>
            <p:cNvSpPr>
              <a:spLocks noChangeArrowheads="1"/>
            </p:cNvSpPr>
            <p:nvPr/>
          </p:nvSpPr>
          <p:spPr bwMode="auto">
            <a:xfrm>
              <a:off x="3792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9</a:t>
              </a:r>
            </a:p>
          </p:txBody>
        </p:sp>
        <p:cxnSp>
          <p:nvCxnSpPr>
            <p:cNvPr id="79897" name="AutoShape 25"/>
            <p:cNvCxnSpPr>
              <a:cxnSpLocks noChangeShapeType="1"/>
              <a:stCxn id="79888" idx="6"/>
              <a:endCxn id="79896" idx="2"/>
            </p:cNvCxnSpPr>
            <p:nvPr/>
          </p:nvCxnSpPr>
          <p:spPr bwMode="auto">
            <a:xfrm>
              <a:off x="3600" y="1536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98" name="Text Box 26"/>
            <p:cNvSpPr txBox="1">
              <a:spLocks noChangeArrowheads="1"/>
            </p:cNvSpPr>
            <p:nvPr/>
          </p:nvSpPr>
          <p:spPr bwMode="auto">
            <a:xfrm>
              <a:off x="3600" y="12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899" name="AutoShape 27"/>
            <p:cNvCxnSpPr>
              <a:cxnSpLocks noChangeShapeType="1"/>
              <a:stCxn id="79888" idx="0"/>
              <a:endCxn id="79887" idx="0"/>
            </p:cNvCxnSpPr>
            <p:nvPr/>
          </p:nvCxnSpPr>
          <p:spPr bwMode="auto">
            <a:xfrm rot="16200000" flipH="1" flipV="1">
              <a:off x="2495" y="433"/>
              <a:ext cx="1" cy="1824"/>
            </a:xfrm>
            <a:prstGeom prst="curvedConnector3">
              <a:avLst>
                <a:gd name="adj1" fmla="val -60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0" name="AutoShape 28"/>
            <p:cNvSpPr>
              <a:spLocks noChangeArrowheads="1"/>
            </p:cNvSpPr>
            <p:nvPr/>
          </p:nvSpPr>
          <p:spPr bwMode="auto">
            <a:xfrm>
              <a:off x="768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2</a:t>
              </a:r>
            </a:p>
          </p:txBody>
        </p: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1152" y="12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902" name="AutoShape 30"/>
            <p:cNvCxnSpPr>
              <a:cxnSpLocks noChangeShapeType="1"/>
              <a:stCxn id="79900" idx="4"/>
              <a:endCxn id="79896" idx="4"/>
            </p:cNvCxnSpPr>
            <p:nvPr/>
          </p:nvCxnSpPr>
          <p:spPr bwMode="auto">
            <a:xfrm rot="16200000" flipH="1">
              <a:off x="2471" y="217"/>
              <a:ext cx="1" cy="3024"/>
            </a:xfrm>
            <a:prstGeom prst="curvedConnector3">
              <a:avLst>
                <a:gd name="adj1" fmla="val 531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2400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904" name="AutoShape 32"/>
            <p:cNvSpPr>
              <a:spLocks noChangeArrowheads="1"/>
            </p:cNvSpPr>
            <p:nvPr/>
          </p:nvSpPr>
          <p:spPr bwMode="auto">
            <a:xfrm>
              <a:off x="4416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10</a:t>
              </a:r>
            </a:p>
          </p:txBody>
        </p:sp>
        <p:sp>
          <p:nvSpPr>
            <p:cNvPr id="79905" name="AutoShape 33"/>
            <p:cNvSpPr>
              <a:spLocks noChangeArrowheads="1"/>
            </p:cNvSpPr>
            <p:nvPr/>
          </p:nvSpPr>
          <p:spPr bwMode="auto">
            <a:xfrm>
              <a:off x="5040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11</a:t>
              </a:r>
            </a:p>
          </p:txBody>
        </p:sp>
        <p:cxnSp>
          <p:nvCxnSpPr>
            <p:cNvPr id="79906" name="AutoShape 34"/>
            <p:cNvCxnSpPr>
              <a:cxnSpLocks noChangeShapeType="1"/>
              <a:stCxn id="79904" idx="6"/>
              <a:endCxn id="79905" idx="2"/>
            </p:cNvCxnSpPr>
            <p:nvPr/>
          </p:nvCxnSpPr>
          <p:spPr bwMode="auto">
            <a:xfrm>
              <a:off x="4800" y="153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4800" y="12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79908" name="AutoShape 36"/>
            <p:cNvCxnSpPr>
              <a:cxnSpLocks noChangeShapeType="1"/>
              <a:stCxn id="79896" idx="6"/>
              <a:endCxn id="79904" idx="2"/>
            </p:cNvCxnSpPr>
            <p:nvPr/>
          </p:nvCxnSpPr>
          <p:spPr bwMode="auto">
            <a:xfrm>
              <a:off x="4176" y="153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4176" y="12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79910" name="AutoShape 38"/>
            <p:cNvSpPr>
              <a:spLocks noChangeArrowheads="1"/>
            </p:cNvSpPr>
            <p:nvPr/>
          </p:nvSpPr>
          <p:spPr bwMode="auto">
            <a:xfrm>
              <a:off x="2064" y="264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12</a:t>
              </a:r>
            </a:p>
          </p:txBody>
        </p:sp>
        <p:sp>
          <p:nvSpPr>
            <p:cNvPr id="79911" name="AutoShape 39"/>
            <p:cNvSpPr>
              <a:spLocks noChangeArrowheads="1"/>
            </p:cNvSpPr>
            <p:nvPr/>
          </p:nvSpPr>
          <p:spPr bwMode="auto">
            <a:xfrm>
              <a:off x="2688" y="264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13</a:t>
              </a:r>
            </a:p>
          </p:txBody>
        </p:sp>
        <p:cxnSp>
          <p:nvCxnSpPr>
            <p:cNvPr id="79912" name="AutoShape 40"/>
            <p:cNvCxnSpPr>
              <a:cxnSpLocks noChangeShapeType="1"/>
              <a:stCxn id="79910" idx="6"/>
              <a:endCxn id="79911" idx="2"/>
            </p:cNvCxnSpPr>
            <p:nvPr/>
          </p:nvCxnSpPr>
          <p:spPr bwMode="auto">
            <a:xfrm>
              <a:off x="2448" y="283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13" name="Text Box 41"/>
            <p:cNvSpPr txBox="1">
              <a:spLocks noChangeArrowheads="1"/>
            </p:cNvSpPr>
            <p:nvPr/>
          </p:nvSpPr>
          <p:spPr bwMode="auto">
            <a:xfrm>
              <a:off x="2448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79914" name="AutoShape 42"/>
            <p:cNvCxnSpPr>
              <a:cxnSpLocks noChangeShapeType="1"/>
              <a:stCxn id="79915" idx="5"/>
              <a:endCxn id="79910" idx="2"/>
            </p:cNvCxnSpPr>
            <p:nvPr/>
          </p:nvCxnSpPr>
          <p:spPr bwMode="auto">
            <a:xfrm>
              <a:off x="664" y="2161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15" name="AutoShape 43"/>
            <p:cNvSpPr>
              <a:spLocks noChangeArrowheads="1"/>
            </p:cNvSpPr>
            <p:nvPr/>
          </p:nvSpPr>
          <p:spPr bwMode="auto">
            <a:xfrm>
              <a:off x="336" y="182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1</a:t>
              </a:r>
            </a:p>
          </p:txBody>
        </p:sp>
        <p:cxnSp>
          <p:nvCxnSpPr>
            <p:cNvPr id="79917" name="AutoShape 45"/>
            <p:cNvCxnSpPr>
              <a:cxnSpLocks noChangeShapeType="1"/>
              <a:stCxn id="79915" idx="7"/>
              <a:endCxn id="79900" idx="3"/>
            </p:cNvCxnSpPr>
            <p:nvPr/>
          </p:nvCxnSpPr>
          <p:spPr bwMode="auto">
            <a:xfrm flipV="1">
              <a:off x="664" y="1672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18" name="AutoShape 46"/>
            <p:cNvSpPr>
              <a:spLocks noChangeArrowheads="1"/>
            </p:cNvSpPr>
            <p:nvPr/>
          </p:nvSpPr>
          <p:spPr bwMode="auto">
            <a:xfrm>
              <a:off x="5040" y="264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Times New Roman" charset="0"/>
                </a:rPr>
                <a:t>14</a:t>
              </a:r>
            </a:p>
          </p:txBody>
        </p:sp>
        <p:cxnSp>
          <p:nvCxnSpPr>
            <p:cNvPr id="79919" name="AutoShape 47"/>
            <p:cNvCxnSpPr>
              <a:cxnSpLocks noChangeShapeType="1"/>
              <a:stCxn id="79911" idx="6"/>
              <a:endCxn id="79918" idx="2"/>
            </p:cNvCxnSpPr>
            <p:nvPr/>
          </p:nvCxnSpPr>
          <p:spPr bwMode="auto">
            <a:xfrm>
              <a:off x="3072" y="2832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20" name="Text Box 48"/>
            <p:cNvSpPr txBox="1">
              <a:spLocks noChangeArrowheads="1"/>
            </p:cNvSpPr>
            <p:nvPr/>
          </p:nvSpPr>
          <p:spPr bwMode="auto">
            <a:xfrm>
              <a:off x="3936" y="249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921" name="AutoShape 49"/>
            <p:cNvCxnSpPr>
              <a:cxnSpLocks noChangeShapeType="1"/>
              <a:stCxn id="79905" idx="4"/>
              <a:endCxn id="79918" idx="0"/>
            </p:cNvCxnSpPr>
            <p:nvPr/>
          </p:nvCxnSpPr>
          <p:spPr bwMode="auto">
            <a:xfrm>
              <a:off x="5232" y="1728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22" name="Text Box 50"/>
            <p:cNvSpPr txBox="1">
              <a:spLocks noChangeArrowheads="1"/>
            </p:cNvSpPr>
            <p:nvPr/>
          </p:nvSpPr>
          <p:spPr bwMode="auto">
            <a:xfrm>
              <a:off x="5280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923" name="Text Box 51"/>
            <p:cNvSpPr txBox="1">
              <a:spLocks noChangeArrowheads="1"/>
            </p:cNvSpPr>
            <p:nvPr/>
          </p:nvSpPr>
          <p:spPr bwMode="auto">
            <a:xfrm>
              <a:off x="1104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924" name="Text Box 52"/>
            <p:cNvSpPr txBox="1">
              <a:spLocks noChangeArrowheads="1"/>
            </p:cNvSpPr>
            <p:nvPr/>
          </p:nvSpPr>
          <p:spPr bwMode="auto">
            <a:xfrm>
              <a:off x="528" y="148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</p:grp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203848" y="6012577"/>
            <a:ext cx="21242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((0|1)*00)|0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677863" y="427038"/>
            <a:ext cx="8085137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l-GR" sz="5400" kern="0" dirty="0"/>
              <a:t>ε</a:t>
            </a:r>
            <a:r>
              <a:rPr lang="en-CA" sz="5400" kern="0" dirty="0"/>
              <a:t>-closure</a:t>
            </a:r>
            <a:endParaRPr lang="en-US" sz="5400" kern="0" dirty="0"/>
          </a:p>
        </p:txBody>
      </p:sp>
      <p:sp>
        <p:nvSpPr>
          <p:cNvPr id="2" name="Rectangle 1"/>
          <p:cNvSpPr/>
          <p:nvPr/>
        </p:nvSpPr>
        <p:spPr>
          <a:xfrm>
            <a:off x="35496" y="1661899"/>
            <a:ext cx="5369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ε-closure(s)=</a:t>
            </a:r>
            <a:r>
              <a:rPr lang="en-US" dirty="0">
                <a:sym typeface="Symbol" charset="2"/>
              </a:rPr>
              <a:t> </a:t>
            </a:r>
            <a:r>
              <a:rPr lang="en-CA" dirty="0"/>
              <a:t>all states reached by following only ε-transitions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26215" y="1527175"/>
            <a:ext cx="210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ε-closure(3) =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26416" y="1513360"/>
            <a:ext cx="189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{3,4,6}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121391" y="1959223"/>
            <a:ext cx="210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ε-closure(7) =</a:t>
            </a:r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auto">
          <a:xfrm>
            <a:off x="2614818" y="3602416"/>
            <a:ext cx="657316" cy="655659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3496924" y="3112392"/>
            <a:ext cx="657316" cy="655659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24"/>
          <p:cNvSpPr>
            <a:spLocks noChangeArrowheads="1"/>
          </p:cNvSpPr>
          <p:nvPr/>
        </p:nvSpPr>
        <p:spPr bwMode="auto">
          <a:xfrm>
            <a:off x="3506444" y="4068917"/>
            <a:ext cx="657316" cy="655659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2159" y="1959223"/>
            <a:ext cx="210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{7,8,9,3,4,6}</a:t>
            </a:r>
          </a:p>
        </p:txBody>
      </p:sp>
    </p:spTree>
    <p:extLst>
      <p:ext uri="{BB962C8B-B14F-4D97-AF65-F5344CB8AC3E}">
        <p14:creationId xmlns:p14="http://schemas.microsoft.com/office/powerpoint/2010/main" val="6211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64" grpId="0" animBg="1"/>
      <p:bldP spid="63" grpId="0" animBg="1"/>
      <p:bldP spid="62" grpId="0" animBg="1"/>
      <p:bldP spid="56" grpId="0"/>
      <p:bldP spid="60" grpId="0"/>
      <p:bldP spid="61" grpId="0"/>
      <p:bldP spid="65" grpId="0" animBg="1"/>
      <p:bldP spid="66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E4C-7C84-8541-AD13-80B6916CD742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69A6-4B07-2F4B-92F3-41CFDDE8C7B3}" type="slidenum">
              <a:rPr lang="en-US"/>
              <a:pPr/>
              <a:t>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-Closure (T: set of states)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push all states in T onto </a:t>
            </a:r>
            <a:r>
              <a:rPr lang="en-US" sz="2800" i="1">
                <a:sym typeface="Symbol" charset="2"/>
              </a:rPr>
              <a:t>stack</a:t>
            </a:r>
            <a:br>
              <a:rPr lang="en-US" sz="2800" i="1">
                <a:sym typeface="Symbol" charset="2"/>
              </a:rPr>
            </a:br>
            <a:r>
              <a:rPr lang="en-US" sz="2800">
                <a:sym typeface="Symbol" charset="2"/>
              </a:rPr>
              <a:t>initialize </a:t>
            </a:r>
            <a:r>
              <a:rPr lang="en-US" sz="2800" i="1">
                <a:sym typeface="Symbol" charset="2"/>
              </a:rPr>
              <a:t>-closure</a:t>
            </a:r>
            <a:r>
              <a:rPr lang="en-US" sz="2800">
                <a:sym typeface="Symbol" charset="2"/>
              </a:rPr>
              <a:t>(T) to T</a:t>
            </a:r>
            <a:br>
              <a:rPr lang="en-US" sz="2800">
                <a:sym typeface="Symbol" charset="2"/>
              </a:rPr>
            </a:br>
            <a:r>
              <a:rPr lang="en-US" sz="2800" b="1">
                <a:sym typeface="Symbol" charset="2"/>
              </a:rPr>
              <a:t>while</a:t>
            </a:r>
            <a:r>
              <a:rPr lang="en-US" sz="2800">
                <a:sym typeface="Symbol" charset="2"/>
              </a:rPr>
              <a:t> </a:t>
            </a:r>
            <a:r>
              <a:rPr lang="en-US" sz="2800" i="1">
                <a:sym typeface="Symbol" charset="2"/>
              </a:rPr>
              <a:t>stack</a:t>
            </a:r>
            <a:r>
              <a:rPr lang="en-US" sz="2800">
                <a:sym typeface="Symbol" charset="2"/>
              </a:rPr>
              <a:t> is not empty </a:t>
            </a:r>
            <a:r>
              <a:rPr lang="en-US" sz="2800" b="1">
                <a:sym typeface="Symbol" charset="2"/>
              </a:rPr>
              <a:t>do begin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pop t off </a:t>
            </a:r>
            <a:r>
              <a:rPr lang="en-US" sz="2800" i="1">
                <a:sym typeface="Symbol" charset="2"/>
              </a:rPr>
              <a:t>stack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</a:t>
            </a:r>
            <a:r>
              <a:rPr lang="en-US" sz="2800" b="1">
                <a:sym typeface="Symbol" charset="2"/>
              </a:rPr>
              <a:t>for</a:t>
            </a:r>
            <a:r>
              <a:rPr lang="en-US" sz="2800">
                <a:sym typeface="Symbol" charset="2"/>
              </a:rPr>
              <a:t> each state u with u </a:t>
            </a:r>
            <a:r>
              <a:rPr lang="en-US" sz="2800" b="1">
                <a:sym typeface="Symbol" charset="2"/>
              </a:rPr>
              <a:t> move</a:t>
            </a:r>
            <a:r>
              <a:rPr lang="en-US" sz="2800">
                <a:sym typeface="Symbol" charset="2"/>
              </a:rPr>
              <a:t>(t, </a:t>
            </a:r>
            <a:r>
              <a:rPr lang="en-US" sz="2800" b="1">
                <a:sym typeface="Symbol" charset="2"/>
              </a:rPr>
              <a:t></a:t>
            </a:r>
            <a:r>
              <a:rPr lang="en-US" sz="2800">
                <a:sym typeface="Symbol" charset="2"/>
              </a:rPr>
              <a:t>) </a:t>
            </a:r>
            <a:r>
              <a:rPr lang="en-US" sz="2800" b="1">
                <a:sym typeface="Symbol" charset="2"/>
              </a:rPr>
              <a:t>do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</a:t>
            </a:r>
            <a:r>
              <a:rPr lang="en-US" sz="2800" b="1">
                <a:sym typeface="Symbol" charset="2"/>
              </a:rPr>
              <a:t>if</a:t>
            </a:r>
            <a:r>
              <a:rPr lang="en-US" sz="2800">
                <a:sym typeface="Symbol" charset="2"/>
              </a:rPr>
              <a:t> u </a:t>
            </a:r>
            <a:r>
              <a:rPr lang="en-US" sz="2800" b="1">
                <a:sym typeface="Symbol" charset="2"/>
              </a:rPr>
              <a:t> </a:t>
            </a:r>
            <a:r>
              <a:rPr lang="en-US" sz="2800" i="1">
                <a:sym typeface="Symbol" charset="2"/>
              </a:rPr>
              <a:t>-closure</a:t>
            </a:r>
            <a:r>
              <a:rPr lang="en-US" sz="2800">
                <a:sym typeface="Symbol" charset="2"/>
              </a:rPr>
              <a:t>(T) </a:t>
            </a:r>
            <a:r>
              <a:rPr lang="en-US" sz="2800" b="1">
                <a:sym typeface="Symbol" charset="2"/>
              </a:rPr>
              <a:t>do</a:t>
            </a:r>
            <a:r>
              <a:rPr lang="en-US" sz="2800">
                <a:sym typeface="Symbol" charset="2"/>
              </a:rPr>
              <a:t> </a:t>
            </a:r>
            <a:r>
              <a:rPr lang="en-US" sz="2800" b="1">
                <a:sym typeface="Symbol" charset="2"/>
              </a:rPr>
              <a:t>begin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    add u to </a:t>
            </a:r>
            <a:r>
              <a:rPr lang="en-US" sz="2800" b="1">
                <a:sym typeface="Symbol" charset="2"/>
              </a:rPr>
              <a:t></a:t>
            </a:r>
            <a:r>
              <a:rPr lang="en-US" sz="2800" i="1">
                <a:sym typeface="Symbol" charset="2"/>
              </a:rPr>
              <a:t>-closure</a:t>
            </a:r>
            <a:r>
              <a:rPr lang="en-US" sz="2800">
                <a:sym typeface="Symbol" charset="2"/>
              </a:rPr>
              <a:t>(T)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    push u onto </a:t>
            </a:r>
            <a:r>
              <a:rPr lang="en-US" sz="2800" i="1">
                <a:sym typeface="Symbol" charset="2"/>
              </a:rPr>
              <a:t>stack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</a:t>
            </a:r>
            <a:r>
              <a:rPr lang="en-US" sz="2800" b="1">
                <a:sym typeface="Symbol" charset="2"/>
              </a:rPr>
              <a:t>end</a:t>
            </a:r>
            <a:br>
              <a:rPr lang="en-US" sz="2800">
                <a:sym typeface="Symbol" charset="2"/>
              </a:rPr>
            </a:br>
            <a:r>
              <a:rPr lang="en-US" sz="2800" b="1">
                <a:sym typeface="Symbol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6984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D54-B2B2-1344-A374-9E9588A64174}" type="datetime1">
              <a:rPr lang="en-US"/>
              <a:pPr/>
              <a:t>5/29/19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E80-2344-6947-B949-567E63FA670B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NFAs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NFA  may be in many states at any 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many different states?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69294" y="2622448"/>
            <a:ext cx="3137190" cy="1179492"/>
            <a:chOff x="124644" y="2979300"/>
            <a:chExt cx="4272755" cy="174584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21408" y="3533538"/>
              <a:ext cx="559406" cy="608753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59775" y="3545652"/>
              <a:ext cx="559406" cy="58452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837993" y="3547167"/>
              <a:ext cx="559406" cy="581496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C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1193925" y="3837914"/>
              <a:ext cx="9658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9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719181" y="3837914"/>
              <a:ext cx="10853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406616" y="3254119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084834" y="3232971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cxnSp>
          <p:nvCxnSpPr>
            <p:cNvPr id="14" name="AutoShape 18"/>
            <p:cNvCxnSpPr>
              <a:cxnSpLocks noChangeShapeType="1"/>
              <a:stCxn id="7" idx="2"/>
              <a:endCxn id="7" idx="0"/>
            </p:cNvCxnSpPr>
            <p:nvPr/>
          </p:nvCxnSpPr>
          <p:spPr bwMode="auto">
            <a:xfrm rot="10800000" flipH="1">
              <a:off x="608297" y="3519909"/>
              <a:ext cx="292814" cy="318005"/>
            </a:xfrm>
            <a:prstGeom prst="curvedConnector4">
              <a:avLst>
                <a:gd name="adj1" fmla="val -67162"/>
                <a:gd name="adj2" fmla="val 16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24644" y="2979300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1</a:t>
              </a:r>
            </a:p>
          </p:txBody>
        </p:sp>
        <p:cxnSp>
          <p:nvCxnSpPr>
            <p:cNvPr id="16" name="AutoShape 18"/>
            <p:cNvCxnSpPr>
              <a:cxnSpLocks noChangeShapeType="1"/>
              <a:stCxn id="7" idx="5"/>
              <a:endCxn id="7" idx="2"/>
            </p:cNvCxnSpPr>
            <p:nvPr/>
          </p:nvCxnSpPr>
          <p:spPr bwMode="auto">
            <a:xfrm rot="5400000" flipH="1">
              <a:off x="752537" y="3706787"/>
              <a:ext cx="215226" cy="477483"/>
            </a:xfrm>
            <a:prstGeom prst="curvedConnector4">
              <a:avLst>
                <a:gd name="adj1" fmla="val -160914"/>
                <a:gd name="adj2" fmla="val 1209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99592" y="4289022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53670" y="2492896"/>
            <a:ext cx="2302706" cy="2101131"/>
            <a:chOff x="5004048" y="3039816"/>
            <a:chExt cx="2845090" cy="2549424"/>
          </a:xfrm>
        </p:grpSpPr>
        <p:grpSp>
          <p:nvGrpSpPr>
            <p:cNvPr id="36" name="Group 35"/>
            <p:cNvGrpSpPr/>
            <p:nvPr/>
          </p:nvGrpSpPr>
          <p:grpSpPr>
            <a:xfrm>
              <a:off x="5603557" y="3961632"/>
              <a:ext cx="1674430" cy="616836"/>
              <a:chOff x="5603557" y="3889624"/>
              <a:chExt cx="1674430" cy="616836"/>
            </a:xfrm>
          </p:grpSpPr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6631656" y="3889624"/>
                <a:ext cx="64633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/>
                  <a:t>100</a:t>
                </a:r>
              </a:p>
            </p:txBody>
          </p:sp>
          <p:sp>
            <p:nvSpPr>
              <p:cNvPr id="55" name="Text Box 16"/>
              <p:cNvSpPr txBox="1">
                <a:spLocks noChangeArrowheads="1"/>
              </p:cNvSpPr>
              <p:nvPr/>
            </p:nvSpPr>
            <p:spPr bwMode="auto">
              <a:xfrm>
                <a:off x="5603557" y="3889624"/>
                <a:ext cx="7024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/>
                  <a:t>{A}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 flipV="1">
                <a:off x="6858602" y="4290436"/>
                <a:ext cx="0" cy="2160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004048" y="3039816"/>
              <a:ext cx="2845090" cy="2549424"/>
              <a:chOff x="5004048" y="3039816"/>
              <a:chExt cx="2845090" cy="254942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597156" y="3442815"/>
                <a:ext cx="1637399" cy="548348"/>
                <a:chOff x="5597156" y="3442815"/>
                <a:chExt cx="1637399" cy="548348"/>
              </a:xfrm>
            </p:grpSpPr>
            <p:sp>
              <p:nvSpPr>
                <p:cNvPr id="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597156" y="3442815"/>
                  <a:ext cx="70243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{A}</a:t>
                  </a:r>
                </a:p>
              </p:txBody>
            </p:sp>
            <p:sp>
              <p:nvSpPr>
                <p:cNvPr id="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442815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100</a:t>
                  </a: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 bwMode="auto">
                <a:xfrm flipV="1">
                  <a:off x="6624925" y="3775139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004048" y="3039816"/>
                <a:ext cx="2845090" cy="461665"/>
                <a:chOff x="5446735" y="2852936"/>
                <a:chExt cx="2845090" cy="461665"/>
              </a:xfrm>
            </p:grpSpPr>
            <p:sp>
              <p:nvSpPr>
                <p:cNvPr id="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022799" y="2852936"/>
                  <a:ext cx="74732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state</a:t>
                  </a:r>
                </a:p>
              </p:txBody>
            </p:sp>
            <p:sp>
              <p:nvSpPr>
                <p:cNvPr id="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057815" y="2852936"/>
                  <a:ext cx="816249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input</a:t>
                  </a:r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 bwMode="auto">
                <a:xfrm>
                  <a:off x="5446735" y="3284984"/>
                  <a:ext cx="28450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5510122" y="4465688"/>
                <a:ext cx="1782153" cy="599499"/>
                <a:chOff x="5469636" y="4321672"/>
                <a:chExt cx="1782153" cy="599499"/>
              </a:xfrm>
            </p:grpSpPr>
            <p:sp>
              <p:nvSpPr>
                <p:cNvPr id="4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5458" y="432167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469636" y="4321672"/>
                  <a:ext cx="98456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{A,B}</a:t>
                  </a:r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 bwMode="auto">
                <a:xfrm flipV="1">
                  <a:off x="7034560" y="4705147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320323" y="5041752"/>
                <a:ext cx="1996916" cy="547488"/>
                <a:chOff x="5320323" y="4797152"/>
                <a:chExt cx="1996916" cy="547488"/>
              </a:xfrm>
            </p:grpSpPr>
            <p:sp>
              <p:nvSpPr>
                <p:cNvPr id="4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60423" y="479715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4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0323" y="4797152"/>
                  <a:ext cx="128432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{A,B,C}</a:t>
                  </a:r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 bwMode="auto">
                <a:xfrm flipV="1">
                  <a:off x="7317239" y="5128616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p:sp>
        <p:nvSpPr>
          <p:cNvPr id="57" name="Rectangle 56"/>
          <p:cNvSpPr/>
          <p:nvPr/>
        </p:nvSpPr>
        <p:spPr>
          <a:xfrm>
            <a:off x="1331640" y="5127575"/>
            <a:ext cx="324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|S|=N       No. of states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331640" y="5559623"/>
            <a:ext cx="1051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b="1" dirty="0">
                <a:solidFill>
                  <a:srgbClr val="FF0000"/>
                </a:solidFill>
              </a:rPr>
              <a:t>s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436096" y="5301208"/>
                <a:ext cx="2703821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sup>
                      </m:sSup>
                      <m:r>
                        <a:rPr lang="en-CA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CA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CA" b="1" dirty="0">
                  <a:solidFill>
                    <a:srgbClr val="FF0000"/>
                  </a:solidFill>
                </a:endParaRP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Non-empty subsets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01208"/>
                <a:ext cx="2703821" cy="837537"/>
              </a:xfrm>
              <a:prstGeom prst="rect">
                <a:avLst/>
              </a:prstGeom>
              <a:blipFill rotWithShape="1">
                <a:blip r:embed="rId3"/>
                <a:stretch>
                  <a:fillRect l="-3612" b="-160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555776" y="5550331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possible states in each step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105143" y="3858284"/>
            <a:ext cx="958124" cy="474769"/>
            <a:chOff x="5105143" y="3858284"/>
            <a:chExt cx="958124" cy="474769"/>
          </a:xfrm>
        </p:grpSpPr>
        <p:sp>
          <p:nvSpPr>
            <p:cNvPr id="61" name="Rectangle 60"/>
            <p:cNvSpPr/>
            <p:nvPr/>
          </p:nvSpPr>
          <p:spPr>
            <a:xfrm>
              <a:off x="5105143" y="3861048"/>
              <a:ext cx="330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1" dirty="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3" name="Straight Arrow Connector 2"/>
            <p:cNvCxnSpPr>
              <a:stCxn id="61" idx="3"/>
              <a:endCxn id="46" idx="1"/>
            </p:cNvCxnSpPr>
            <p:nvPr/>
          </p:nvCxnSpPr>
          <p:spPr bwMode="auto">
            <a:xfrm flipV="1">
              <a:off x="5436096" y="3858284"/>
              <a:ext cx="627171" cy="2335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stCxn id="61" idx="3"/>
              <a:endCxn id="43" idx="1"/>
            </p:cNvCxnSpPr>
            <p:nvPr/>
          </p:nvCxnSpPr>
          <p:spPr bwMode="auto">
            <a:xfrm>
              <a:off x="5436096" y="4091881"/>
              <a:ext cx="473555" cy="241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9" name="Rectangle 68"/>
          <p:cNvSpPr/>
          <p:nvPr/>
        </p:nvSpPr>
        <p:spPr>
          <a:xfrm>
            <a:off x="1691680" y="5589240"/>
            <a:ext cx="71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≤ N</a:t>
            </a:r>
          </a:p>
        </p:txBody>
      </p:sp>
    </p:spTree>
    <p:extLst>
      <p:ext uri="{BB962C8B-B14F-4D97-AF65-F5344CB8AC3E}">
        <p14:creationId xmlns:p14="http://schemas.microsoft.com/office/powerpoint/2010/main" val="37690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EB3-AE59-B04A-9515-FE8D18AABBB9}" type="datetime1">
              <a:rPr lang="en-US"/>
              <a:pPr/>
              <a:t>5/29/19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8502-AF7A-E147-BD25-D4AC6E5BBB91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978496"/>
            <a:ext cx="2230016" cy="4114800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states </a:t>
            </a:r>
          </a:p>
          <a:p>
            <a:r>
              <a:rPr lang="en-CA" dirty="0"/>
              <a:t>start</a:t>
            </a:r>
          </a:p>
          <a:p>
            <a:r>
              <a:rPr lang="en-CA" dirty="0"/>
              <a:t>final</a:t>
            </a:r>
          </a:p>
          <a:p>
            <a:r>
              <a:rPr lang="en-CA" dirty="0"/>
              <a:t>transition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accent2"/>
                </a:solidFill>
                <a:latin typeface="Candara" panose="020E0502030303020204" pitchFamily="34" charset="0"/>
              </a:rPr>
              <a:t>NFA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4" y="306024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q</a:t>
            </a:r>
            <a:r>
              <a:rPr lang="en-CA" sz="32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>
                    <a:solidFill>
                      <a:schemeClr val="accent2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</a:rPr>
                  <a:t> 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3830" t="-14583" r="-12766" b="-32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b="1" i="1" dirty="0">
                    <a:solidFill>
                      <a:schemeClr val="accent2"/>
                    </a:solidFill>
                    <a:latin typeface="Cambria Math"/>
                  </a:rPr>
                  <a:t>=</a:t>
                </a:r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𝒀</m:t>
                    </m:r>
                  </m:oMath>
                </a14:m>
                <a:endParaRPr lang="en-CA" b="1" i="1" dirty="0">
                  <a:solidFill>
                    <a:schemeClr val="accent2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45" t="-11842" b="-27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32240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accent2"/>
                </a:solidFill>
                <a:latin typeface="Candara" panose="020E0502030303020204" pitchFamily="34" charset="0"/>
              </a:rPr>
              <a:t>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    X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56176" y="31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/>
                </a:solidFill>
                <a:latin typeface="Candara" panose="020E0502030303020204" pitchFamily="34" charset="0"/>
              </a:rPr>
              <a:t>ε</a:t>
            </a:r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-closure(q</a:t>
            </a:r>
            <a:r>
              <a:rPr lang="en-CA" sz="28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)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82432" y="4797152"/>
            <a:ext cx="2127509" cy="14401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16210" y="4941168"/>
            <a:ext cx="1560136" cy="1163485"/>
            <a:chOff x="5416210" y="4941168"/>
            <a:chExt cx="1560136" cy="1163485"/>
          </a:xfrm>
        </p:grpSpPr>
        <p:grpSp>
          <p:nvGrpSpPr>
            <p:cNvPr id="35" name="Group 34"/>
            <p:cNvGrpSpPr/>
            <p:nvPr/>
          </p:nvGrpSpPr>
          <p:grpSpPr>
            <a:xfrm>
              <a:off x="5436096" y="4941168"/>
              <a:ext cx="1540250" cy="1163485"/>
              <a:chOff x="5436096" y="4941168"/>
              <a:chExt cx="1540250" cy="1163485"/>
            </a:xfrm>
          </p:grpSpPr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>
                <a:off x="5436096" y="5128166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6565613" y="5128165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cxnSp>
            <p:nvCxnSpPr>
              <p:cNvPr id="25" name="AutoShape 8"/>
              <p:cNvCxnSpPr>
                <a:cxnSpLocks noChangeShapeType="1"/>
                <a:stCxn id="22" idx="6"/>
                <a:endCxn id="23" idx="2"/>
              </p:cNvCxnSpPr>
              <p:nvPr/>
            </p:nvCxnSpPr>
            <p:spPr bwMode="auto">
              <a:xfrm flipV="1">
                <a:off x="5846829" y="5349868"/>
                <a:ext cx="718784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" name="AutoShape 9"/>
              <p:cNvCxnSpPr>
                <a:cxnSpLocks noChangeShapeType="1"/>
                <a:stCxn id="22" idx="5"/>
                <a:endCxn id="33" idx="2"/>
              </p:cNvCxnSpPr>
              <p:nvPr/>
            </p:nvCxnSpPr>
            <p:spPr bwMode="auto">
              <a:xfrm>
                <a:off x="5786679" y="5506636"/>
                <a:ext cx="585521" cy="37631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5957550" y="4941168"/>
                <a:ext cx="31451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l-GR" dirty="0"/>
                  <a:t>ε</a:t>
                </a:r>
                <a:endParaRPr lang="en-US" dirty="0"/>
              </a:p>
            </p:txBody>
          </p:sp>
          <p:sp>
            <p:nvSpPr>
              <p:cNvPr id="33" name="AutoShape 6"/>
              <p:cNvSpPr>
                <a:spLocks noChangeArrowheads="1"/>
              </p:cNvSpPr>
              <p:nvPr/>
            </p:nvSpPr>
            <p:spPr bwMode="auto">
              <a:xfrm>
                <a:off x="6372200" y="5661248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5985682" y="5343599"/>
                <a:ext cx="31451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l-GR" dirty="0"/>
                  <a:t>ε</a:t>
                </a:r>
                <a:endParaRPr lang="en-US" dirty="0"/>
              </a:p>
            </p:txBody>
          </p:sp>
        </p:grp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5416210" y="5064992"/>
              <a:ext cx="4411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CA" dirty="0"/>
                <a:t>q</a:t>
              </a:r>
              <a:r>
                <a:rPr lang="en-CA" baseline="-25000" dirty="0"/>
                <a:t>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8" grpId="0"/>
      <p:bldP spid="14" grpId="0"/>
      <p:bldP spid="15" grpId="0"/>
      <p:bldP spid="16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EB3-AE59-B04A-9515-FE8D18AABBB9}" type="datetime1">
              <a:rPr lang="en-US"/>
              <a:pPr/>
              <a:t>5/29/19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8502-AF7A-E147-BD25-D4AC6E5BBB91}" type="slidenum">
              <a:rPr lang="en-US"/>
              <a:pPr/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978496"/>
            <a:ext cx="2230016" cy="4114800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states </a:t>
            </a:r>
          </a:p>
          <a:p>
            <a:r>
              <a:rPr lang="en-CA" dirty="0"/>
              <a:t>start</a:t>
            </a:r>
          </a:p>
          <a:p>
            <a:r>
              <a:rPr lang="en-CA" dirty="0"/>
              <a:t>final</a:t>
            </a:r>
          </a:p>
          <a:p>
            <a:r>
              <a:rPr lang="en-CA" dirty="0"/>
              <a:t>transition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accent2"/>
                </a:solidFill>
                <a:latin typeface="Candara" panose="020E0502030303020204" pitchFamily="34" charset="0"/>
              </a:rPr>
              <a:t>NFA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4" y="306024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q</a:t>
            </a:r>
            <a:r>
              <a:rPr lang="en-CA" sz="32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>
                    <a:solidFill>
                      <a:schemeClr val="accent2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</a:rPr>
                  <a:t> 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3830" t="-14583" r="-12766" b="-32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32240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accent2"/>
                </a:solidFill>
                <a:latin typeface="Candara" panose="020E0502030303020204" pitchFamily="34" charset="0"/>
              </a:rPr>
              <a:t>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    X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56176" y="31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/>
                </a:solidFill>
                <a:latin typeface="Candara" panose="020E0502030303020204" pitchFamily="34" charset="0"/>
              </a:rPr>
              <a:t>ε</a:t>
            </a:r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-closure(q</a:t>
            </a:r>
            <a:r>
              <a:rPr lang="en-CA" sz="28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)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{X | X</a:t>
                </a:r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F</a:t>
                </a:r>
                <a:r>
                  <a:rPr lang="en-CA" sz="2800" dirty="0">
                    <a:solidFill>
                      <a:schemeClr val="accent2"/>
                    </a:solidFill>
                    <a:latin typeface="Calibri"/>
                  </a:rPr>
                  <a:t>  ≠  ø</a:t>
                </a:r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}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556" t="-10588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874970" y="5273844"/>
            <a:ext cx="3137190" cy="1179492"/>
            <a:chOff x="124644" y="2979300"/>
            <a:chExt cx="4272755" cy="1745844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621408" y="3533538"/>
              <a:ext cx="559406" cy="608753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2159775" y="3545652"/>
              <a:ext cx="559406" cy="58452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3837993" y="3547167"/>
              <a:ext cx="559406" cy="581496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C</a:t>
              </a:r>
            </a:p>
          </p:txBody>
        </p:sp>
        <p:cxnSp>
          <p:nvCxnSpPr>
            <p:cNvPr id="32" name="AutoShape 8"/>
            <p:cNvCxnSpPr>
              <a:cxnSpLocks noChangeShapeType="1"/>
              <a:stCxn id="29" idx="6"/>
              <a:endCxn id="30" idx="2"/>
            </p:cNvCxnSpPr>
            <p:nvPr/>
          </p:nvCxnSpPr>
          <p:spPr bwMode="auto">
            <a:xfrm>
              <a:off x="1193925" y="3837914"/>
              <a:ext cx="9658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9"/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2719181" y="3837914"/>
              <a:ext cx="10853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406616" y="3254119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084834" y="3232971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cxnSp>
          <p:nvCxnSpPr>
            <p:cNvPr id="36" name="AutoShape 18"/>
            <p:cNvCxnSpPr>
              <a:cxnSpLocks noChangeShapeType="1"/>
              <a:stCxn id="29" idx="2"/>
              <a:endCxn id="29" idx="0"/>
            </p:cNvCxnSpPr>
            <p:nvPr/>
          </p:nvCxnSpPr>
          <p:spPr bwMode="auto">
            <a:xfrm rot="10800000" flipH="1">
              <a:off x="608297" y="3519909"/>
              <a:ext cx="292814" cy="318005"/>
            </a:xfrm>
            <a:prstGeom prst="curvedConnector4">
              <a:avLst>
                <a:gd name="adj1" fmla="val -67162"/>
                <a:gd name="adj2" fmla="val 16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124644" y="2979300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1</a:t>
              </a:r>
            </a:p>
          </p:txBody>
        </p:sp>
        <p:cxnSp>
          <p:nvCxnSpPr>
            <p:cNvPr id="38" name="AutoShape 18"/>
            <p:cNvCxnSpPr>
              <a:cxnSpLocks noChangeShapeType="1"/>
              <a:stCxn id="29" idx="5"/>
              <a:endCxn id="29" idx="2"/>
            </p:cNvCxnSpPr>
            <p:nvPr/>
          </p:nvCxnSpPr>
          <p:spPr bwMode="auto">
            <a:xfrm rot="5400000" flipH="1">
              <a:off x="752537" y="3706787"/>
              <a:ext cx="215226" cy="477483"/>
            </a:xfrm>
            <a:prstGeom prst="curvedConnector4">
              <a:avLst>
                <a:gd name="adj1" fmla="val -160914"/>
                <a:gd name="adj2" fmla="val 1209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899592" y="4289022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86270" y="4595984"/>
            <a:ext cx="2302706" cy="2173134"/>
            <a:chOff x="5004048" y="3039816"/>
            <a:chExt cx="2845090" cy="2636789"/>
          </a:xfrm>
        </p:grpSpPr>
        <p:grpSp>
          <p:nvGrpSpPr>
            <p:cNvPr id="41" name="Group 40"/>
            <p:cNvGrpSpPr/>
            <p:nvPr/>
          </p:nvGrpSpPr>
          <p:grpSpPr>
            <a:xfrm>
              <a:off x="5603557" y="3961632"/>
              <a:ext cx="1674430" cy="616836"/>
              <a:chOff x="5603557" y="3889624"/>
              <a:chExt cx="1674430" cy="616836"/>
            </a:xfrm>
          </p:grpSpPr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6631656" y="3889624"/>
                <a:ext cx="64633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/>
                  <a:t>100</a:t>
                </a:r>
              </a:p>
            </p:txBody>
          </p:sp>
          <p:sp>
            <p:nvSpPr>
              <p:cNvPr id="60" name="Text Box 16"/>
              <p:cNvSpPr txBox="1">
                <a:spLocks noChangeArrowheads="1"/>
              </p:cNvSpPr>
              <p:nvPr/>
            </p:nvSpPr>
            <p:spPr bwMode="auto">
              <a:xfrm>
                <a:off x="5603557" y="3889624"/>
                <a:ext cx="7024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/>
                  <a:t>{A}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6858602" y="4290436"/>
                <a:ext cx="0" cy="2160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2" name="Group 41"/>
            <p:cNvGrpSpPr/>
            <p:nvPr/>
          </p:nvGrpSpPr>
          <p:grpSpPr>
            <a:xfrm>
              <a:off x="5004048" y="3039816"/>
              <a:ext cx="2845090" cy="2636789"/>
              <a:chOff x="5004048" y="3039816"/>
              <a:chExt cx="2845090" cy="263678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597156" y="3442815"/>
                <a:ext cx="1637399" cy="548348"/>
                <a:chOff x="5597156" y="3442815"/>
                <a:chExt cx="1637399" cy="548348"/>
              </a:xfrm>
            </p:grpSpPr>
            <p:sp>
              <p:nvSpPr>
                <p:cNvPr id="5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597156" y="3442815"/>
                  <a:ext cx="70243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{A}</a:t>
                  </a:r>
                </a:p>
              </p:txBody>
            </p:sp>
            <p:sp>
              <p:nvSpPr>
                <p:cNvPr id="5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442815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100</a:t>
                  </a: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 bwMode="auto">
                <a:xfrm flipV="1">
                  <a:off x="6624925" y="3775139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5004048" y="3039816"/>
                <a:ext cx="2845090" cy="461665"/>
                <a:chOff x="5446735" y="2852936"/>
                <a:chExt cx="2845090" cy="461665"/>
              </a:xfrm>
            </p:grpSpPr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022799" y="2852936"/>
                  <a:ext cx="74732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state</a:t>
                  </a:r>
                </a:p>
              </p:txBody>
            </p:sp>
            <p:sp>
              <p:nvSpPr>
                <p:cNvPr id="5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057815" y="2852936"/>
                  <a:ext cx="816249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input</a:t>
                  </a: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 bwMode="auto">
                <a:xfrm>
                  <a:off x="5446735" y="3284984"/>
                  <a:ext cx="28450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5510122" y="4465688"/>
                <a:ext cx="1782153" cy="599499"/>
                <a:chOff x="5469636" y="4321672"/>
                <a:chExt cx="1782153" cy="599499"/>
              </a:xfrm>
            </p:grpSpPr>
            <p:sp>
              <p:nvSpPr>
                <p:cNvPr id="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5458" y="432167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469636" y="4321672"/>
                  <a:ext cx="98456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{A,B}</a:t>
                  </a: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 bwMode="auto">
                <a:xfrm flipV="1">
                  <a:off x="7034560" y="4705147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146290" y="5041752"/>
                <a:ext cx="2170949" cy="634853"/>
                <a:chOff x="5146290" y="4797152"/>
                <a:chExt cx="2170949" cy="634853"/>
              </a:xfrm>
            </p:grpSpPr>
            <p:sp>
              <p:nvSpPr>
                <p:cNvPr id="4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60423" y="479715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146290" y="4797152"/>
                  <a:ext cx="1632394" cy="634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{A,B,</a:t>
                  </a:r>
                  <a:r>
                    <a:rPr lang="en-US" sz="2800" b="1" dirty="0">
                      <a:solidFill>
                        <a:srgbClr val="008000"/>
                      </a:solidFill>
                    </a:rPr>
                    <a:t>C</a:t>
                  </a:r>
                  <a:r>
                    <a:rPr lang="en-US" dirty="0"/>
                    <a:t>}</a:t>
                  </a:r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 bwMode="auto">
                <a:xfrm flipV="1">
                  <a:off x="7317239" y="5128616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b="1" i="1" dirty="0">
                    <a:solidFill>
                      <a:schemeClr val="accent2"/>
                    </a:solidFill>
                    <a:latin typeface="Cambria Math"/>
                  </a:rPr>
                  <a:t>=</a:t>
                </a:r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𝒀</m:t>
                    </m:r>
                  </m:oMath>
                </a14:m>
                <a:endParaRPr lang="en-CA" b="1" i="1" dirty="0">
                  <a:solidFill>
                    <a:schemeClr val="accent2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45" t="-11842" b="-27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EB3-AE59-B04A-9515-FE8D18AABBB9}" type="datetime1">
              <a:rPr lang="en-US"/>
              <a:pPr/>
              <a:t>5/29/19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8502-AF7A-E147-BD25-D4AC6E5BBB91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978496"/>
            <a:ext cx="2230016" cy="4114800"/>
          </a:xfrm>
        </p:spPr>
        <p:txBody>
          <a:bodyPr/>
          <a:lstStyle/>
          <a:p>
            <a:endParaRPr lang="en-CA" dirty="0"/>
          </a:p>
          <a:p>
            <a:r>
              <a:rPr lang="en-CA" dirty="0"/>
              <a:t>states </a:t>
            </a:r>
          </a:p>
          <a:p>
            <a:r>
              <a:rPr lang="en-CA" dirty="0"/>
              <a:t>start</a:t>
            </a:r>
          </a:p>
          <a:p>
            <a:r>
              <a:rPr lang="en-CA" dirty="0"/>
              <a:t>final</a:t>
            </a:r>
          </a:p>
          <a:p>
            <a:r>
              <a:rPr lang="en-CA" dirty="0"/>
              <a:t>transition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accent2"/>
                </a:solidFill>
                <a:latin typeface="Candara" panose="020E0502030303020204" pitchFamily="34" charset="0"/>
              </a:rPr>
              <a:t>NFA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4" y="306024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q</a:t>
            </a:r>
            <a:r>
              <a:rPr lang="en-CA" sz="32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>
                    <a:solidFill>
                      <a:schemeClr val="accent2"/>
                    </a:solidFill>
                  </a:rPr>
                  <a:t>F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</a:rPr>
                  <a:t> 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3830" t="-14583" r="-12766" b="-32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32240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accent2"/>
                </a:solidFill>
                <a:latin typeface="Candara" panose="020E0502030303020204" pitchFamily="34" charset="0"/>
              </a:rPr>
              <a:t>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    X </a:t>
                </a:r>
                <a14:m>
                  <m:oMath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56176" y="31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accent2"/>
                </a:solidFill>
                <a:latin typeface="Candara" panose="020E0502030303020204" pitchFamily="34" charset="0"/>
              </a:rPr>
              <a:t>ε</a:t>
            </a:r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-closure(q</a:t>
            </a:r>
            <a:r>
              <a:rPr lang="en-CA" sz="28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)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{X | X</a:t>
                </a:r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F</a:t>
                </a:r>
                <a:r>
                  <a:rPr lang="en-CA" sz="2800" dirty="0">
                    <a:solidFill>
                      <a:schemeClr val="accent2"/>
                    </a:solidFill>
                    <a:latin typeface="Calibri"/>
                  </a:rPr>
                  <a:t>  ≠  ø</a:t>
                </a:r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}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556" t="-10588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88024" y="4437112"/>
                <a:ext cx="3600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=</a:t>
                </a:r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37112"/>
                <a:ext cx="3600400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80112" y="5066020"/>
                <a:ext cx="2540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-closure(</a:t>
                </a:r>
                <a14:m>
                  <m:oMath xmlns:m="http://schemas.openxmlformats.org/officeDocument/2006/math">
                    <m:r>
                      <a:rPr lang="en-CA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)</a:t>
                </a:r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066020"/>
                <a:ext cx="2540054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80" t="-1163" r="-2878" b="-220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40152" y="4437112"/>
                <a:ext cx="18858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CA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CA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37112"/>
                <a:ext cx="1885837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5161" t="-92105" b="-1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860133" y="5303098"/>
            <a:ext cx="919779" cy="646182"/>
            <a:chOff x="3508205" y="5386463"/>
            <a:chExt cx="919779" cy="646182"/>
          </a:xfrm>
        </p:grpSpPr>
        <p:sp>
          <p:nvSpPr>
            <p:cNvPr id="41" name="AutoShape 6"/>
            <p:cNvSpPr>
              <a:spLocks noChangeArrowheads="1"/>
            </p:cNvSpPr>
            <p:nvPr/>
          </p:nvSpPr>
          <p:spPr bwMode="auto">
            <a:xfrm>
              <a:off x="4017251" y="5589240"/>
              <a:ext cx="410733" cy="443405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dirty="0">
                <a:latin typeface="Times New Roman" charset="0"/>
              </a:endParaRPr>
            </a:p>
          </p:txBody>
        </p:sp>
        <p:cxnSp>
          <p:nvCxnSpPr>
            <p:cNvPr id="42" name="AutoShape 9"/>
            <p:cNvCxnSpPr>
              <a:cxnSpLocks noChangeShapeType="1"/>
              <a:stCxn id="34" idx="6"/>
              <a:endCxn id="41" idx="2"/>
            </p:cNvCxnSpPr>
            <p:nvPr/>
          </p:nvCxnSpPr>
          <p:spPr bwMode="auto">
            <a:xfrm>
              <a:off x="3508205" y="5738935"/>
              <a:ext cx="509046" cy="720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3609418" y="5386463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15616" y="4929811"/>
            <a:ext cx="1744517" cy="1595533"/>
            <a:chOff x="1763688" y="5013176"/>
            <a:chExt cx="1744517" cy="1595533"/>
          </a:xfrm>
        </p:grpSpPr>
        <p:grpSp>
          <p:nvGrpSpPr>
            <p:cNvPr id="20" name="Group 19"/>
            <p:cNvGrpSpPr/>
            <p:nvPr/>
          </p:nvGrpSpPr>
          <p:grpSpPr>
            <a:xfrm>
              <a:off x="1763688" y="5013176"/>
              <a:ext cx="1744517" cy="1595533"/>
              <a:chOff x="1763688" y="5013176"/>
              <a:chExt cx="1744517" cy="159553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63688" y="5013176"/>
                <a:ext cx="1744517" cy="947461"/>
                <a:chOff x="5038416" y="4797152"/>
                <a:chExt cx="1744517" cy="947461"/>
              </a:xfrm>
            </p:grpSpPr>
            <p:sp>
              <p:nvSpPr>
                <p:cNvPr id="29" name="AutoShape 5"/>
                <p:cNvSpPr>
                  <a:spLocks noChangeArrowheads="1"/>
                </p:cNvSpPr>
                <p:nvPr/>
              </p:nvSpPr>
              <p:spPr bwMode="auto">
                <a:xfrm>
                  <a:off x="5436096" y="5128166"/>
                  <a:ext cx="410733" cy="443405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en-US" dirty="0">
                    <a:latin typeface="Times New Roman" charset="0"/>
                  </a:endParaRPr>
                </a:p>
              </p:txBody>
            </p:sp>
            <p:sp>
              <p:nvSpPr>
                <p:cNvPr id="30" name="AutoShape 6"/>
                <p:cNvSpPr>
                  <a:spLocks noChangeArrowheads="1"/>
                </p:cNvSpPr>
                <p:nvPr/>
              </p:nvSpPr>
              <p:spPr bwMode="auto">
                <a:xfrm>
                  <a:off x="6262552" y="4797152"/>
                  <a:ext cx="410733" cy="443405"/>
                </a:xfrm>
                <a:prstGeom prst="flowChartConnector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en-US" dirty="0">
                    <a:latin typeface="Times New Roman" charset="0"/>
                  </a:endParaRPr>
                </a:p>
              </p:txBody>
            </p:sp>
            <p:cxnSp>
              <p:nvCxnSpPr>
                <p:cNvPr id="31" name="AutoShape 8"/>
                <p:cNvCxnSpPr>
                  <a:cxnSpLocks noChangeShapeType="1"/>
                  <a:stCxn id="29" idx="6"/>
                  <a:endCxn id="30" idx="2"/>
                </p:cNvCxnSpPr>
                <p:nvPr/>
              </p:nvCxnSpPr>
              <p:spPr bwMode="auto">
                <a:xfrm flipV="1">
                  <a:off x="5846829" y="5018855"/>
                  <a:ext cx="415723" cy="33101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32" name="AutoShape 9"/>
                <p:cNvCxnSpPr>
                  <a:cxnSpLocks noChangeShapeType="1"/>
                  <a:stCxn id="29" idx="5"/>
                  <a:endCxn id="34" idx="2"/>
                </p:cNvCxnSpPr>
                <p:nvPr/>
              </p:nvCxnSpPr>
              <p:spPr bwMode="auto">
                <a:xfrm>
                  <a:off x="5786679" y="5506636"/>
                  <a:ext cx="585521" cy="162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038416" y="4839543"/>
                  <a:ext cx="40748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CA" dirty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AutoShape 6"/>
                <p:cNvSpPr>
                  <a:spLocks noChangeArrowheads="1"/>
                </p:cNvSpPr>
                <p:nvPr/>
              </p:nvSpPr>
              <p:spPr bwMode="auto">
                <a:xfrm>
                  <a:off x="6372200" y="5301208"/>
                  <a:ext cx="410733" cy="443405"/>
                </a:xfrm>
                <a:prstGeom prst="flowChartConnector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en-US" dirty="0">
                    <a:latin typeface="Times New Roman" charset="0"/>
                  </a:endParaRPr>
                </a:p>
              </p:txBody>
            </p:sp>
            <p:sp>
              <p:nvSpPr>
                <p:cNvPr id="3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982476" y="5157192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CA" dirty="0"/>
                    <a:t>a</a:t>
                  </a:r>
                  <a:endParaRPr lang="en-US" dirty="0"/>
                </a:p>
              </p:txBody>
            </p:sp>
          </p:grpSp>
          <p:sp>
            <p:nvSpPr>
              <p:cNvPr id="36" name="Oval 35"/>
              <p:cNvSpPr/>
              <p:nvPr/>
            </p:nvSpPr>
            <p:spPr bwMode="auto">
              <a:xfrm>
                <a:off x="1979712" y="5157192"/>
                <a:ext cx="745678" cy="144016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2123728" y="6009931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8" name="AutoShape 6"/>
              <p:cNvSpPr>
                <a:spLocks noChangeArrowheads="1"/>
              </p:cNvSpPr>
              <p:nvPr/>
            </p:nvSpPr>
            <p:spPr bwMode="auto">
              <a:xfrm>
                <a:off x="3081147" y="6165304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cxnSp>
            <p:nvCxnSpPr>
              <p:cNvPr id="39" name="AutoShape 9"/>
              <p:cNvCxnSpPr>
                <a:cxnSpLocks noChangeShapeType="1"/>
                <a:stCxn id="37" idx="6"/>
                <a:endCxn id="38" idx="2"/>
              </p:cNvCxnSpPr>
              <p:nvPr/>
            </p:nvCxnSpPr>
            <p:spPr bwMode="auto">
              <a:xfrm>
                <a:off x="2534461" y="6231634"/>
                <a:ext cx="546686" cy="1553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2670648" y="5905943"/>
                <a:ext cx="32092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CA" dirty="0"/>
                  <a:t>a</a:t>
                </a:r>
                <a:endParaRPr lang="en-US" dirty="0"/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584352" y="5026991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CA" dirty="0"/>
                <a:t>a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923928" y="5658562"/>
                <a:ext cx="5688632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DFAedge(X,a)=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closure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CA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658562"/>
                <a:ext cx="5688632" cy="506742"/>
              </a:xfrm>
              <a:prstGeom prst="rect">
                <a:avLst/>
              </a:prstGeom>
              <a:blipFill rotWithShape="1">
                <a:blip r:embed="rId10"/>
                <a:stretch>
                  <a:fillRect l="-1715" t="-2410" b="-253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b="1" i="1" dirty="0">
                    <a:solidFill>
                      <a:schemeClr val="accent2"/>
                    </a:solidFill>
                    <a:latin typeface="Cambria Math"/>
                  </a:rPr>
                  <a:t>=</a:t>
                </a:r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𝒀</m:t>
                    </m:r>
                  </m:oMath>
                </a14:m>
                <a:endParaRPr lang="en-CA" b="1" i="1" dirty="0">
                  <a:solidFill>
                    <a:schemeClr val="accent2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145" t="-11842" b="-27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D3C-9DCC-AC4F-968F-C8AB1FF45FE5}" type="datetime1">
              <a:rPr lang="en-US"/>
              <a:pPr/>
              <a:t>5/29/19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B45-2677-014E-86F4-30F1B1A9D395}" type="slidenum">
              <a:rPr lang="en-US"/>
              <a:pPr/>
              <a:t>9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DFA construction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</a:t>
            </a:r>
            <a:r>
              <a:rPr lang="en-US" sz="2800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= {}, </a:t>
            </a:r>
            <a:r>
              <a:rPr lang="en-US" sz="2800" dirty="0" err="1">
                <a:sym typeface="Symbol" charset="2"/>
              </a:rPr>
              <a:t>Dtrans</a:t>
            </a:r>
            <a:r>
              <a:rPr lang="en-US" sz="2800" dirty="0">
                <a:sym typeface="Symbol" charset="2"/>
              </a:rPr>
              <a:t> = []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add </a:t>
            </a:r>
            <a:r>
              <a:rPr lang="en-US" sz="2800" i="1" dirty="0">
                <a:sym typeface="Symbol" charset="2"/>
              </a:rPr>
              <a:t>-closure</a:t>
            </a:r>
            <a:r>
              <a:rPr lang="en-US" sz="2800" dirty="0">
                <a:sym typeface="Symbol" charset="2"/>
              </a:rPr>
              <a:t>(q</a:t>
            </a:r>
            <a:r>
              <a:rPr lang="en-US" sz="2800" baseline="-25000" dirty="0">
                <a:sym typeface="Symbol" charset="2"/>
              </a:rPr>
              <a:t>0</a:t>
            </a:r>
            <a:r>
              <a:rPr lang="en-US" sz="2800" dirty="0">
                <a:sym typeface="Symbol" charset="2"/>
              </a:rPr>
              <a:t>) to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unmarked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while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 </a:t>
            </a:r>
            <a:r>
              <a:rPr lang="en-US" sz="2800" dirty="0">
                <a:sym typeface="Symbol" charset="2"/>
              </a:rPr>
              <a:t>unmarked T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mark T;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</a:t>
            </a:r>
            <a:r>
              <a:rPr lang="en-US" sz="2800" b="1" dirty="0">
                <a:sym typeface="Symbol" charset="2"/>
              </a:rPr>
              <a:t>for</a:t>
            </a:r>
            <a:r>
              <a:rPr lang="en-US" sz="2800" dirty="0">
                <a:sym typeface="Symbol" charset="2"/>
              </a:rPr>
              <a:t> each symbol </a:t>
            </a:r>
            <a:r>
              <a:rPr lang="en-US" sz="2800" i="1" dirty="0">
                <a:sym typeface="Symbol" charset="2"/>
              </a:rPr>
              <a:t>c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br>
              <a:rPr lang="en-US" sz="2800" b="1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	      U := </a:t>
            </a:r>
            <a:r>
              <a:rPr lang="en-CA" sz="2800" dirty="0" err="1">
                <a:solidFill>
                  <a:schemeClr val="tx1"/>
                </a:solidFill>
                <a:ea typeface="Cambria Math"/>
              </a:rPr>
              <a:t>DFAedge</a:t>
            </a:r>
            <a:r>
              <a:rPr lang="en-CA" sz="2800" dirty="0">
                <a:solidFill>
                  <a:schemeClr val="tx1"/>
                </a:solidFill>
                <a:ea typeface="Cambria Math"/>
              </a:rPr>
              <a:t>(</a:t>
            </a:r>
            <a:r>
              <a:rPr lang="en-CA" sz="2800" dirty="0" err="1">
                <a:solidFill>
                  <a:schemeClr val="tx1"/>
                </a:solidFill>
                <a:ea typeface="Cambria Math"/>
              </a:rPr>
              <a:t>T,c</a:t>
            </a:r>
            <a:r>
              <a:rPr lang="en-CA" sz="2800" dirty="0">
                <a:solidFill>
                  <a:schemeClr val="tx1"/>
                </a:solidFill>
                <a:ea typeface="Cambria Math"/>
              </a:rPr>
              <a:t>)</a:t>
            </a:r>
            <a:r>
              <a:rPr lang="en-US" sz="2800" dirty="0">
                <a:sym typeface="Symbol" charset="2"/>
              </a:rPr>
              <a:t>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 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U </a:t>
            </a:r>
            <a:r>
              <a:rPr lang="en-US" sz="2800" b="1" dirty="0">
                <a:sym typeface="Symbol" charset="2"/>
              </a:rPr>
              <a:t>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then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          add U to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unmarked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      </a:t>
            </a:r>
            <a:r>
              <a:rPr lang="en-US" sz="2800" i="1" dirty="0" err="1">
                <a:sym typeface="Symbol" charset="2"/>
              </a:rPr>
              <a:t>Dtrans</a:t>
            </a:r>
            <a:r>
              <a:rPr lang="en-US" sz="2800" dirty="0">
                <a:sym typeface="Symbol" charset="2"/>
              </a:rPr>
              <a:t>[T, </a:t>
            </a:r>
            <a:r>
              <a:rPr lang="en-US" sz="2800" i="1" dirty="0">
                <a:sym typeface="Symbol" charset="2"/>
              </a:rPr>
              <a:t>c</a:t>
            </a:r>
            <a:r>
              <a:rPr lang="en-US" sz="2800" dirty="0">
                <a:sym typeface="Symbol" charset="2"/>
              </a:rPr>
              <a:t>] := U;</a:t>
            </a:r>
            <a:br>
              <a:rPr lang="en-US" sz="2800" dirty="0">
                <a:sym typeface="Symbol" charset="2"/>
              </a:rPr>
            </a:br>
            <a:endParaRPr lang="en-US" sz="2800" b="1" dirty="0"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8762" y="3345014"/>
                <a:ext cx="3395766" cy="87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DFAedge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</m:d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closure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CA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dirty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CA" b="0" i="1" dirty="0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CA" b="0" i="1" dirty="0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CA" b="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CA" b="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62" y="3345014"/>
                <a:ext cx="3395766" cy="876074"/>
              </a:xfrm>
              <a:prstGeom prst="rect">
                <a:avLst/>
              </a:prstGeom>
              <a:blipFill rotWithShape="1">
                <a:blip r:embed="rId3"/>
                <a:stretch>
                  <a:fillRect l="-2873" t="-55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29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943</Words>
  <Application>Microsoft Macintosh PowerPoint</Application>
  <PresentationFormat>On-screen Show (4:3)</PresentationFormat>
  <Paragraphs>501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Candara</vt:lpstr>
      <vt:lpstr>Comic Sans MS</vt:lpstr>
      <vt:lpstr>Times</vt:lpstr>
      <vt:lpstr>Times New Roman</vt:lpstr>
      <vt:lpstr>Blank Presentation</vt:lpstr>
      <vt:lpstr>Lexical Analysis</vt:lpstr>
      <vt:lpstr>Building a Lexical Analyzer</vt:lpstr>
      <vt:lpstr>PowerPoint Presentation</vt:lpstr>
      <vt:lpstr>-Closure (T: set of states)</vt:lpstr>
      <vt:lpstr>Simulating NFAs</vt:lpstr>
      <vt:lpstr>NFA to DFA Conversion</vt:lpstr>
      <vt:lpstr>NFA to DFA Conversion</vt:lpstr>
      <vt:lpstr>NFA to DFA Conversion</vt:lpstr>
      <vt:lpstr>DFA construction</vt:lpstr>
      <vt:lpstr>NFA to DFA</vt:lpstr>
      <vt:lpstr>-closure(q0)</vt:lpstr>
      <vt:lpstr>DFAedge(-closure(q0), 0)</vt:lpstr>
      <vt:lpstr>DFAedge(-closure(q0), 0)</vt:lpstr>
      <vt:lpstr>PowerPoint Presentation</vt:lpstr>
      <vt:lpstr>DFAedge([3,4,5,6…,14], 0)</vt:lpstr>
      <vt:lpstr>DFA for ((0|1)*00)|0</vt:lpstr>
      <vt:lpstr>Minimization of DFAs</vt:lpstr>
      <vt:lpstr>Minimization of DFAs</vt:lpstr>
      <vt:lpstr>NFA to DFA Conversion</vt:lpstr>
      <vt:lpstr>NFA to DFA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426</cp:revision>
  <cp:lastPrinted>2016-06-02T17:56:01Z</cp:lastPrinted>
  <dcterms:created xsi:type="dcterms:W3CDTF">2011-09-22T21:27:19Z</dcterms:created>
  <dcterms:modified xsi:type="dcterms:W3CDTF">2019-05-30T06:03:56Z</dcterms:modified>
</cp:coreProperties>
</file>