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45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9" r:id="rId12"/>
    <p:sldId id="448" r:id="rId13"/>
    <p:sldId id="450" r:id="rId14"/>
    <p:sldId id="451" r:id="rId15"/>
    <p:sldId id="452" r:id="rId16"/>
    <p:sldId id="454" r:id="rId17"/>
    <p:sldId id="45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9" autoAdjust="0"/>
    <p:restoredTop sz="91152" autoAdjust="0"/>
  </p:normalViewPr>
  <p:slideViewPr>
    <p:cSldViewPr>
      <p:cViewPr varScale="1">
        <p:scale>
          <a:sx n="112" d="100"/>
          <a:sy n="112" d="100"/>
        </p:scale>
        <p:origin x="9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0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5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0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3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LR1: Shift-Reduce Parsing</a:t>
            </a:r>
          </a:p>
        </p:txBody>
      </p:sp>
    </p:spTree>
    <p:extLst>
      <p:ext uri="{BB962C8B-B14F-4D97-AF65-F5344CB8AC3E}">
        <p14:creationId xmlns:p14="http://schemas.microsoft.com/office/powerpoint/2010/main" val="173519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Left string can be implemented by a stack </a:t>
            </a:r>
          </a:p>
          <a:p>
            <a:pPr lvl="1"/>
            <a:r>
              <a:rPr lang="en-CA" dirty="0"/>
              <a:t>Top of the stack is the 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  <a:p>
            <a:r>
              <a:rPr lang="en-CA" dirty="0"/>
              <a:t>Shift pushes a terminal on the stack</a:t>
            </a:r>
          </a:p>
          <a:p>
            <a:r>
              <a:rPr lang="en-CA" dirty="0"/>
              <a:t>Reduce</a:t>
            </a:r>
          </a:p>
          <a:p>
            <a:pPr lvl="1"/>
            <a:r>
              <a:rPr lang="en-CA" dirty="0"/>
              <a:t>Pops 0 or more symbols off of the stack (production </a:t>
            </a:r>
            <a:r>
              <a:rPr lang="en-CA" dirty="0" err="1"/>
              <a:t>rhs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Pushes a non-terminal on the stack (production lhs)</a:t>
            </a:r>
          </a:p>
        </p:txBody>
      </p:sp>
    </p:spTree>
    <p:extLst>
      <p:ext uri="{BB962C8B-B14F-4D97-AF65-F5344CB8AC3E}">
        <p14:creationId xmlns:p14="http://schemas.microsoft.com/office/powerpoint/2010/main" val="362867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848872" cy="4114800"/>
          </a:xfrm>
        </p:spPr>
        <p:txBody>
          <a:bodyPr/>
          <a:lstStyle/>
          <a:p>
            <a:r>
              <a:rPr lang="en-CA" sz="2800" dirty="0"/>
              <a:t>In a given state, more than one action (shift/reduce) may lead to different valid parse</a:t>
            </a:r>
          </a:p>
          <a:p>
            <a:r>
              <a:rPr lang="en-CA" sz="2800" dirty="0"/>
              <a:t>If it is legal to shift or reduce, there is a </a:t>
            </a:r>
            <a:r>
              <a:rPr lang="en-CA" sz="2800" dirty="0">
                <a:solidFill>
                  <a:srgbClr val="FF0000"/>
                </a:solidFill>
              </a:rPr>
              <a:t>shift-reduce</a:t>
            </a:r>
            <a:r>
              <a:rPr lang="en-CA" sz="2800" dirty="0"/>
              <a:t> conflicts</a:t>
            </a:r>
          </a:p>
          <a:p>
            <a:pPr lvl="1"/>
            <a:r>
              <a:rPr lang="en-CA" sz="2400" dirty="0"/>
              <a:t>Can be fixed (precedence and associativity declaration)</a:t>
            </a:r>
          </a:p>
          <a:p>
            <a:r>
              <a:rPr lang="en-CA" sz="2800" dirty="0"/>
              <a:t>If it is legal to reduce by two different productions there is a </a:t>
            </a:r>
            <a:r>
              <a:rPr lang="en-CA" sz="2800" dirty="0">
                <a:solidFill>
                  <a:srgbClr val="FF0000"/>
                </a:solidFill>
              </a:rPr>
              <a:t>reduce-reduce</a:t>
            </a:r>
            <a:r>
              <a:rPr lang="en-CA" sz="2800" dirty="0"/>
              <a:t> conflicts</a:t>
            </a:r>
          </a:p>
          <a:p>
            <a:pPr lvl="1"/>
            <a:r>
              <a:rPr lang="en-CA" sz="2400" dirty="0"/>
              <a:t>There is ambiguity in the grammar</a:t>
            </a:r>
          </a:p>
        </p:txBody>
      </p:sp>
    </p:spTree>
    <p:extLst>
      <p:ext uri="{BB962C8B-B14F-4D97-AF65-F5344CB8AC3E}">
        <p14:creationId xmlns:p14="http://schemas.microsoft.com/office/powerpoint/2010/main" val="229898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shift/reduce?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7772400" cy="4114800"/>
          </a:xfrm>
        </p:spPr>
        <p:txBody>
          <a:bodyPr/>
          <a:lstStyle/>
          <a:p>
            <a:r>
              <a:rPr lang="en-CA" dirty="0"/>
              <a:t>Consider step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>
                <a:solidFill>
                  <a:schemeClr val="accent2"/>
                </a:solidFill>
              </a:rPr>
              <a:t> *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+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/>
              <a:t>We should shift,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  <a:p>
            <a:pPr lvl="1"/>
            <a:r>
              <a:rPr lang="en-CA" dirty="0"/>
              <a:t>We could reduce by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giving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It causes fatal error:</a:t>
            </a:r>
          </a:p>
          <a:p>
            <a:pPr lvl="2"/>
            <a:r>
              <a:rPr lang="en-US" dirty="0">
                <a:sym typeface="Symbol" charset="2"/>
              </a:rPr>
              <a:t>No way to reduce to the start symbol E</a:t>
            </a:r>
          </a:p>
          <a:p>
            <a:pPr lvl="1"/>
            <a:r>
              <a:rPr lang="en-US" dirty="0">
                <a:sym typeface="Symbol" charset="2"/>
              </a:rPr>
              <a:t>Reduce is possible, but it is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not a valid action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495559" y="125307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33397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Intuition: we want to reduce only if the result can still be reduced to the start symbol</a:t>
            </a:r>
          </a:p>
          <a:p>
            <a:r>
              <a:rPr lang="en-CA" dirty="0"/>
              <a:t>Assume a rightmost derivation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*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𝜶X𝝎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</a:p>
          <a:p>
            <a:endParaRPr lang="en-CA" dirty="0"/>
          </a:p>
          <a:p>
            <a:r>
              <a:rPr lang="en-CA" dirty="0"/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 </a:t>
            </a:r>
            <a:r>
              <a:rPr lang="en-CA" dirty="0"/>
              <a:t>is a </a:t>
            </a:r>
            <a:r>
              <a:rPr lang="en-CA" dirty="0">
                <a:solidFill>
                  <a:srgbClr val="FF0000"/>
                </a:solidFill>
              </a:rPr>
              <a:t>handle</a:t>
            </a:r>
            <a:r>
              <a:rPr lang="en-CA" dirty="0"/>
              <a:t> of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𝜶𝜷𝝎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It says: it is OK to reduce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X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V="1">
            <a:off x="2822384" y="3666448"/>
            <a:ext cx="0" cy="22614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3635896" y="4695527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8079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34480"/>
            <a:ext cx="7990656" cy="4114800"/>
          </a:xfrm>
        </p:spPr>
        <p:txBody>
          <a:bodyPr/>
          <a:lstStyle/>
          <a:p>
            <a:r>
              <a:rPr lang="en-CA" sz="2800" dirty="0"/>
              <a:t>Handles formalize the intuition</a:t>
            </a:r>
          </a:p>
          <a:p>
            <a:pPr lvl="1"/>
            <a:r>
              <a:rPr lang="en-CA" sz="2400" dirty="0"/>
              <a:t>A handle  is a reduction that also allows further reductions back to the start symbol</a:t>
            </a:r>
          </a:p>
          <a:p>
            <a:r>
              <a:rPr lang="en-CA" sz="2800" dirty="0"/>
              <a:t>We only want to reduce at handles</a:t>
            </a:r>
          </a:p>
          <a:p>
            <a:endParaRPr lang="en-CA" sz="2800" dirty="0">
              <a:solidFill>
                <a:schemeClr val="accent2"/>
              </a:solidFill>
            </a:endParaRPr>
          </a:p>
          <a:p>
            <a:r>
              <a:rPr lang="en-CA" sz="2800" dirty="0">
                <a:solidFill>
                  <a:schemeClr val="accent2"/>
                </a:solidFill>
              </a:rPr>
              <a:t>Important Fact:</a:t>
            </a:r>
            <a:r>
              <a:rPr lang="en-CA" sz="2800" dirty="0"/>
              <a:t> Handles just appear on </a:t>
            </a:r>
            <a:r>
              <a:rPr lang="en-CA" sz="2800" dirty="0">
                <a:solidFill>
                  <a:srgbClr val="FF0000"/>
                </a:solidFill>
              </a:rPr>
              <a:t>top of the stack</a:t>
            </a:r>
            <a:r>
              <a:rPr lang="en-CA" sz="2800" dirty="0"/>
              <a:t>, never inside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980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Recognizing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algorithms are based on recognizing handles</a:t>
            </a:r>
          </a:p>
          <a:p>
            <a:r>
              <a:rPr lang="en-CA" dirty="0"/>
              <a:t>No efficient algorithms to recognize handles</a:t>
            </a:r>
          </a:p>
          <a:p>
            <a:r>
              <a:rPr lang="en-CA" dirty="0"/>
              <a:t>There are good heuristics for guessing handles</a:t>
            </a:r>
          </a:p>
          <a:p>
            <a:r>
              <a:rPr lang="en-CA" dirty="0"/>
              <a:t>On some CFGs, the heuristics always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394420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LR</a:t>
            </a:r>
            <a:r>
              <a:rPr lang="en-CA" dirty="0"/>
              <a:t>(</a:t>
            </a:r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) parsing: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: scan input </a:t>
            </a:r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eft-to-right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: produce </a:t>
            </a:r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ightmost derivation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: tokens of </a:t>
            </a:r>
            <a:r>
              <a:rPr lang="en-CA" dirty="0" err="1"/>
              <a:t>lookahead</a:t>
            </a:r>
            <a:r>
              <a:rPr lang="en-CA" dirty="0"/>
              <a:t> (in practice k=1)</a:t>
            </a:r>
          </a:p>
          <a:p>
            <a:r>
              <a:rPr lang="en-CA" dirty="0"/>
              <a:t>LR(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/>
              <a:t>): </a:t>
            </a:r>
            <a:r>
              <a:rPr lang="en-CA" dirty="0">
                <a:solidFill>
                  <a:srgbClr val="FF0000"/>
                </a:solidFill>
              </a:rPr>
              <a:t>zero</a:t>
            </a:r>
            <a:r>
              <a:rPr lang="en-CA" dirty="0"/>
              <a:t> tokens of </a:t>
            </a:r>
            <a:r>
              <a:rPr lang="en-CA" dirty="0" err="1"/>
              <a:t>lookahead</a:t>
            </a:r>
            <a:endParaRPr lang="en-CA" dirty="0"/>
          </a:p>
          <a:p>
            <a:r>
              <a:rPr lang="en-CA" dirty="0"/>
              <a:t>SLR: Simple LR, similar to LR(0), but uses Follow sets</a:t>
            </a:r>
          </a:p>
          <a:p>
            <a:r>
              <a:rPr lang="en-CA" dirty="0"/>
              <a:t>LALR(k)</a:t>
            </a:r>
          </a:p>
        </p:txBody>
      </p:sp>
    </p:spTree>
    <p:extLst>
      <p:ext uri="{BB962C8B-B14F-4D97-AF65-F5344CB8AC3E}">
        <p14:creationId xmlns:p14="http://schemas.microsoft.com/office/powerpoint/2010/main" val="260496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83568" y="2107293"/>
            <a:ext cx="7776864" cy="4443614"/>
            <a:chOff x="683568" y="2107293"/>
            <a:chExt cx="7776864" cy="4443614"/>
          </a:xfrm>
        </p:grpSpPr>
        <p:sp>
          <p:nvSpPr>
            <p:cNvPr id="6" name="Oval 5"/>
            <p:cNvSpPr/>
            <p:nvPr/>
          </p:nvSpPr>
          <p:spPr bwMode="auto">
            <a:xfrm>
              <a:off x="683568" y="2107293"/>
              <a:ext cx="7776864" cy="444361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9318" y="2276872"/>
              <a:ext cx="2150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All CFGs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10820" y="2780928"/>
            <a:ext cx="6427160" cy="3672411"/>
            <a:chOff x="1510820" y="2780928"/>
            <a:chExt cx="6427160" cy="3672411"/>
          </a:xfrm>
        </p:grpSpPr>
        <p:sp>
          <p:nvSpPr>
            <p:cNvPr id="7" name="Oval 6"/>
            <p:cNvSpPr/>
            <p:nvPr/>
          </p:nvSpPr>
          <p:spPr bwMode="auto">
            <a:xfrm>
              <a:off x="1510820" y="2780928"/>
              <a:ext cx="6427160" cy="36724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1718" y="3039343"/>
              <a:ext cx="2934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Unambiguous CFGs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20949" y="3605230"/>
            <a:ext cx="5311703" cy="2759136"/>
            <a:chOff x="2220949" y="3605230"/>
            <a:chExt cx="5311703" cy="2759136"/>
          </a:xfrm>
        </p:grpSpPr>
        <p:sp>
          <p:nvSpPr>
            <p:cNvPr id="8" name="Oval 7"/>
            <p:cNvSpPr/>
            <p:nvPr/>
          </p:nvSpPr>
          <p:spPr bwMode="auto">
            <a:xfrm>
              <a:off x="2220949" y="3605230"/>
              <a:ext cx="5311703" cy="2759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04" y="3789040"/>
              <a:ext cx="200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LR(k) CFGs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34282" y="4352786"/>
            <a:ext cx="4389837" cy="1884526"/>
            <a:chOff x="2834282" y="4352786"/>
            <a:chExt cx="4389837" cy="1884526"/>
          </a:xfrm>
        </p:grpSpPr>
        <p:sp>
          <p:nvSpPr>
            <p:cNvPr id="9" name="Oval 8"/>
            <p:cNvSpPr/>
            <p:nvPr/>
          </p:nvSpPr>
          <p:spPr bwMode="auto">
            <a:xfrm>
              <a:off x="2834282" y="4352786"/>
              <a:ext cx="4389837" cy="18845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7873" y="4479503"/>
              <a:ext cx="2148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LALR(k) CFGs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82441" y="4995162"/>
            <a:ext cx="2998318" cy="1170142"/>
            <a:chOff x="3682441" y="4995162"/>
            <a:chExt cx="2998318" cy="1170142"/>
          </a:xfrm>
        </p:grpSpPr>
        <p:sp>
          <p:nvSpPr>
            <p:cNvPr id="10" name="Oval 9"/>
            <p:cNvSpPr/>
            <p:nvPr/>
          </p:nvSpPr>
          <p:spPr bwMode="auto">
            <a:xfrm>
              <a:off x="3682441" y="4995162"/>
              <a:ext cx="2998318" cy="117014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7913" y="5271591"/>
              <a:ext cx="2148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SLR(k) CFGs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9885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is more general than (deterministic) top-down parsing </a:t>
            </a:r>
          </a:p>
          <a:p>
            <a:pPr lvl="1"/>
            <a:r>
              <a:rPr lang="en-CA" dirty="0"/>
              <a:t>Just as efficient </a:t>
            </a:r>
          </a:p>
          <a:p>
            <a:pPr lvl="1"/>
            <a:r>
              <a:rPr lang="en-CA" dirty="0"/>
              <a:t>Builds on ideas in top-down parsing</a:t>
            </a:r>
          </a:p>
          <a:p>
            <a:r>
              <a:rPr lang="en-CA" dirty="0"/>
              <a:t>Preferred method in practice</a:t>
            </a:r>
          </a:p>
          <a:p>
            <a:r>
              <a:rPr lang="en-CA" dirty="0"/>
              <a:t>Do not need left-factored grammars!</a:t>
            </a:r>
          </a:p>
        </p:txBody>
      </p:sp>
    </p:spTree>
    <p:extLst>
      <p:ext uri="{BB962C8B-B14F-4D97-AF65-F5344CB8AC3E}">
        <p14:creationId xmlns:p14="http://schemas.microsoft.com/office/powerpoint/2010/main" val="22259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/>
              <a:t>Bottom-up parsing </a:t>
            </a:r>
            <a:r>
              <a:rPr lang="en-CA" i="1" u="sng" dirty="0"/>
              <a:t>reduces</a:t>
            </a:r>
            <a:r>
              <a:rPr lang="en-CA" dirty="0"/>
              <a:t> a string to the start symbol by inverting the derivation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92280" y="2996952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45840" y="2986608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 T 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+ T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T + E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10136" y="2986608"/>
            <a:ext cx="2590056" cy="23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int</a:t>
            </a:r>
            <a:endParaRPr lang="en-US" sz="2400" dirty="0"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int</a:t>
            </a:r>
            <a:r>
              <a:rPr lang="en-US" sz="2400" dirty="0"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int</a:t>
            </a:r>
            <a:endParaRPr lang="en-US" sz="2400" dirty="0"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2400" dirty="0">
                <a:sym typeface="Symbol" charset="2"/>
              </a:rPr>
              <a:t>E</a:t>
            </a:r>
            <a:r>
              <a:rPr lang="en-CA" sz="2400" kern="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T</a:t>
            </a:r>
          </a:p>
          <a:p>
            <a:pPr marL="0" indent="0" eaLnBrk="1" hangingPunct="1">
              <a:buNone/>
            </a:pPr>
            <a:r>
              <a:rPr lang="en-US" sz="2400" dirty="0">
                <a:sym typeface="Symbol" charset="2"/>
              </a:rPr>
              <a:t>E</a:t>
            </a:r>
            <a:r>
              <a:rPr lang="en-CA" sz="2400" kern="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T + E</a:t>
            </a:r>
          </a:p>
          <a:p>
            <a:pPr marL="0" indent="0" eaLnBrk="1" hangingPunct="1">
              <a:buNone/>
            </a:pPr>
            <a:endParaRPr lang="en-US" sz="2800" dirty="0">
              <a:sym typeface="Symbol" charset="2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899592" y="3182030"/>
            <a:ext cx="0" cy="22614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47664" y="5411688"/>
            <a:ext cx="74523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Note the productions, read reverse (i.e. from bottom to top)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835696" y="5843736"/>
            <a:ext cx="70567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This is a rightmost derivation!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5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1152128"/>
          </a:xfrm>
        </p:spPr>
        <p:txBody>
          <a:bodyPr/>
          <a:lstStyle/>
          <a:p>
            <a:r>
              <a:rPr lang="en-CA" dirty="0"/>
              <a:t>Fact #1: A bottom-up parser traces a rightmost derivation in reverse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45840" y="2842592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 T 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+ T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T + E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48064" y="275131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40152" y="378904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9" name="AutoShape 1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334173" y="3212976"/>
            <a:ext cx="792088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21478" y="5445224"/>
            <a:ext cx="378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" name="AutoShape 17"/>
          <p:cNvCxnSpPr>
            <a:cxnSpLocks noChangeShapeType="1"/>
            <a:stCxn id="32" idx="2"/>
            <a:endCxn id="30" idx="0"/>
          </p:cNvCxnSpPr>
          <p:nvPr/>
        </p:nvCxnSpPr>
        <p:spPr bwMode="auto">
          <a:xfrm>
            <a:off x="5177979" y="5114801"/>
            <a:ext cx="8298" cy="300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9"/>
          <p:cNvCxnSpPr>
            <a:cxnSpLocks noChangeShapeType="1"/>
            <a:stCxn id="8" idx="2"/>
            <a:endCxn id="36" idx="0"/>
          </p:cNvCxnSpPr>
          <p:nvPr/>
        </p:nvCxnSpPr>
        <p:spPr bwMode="auto">
          <a:xfrm>
            <a:off x="6126261" y="4250705"/>
            <a:ext cx="203846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23928" y="5415607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9" name="AutoShape 17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5334173" y="3212976"/>
            <a:ext cx="420985" cy="2202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325834" y="2492896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576263" y="5415607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4932040" y="5415607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086418" y="541608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991870" y="465313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5" name="AutoShape 17"/>
          <p:cNvCxnSpPr>
            <a:cxnSpLocks noChangeShapeType="1"/>
            <a:stCxn id="36" idx="2"/>
            <a:endCxn id="31" idx="0"/>
          </p:cNvCxnSpPr>
          <p:nvPr/>
        </p:nvCxnSpPr>
        <p:spPr bwMode="auto">
          <a:xfrm>
            <a:off x="6330107" y="5114801"/>
            <a:ext cx="10548" cy="301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143998" y="465313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4499992" y="378904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3" name="AutoShape 17"/>
          <p:cNvCxnSpPr>
            <a:cxnSpLocks noChangeShapeType="1"/>
            <a:stCxn id="42" idx="2"/>
            <a:endCxn id="10" idx="0"/>
          </p:cNvCxnSpPr>
          <p:nvPr/>
        </p:nvCxnSpPr>
        <p:spPr bwMode="auto">
          <a:xfrm>
            <a:off x="4686101" y="4250705"/>
            <a:ext cx="24730" cy="11945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7"/>
          <p:cNvCxnSpPr>
            <a:cxnSpLocks noChangeShapeType="1"/>
            <a:stCxn id="42" idx="2"/>
            <a:endCxn id="16" idx="0"/>
          </p:cNvCxnSpPr>
          <p:nvPr/>
        </p:nvCxnSpPr>
        <p:spPr bwMode="auto">
          <a:xfrm flipH="1">
            <a:off x="4178165" y="4250705"/>
            <a:ext cx="507936" cy="1164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42" idx="2"/>
            <a:endCxn id="32" idx="0"/>
          </p:cNvCxnSpPr>
          <p:nvPr/>
        </p:nvCxnSpPr>
        <p:spPr bwMode="auto">
          <a:xfrm>
            <a:off x="4686101" y="4250705"/>
            <a:ext cx="491878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17"/>
          <p:cNvCxnSpPr>
            <a:cxnSpLocks noChangeShapeType="1"/>
            <a:stCxn id="7" idx="2"/>
            <a:endCxn id="42" idx="0"/>
          </p:cNvCxnSpPr>
          <p:nvPr/>
        </p:nvCxnSpPr>
        <p:spPr bwMode="auto">
          <a:xfrm flipH="1">
            <a:off x="4686101" y="3212976"/>
            <a:ext cx="648072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44008" y="6063679"/>
            <a:ext cx="1501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4290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32" grpId="0"/>
      <p:bldP spid="36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Reductions during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 #1 has an interesting consequence:</a:t>
            </a:r>
          </a:p>
          <a:p>
            <a:pPr lvl="1"/>
            <a:r>
              <a:rPr lang="en-CA" dirty="0"/>
              <a:t>Let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𝜷 𝝎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be a step of a bottom-up parse</a:t>
            </a:r>
          </a:p>
          <a:p>
            <a:pPr lvl="1"/>
            <a:r>
              <a:rPr lang="en-CA" dirty="0"/>
              <a:t>Assume the next reduction is by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X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is a (possibly empty) string of terminals</a:t>
            </a:r>
          </a:p>
          <a:p>
            <a:r>
              <a:rPr lang="en-US" dirty="0">
                <a:latin typeface="Cambria Math"/>
                <a:ea typeface="Cambria Math"/>
                <a:sym typeface="Symbol" charset="2"/>
              </a:rPr>
              <a:t>Why? Because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𝜶X𝝎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 is a step in  a right-most derivation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90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/>
              <a:t>Idea: Split string into two substrings</a:t>
            </a:r>
          </a:p>
          <a:p>
            <a:pPr lvl="1"/>
            <a:r>
              <a:rPr lang="en-CA" dirty="0"/>
              <a:t>Right sub-string is as yet unexamined by parsing</a:t>
            </a:r>
          </a:p>
          <a:p>
            <a:pPr lvl="1"/>
            <a:r>
              <a:rPr lang="en-CA" dirty="0"/>
              <a:t>Left sub-string has terminals and non-terminals </a:t>
            </a:r>
          </a:p>
          <a:p>
            <a:r>
              <a:rPr lang="en-CA" dirty="0"/>
              <a:t>The dividing point is marked by a 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is not a part of the string</a:t>
            </a:r>
          </a:p>
          <a:p>
            <a:r>
              <a:rPr lang="en-CA" dirty="0"/>
              <a:t>Initially, all input is unexamined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 x</a:t>
            </a:r>
            <a:r>
              <a:rPr lang="en-CA" baseline="-25000" dirty="0">
                <a:solidFill>
                  <a:schemeClr val="accent2"/>
                </a:solidFill>
              </a:rPr>
              <a:t>2</a:t>
            </a:r>
            <a:r>
              <a:rPr lang="en-CA" dirty="0">
                <a:solidFill>
                  <a:schemeClr val="accent2"/>
                </a:solidFill>
              </a:rPr>
              <a:t> …</a:t>
            </a:r>
            <a:r>
              <a:rPr lang="en-CA" dirty="0" err="1">
                <a:solidFill>
                  <a:schemeClr val="accent2"/>
                </a:solidFill>
              </a:rPr>
              <a:t>x</a:t>
            </a:r>
            <a:r>
              <a:rPr lang="en-CA" baseline="-25000" dirty="0" err="1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9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/>
              <a:t>Bottom-up parsing uses only two kinds of actions:</a:t>
            </a:r>
          </a:p>
          <a:p>
            <a:pPr lvl="1"/>
            <a:r>
              <a:rPr lang="en-CA" dirty="0"/>
              <a:t>Shift: Move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one place  to the right</a:t>
            </a:r>
          </a:p>
          <a:p>
            <a:pPr lvl="2"/>
            <a:r>
              <a:rPr lang="en-CA" dirty="0"/>
              <a:t>Shift a terminal to the left string</a:t>
            </a:r>
          </a:p>
          <a:p>
            <a:pPr marL="457200" lvl="1" indent="0">
              <a:buNone/>
            </a:pPr>
            <a:r>
              <a:rPr lang="en-CA" dirty="0"/>
              <a:t>         </a:t>
            </a:r>
            <a:r>
              <a:rPr lang="en-CA" dirty="0">
                <a:solidFill>
                  <a:schemeClr val="accent2"/>
                </a:solidFill>
              </a:rPr>
              <a:t>ABC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>
                <a:solidFill>
                  <a:schemeClr val="accent2"/>
                </a:solidFill>
              </a:rPr>
              <a:t> xyz</a:t>
            </a:r>
            <a:r>
              <a:rPr lang="en-CA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 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ABCx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yz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lvl="1"/>
            <a:r>
              <a:rPr lang="en-CA" dirty="0">
                <a:latin typeface="Candara" panose="020E0502030303020204" pitchFamily="34" charset="0"/>
              </a:rPr>
              <a:t>Reduce: Apply an inverse production at the right end of the left string</a:t>
            </a:r>
          </a:p>
          <a:p>
            <a:pPr lvl="2"/>
            <a:r>
              <a:rPr lang="en-CA" dirty="0">
                <a:latin typeface="Candara" panose="020E0502030303020204" pitchFamily="34" charset="0"/>
              </a:rPr>
              <a:t>If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CA" dirty="0"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xy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a production, then reduce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     </a:t>
            </a:r>
            <a:r>
              <a:rPr lang="en-US" sz="2800" dirty="0" err="1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Cbxy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ijk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>
                <a:latin typeface="Candara" panose="020E0502030303020204" pitchFamily="34" charset="0"/>
                <a:sym typeface="Symbol" charset="2"/>
              </a:rPr>
              <a:t>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CbA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ijk</a:t>
            </a:r>
            <a:endParaRPr lang="en-CA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3952" y="1700808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 T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+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 + </a:t>
            </a: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None/>
            </a:pPr>
            <a:r>
              <a:rPr lang="en-CA" sz="2400" kern="0" dirty="0"/>
              <a:t>T + T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T + E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E</a:t>
            </a:r>
            <a:r>
              <a:rPr lang="en-CA" sz="2400" kern="0" dirty="0">
                <a:solidFill>
                  <a:srgbClr val="FF0000"/>
                </a:solidFill>
              </a:rPr>
              <a:t> |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18248" y="1700808"/>
            <a:ext cx="32381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Reduce E</a:t>
            </a:r>
            <a:r>
              <a:rPr lang="en-CA" sz="2400" kern="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marL="0" indent="0" eaLnBrk="1" hangingPunct="1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Reduce E</a:t>
            </a:r>
            <a:r>
              <a:rPr lang="en-CA" sz="2400" kern="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 + E</a:t>
            </a:r>
          </a:p>
          <a:p>
            <a:pPr marL="0" indent="0" eaLnBrk="1" hangingPunct="1">
              <a:buNone/>
            </a:pPr>
            <a:endParaRPr lang="en-US" sz="2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22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221517" y="249289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13605" y="3530625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8" name="AutoShape 1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6407626" y="2954561"/>
            <a:ext cx="792088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94931" y="5186809"/>
            <a:ext cx="378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0" name="AutoShape 17"/>
          <p:cNvCxnSpPr>
            <a:cxnSpLocks noChangeShapeType="1"/>
            <a:stCxn id="17" idx="2"/>
            <a:endCxn id="15" idx="0"/>
          </p:cNvCxnSpPr>
          <p:nvPr/>
        </p:nvCxnSpPr>
        <p:spPr bwMode="auto">
          <a:xfrm>
            <a:off x="6251432" y="4856386"/>
            <a:ext cx="8298" cy="300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9"/>
          <p:cNvCxnSpPr>
            <a:cxnSpLocks noChangeShapeType="1"/>
            <a:stCxn id="7" idx="2"/>
            <a:endCxn id="19" idx="0"/>
          </p:cNvCxnSpPr>
          <p:nvPr/>
        </p:nvCxnSpPr>
        <p:spPr bwMode="auto">
          <a:xfrm>
            <a:off x="7199714" y="3992290"/>
            <a:ext cx="203846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97381" y="5157192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3" name="AutoShape 17"/>
          <p:cNvCxnSpPr>
            <a:cxnSpLocks noChangeShapeType="1"/>
            <a:stCxn id="6" idx="2"/>
            <a:endCxn id="14" idx="0"/>
          </p:cNvCxnSpPr>
          <p:nvPr/>
        </p:nvCxnSpPr>
        <p:spPr bwMode="auto">
          <a:xfrm>
            <a:off x="6407626" y="2954561"/>
            <a:ext cx="420985" cy="2202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49716" y="5157192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005493" y="5157192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159871" y="5157665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065323" y="439472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8" name="AutoShape 17"/>
          <p:cNvCxnSpPr>
            <a:cxnSpLocks noChangeShapeType="1"/>
            <a:stCxn id="19" idx="2"/>
            <a:endCxn id="16" idx="0"/>
          </p:cNvCxnSpPr>
          <p:nvPr/>
        </p:nvCxnSpPr>
        <p:spPr bwMode="auto">
          <a:xfrm>
            <a:off x="7403560" y="4856386"/>
            <a:ext cx="10548" cy="301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217451" y="439472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573445" y="3530625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1" name="AutoShape 17"/>
          <p:cNvCxnSpPr>
            <a:cxnSpLocks noChangeShapeType="1"/>
            <a:stCxn id="20" idx="2"/>
            <a:endCxn id="9" idx="0"/>
          </p:cNvCxnSpPr>
          <p:nvPr/>
        </p:nvCxnSpPr>
        <p:spPr bwMode="auto">
          <a:xfrm>
            <a:off x="5759554" y="3992290"/>
            <a:ext cx="24730" cy="11945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20" idx="2"/>
            <a:endCxn id="12" idx="0"/>
          </p:cNvCxnSpPr>
          <p:nvPr/>
        </p:nvCxnSpPr>
        <p:spPr bwMode="auto">
          <a:xfrm flipH="1">
            <a:off x="5251618" y="3992290"/>
            <a:ext cx="507936" cy="1164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5759554" y="3992290"/>
            <a:ext cx="491878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17"/>
          <p:cNvCxnSpPr>
            <a:cxnSpLocks noChangeShapeType="1"/>
            <a:stCxn id="6" idx="2"/>
            <a:endCxn id="20" idx="0"/>
          </p:cNvCxnSpPr>
          <p:nvPr/>
        </p:nvCxnSpPr>
        <p:spPr bwMode="auto">
          <a:xfrm flipH="1">
            <a:off x="5759554" y="2954561"/>
            <a:ext cx="648072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757808" y="1988840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/>
              <a:t>int</a:t>
            </a:r>
            <a:r>
              <a:rPr lang="en-CA" sz="2000" kern="0" dirty="0"/>
              <a:t> * </a:t>
            </a:r>
            <a:r>
              <a:rPr lang="en-CA" sz="2000" kern="0" dirty="0" err="1"/>
              <a:t>int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* </a:t>
            </a:r>
            <a:r>
              <a:rPr lang="en-CA" sz="2000" kern="0" dirty="0" err="1"/>
              <a:t>int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*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/>
              <a:t>int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*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*  T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/>
              <a:t>T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/>
              <a:t>T +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/>
              <a:t>T  +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None/>
            </a:pPr>
            <a:r>
              <a:rPr lang="en-CA" sz="2000" kern="0" dirty="0"/>
              <a:t>T + T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000" kern="0" dirty="0"/>
              <a:t>T + E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000" kern="0" dirty="0"/>
              <a:t>E</a:t>
            </a:r>
            <a:r>
              <a:rPr lang="en-CA" sz="2000" kern="0" dirty="0">
                <a:solidFill>
                  <a:srgbClr val="FF0000"/>
                </a:solidFill>
              </a:rPr>
              <a:t> |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5004048" y="5451277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551536" y="5445224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40152" y="5460080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6544792" y="5483888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7164288" y="5484914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54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06302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023 L 0.04566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8701</TotalTime>
  <Words>897</Words>
  <Application>Microsoft Macintosh PowerPoint</Application>
  <PresentationFormat>On-screen Show (4:3)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Candara</vt:lpstr>
      <vt:lpstr>Times</vt:lpstr>
      <vt:lpstr>Times New Roman</vt:lpstr>
      <vt:lpstr>1_Blank Presentation</vt:lpstr>
      <vt:lpstr>LR Parsing</vt:lpstr>
      <vt:lpstr>Bottom-Up Parsing</vt:lpstr>
      <vt:lpstr>Bottom-Up parsing</vt:lpstr>
      <vt:lpstr>Bottom-up parse</vt:lpstr>
      <vt:lpstr>Reductions during Parsing</vt:lpstr>
      <vt:lpstr>Notation</vt:lpstr>
      <vt:lpstr>Shift-Reduce Parsing</vt:lpstr>
      <vt:lpstr>Shift-Reduce Parsing</vt:lpstr>
      <vt:lpstr>Shift-Reduce Parsing</vt:lpstr>
      <vt:lpstr>Stack</vt:lpstr>
      <vt:lpstr>Conflicts</vt:lpstr>
      <vt:lpstr>When to shift/reduce?</vt:lpstr>
      <vt:lpstr>Handles</vt:lpstr>
      <vt:lpstr>Handles</vt:lpstr>
      <vt:lpstr>Recognizing Handles</vt:lpstr>
      <vt:lpstr>Bottom-up Parsing Algorithms</vt:lpstr>
      <vt:lpstr>Bottom-up Parsing Algorithms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939</cp:revision>
  <cp:lastPrinted>2019-06-06T08:03:08Z</cp:lastPrinted>
  <dcterms:created xsi:type="dcterms:W3CDTF">2011-10-22T06:03:11Z</dcterms:created>
  <dcterms:modified xsi:type="dcterms:W3CDTF">2019-06-11T17:02:38Z</dcterms:modified>
</cp:coreProperties>
</file>