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437" r:id="rId2"/>
    <p:sldId id="323" r:id="rId3"/>
    <p:sldId id="324" r:id="rId4"/>
    <p:sldId id="32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436" r:id="rId20"/>
    <p:sldId id="307" r:id="rId21"/>
    <p:sldId id="308" r:id="rId22"/>
    <p:sldId id="309" r:id="rId23"/>
    <p:sldId id="310" r:id="rId24"/>
    <p:sldId id="320" r:id="rId25"/>
    <p:sldId id="312" r:id="rId26"/>
    <p:sldId id="313" r:id="rId27"/>
    <p:sldId id="418" r:id="rId28"/>
    <p:sldId id="439" r:id="rId29"/>
    <p:sldId id="314" r:id="rId30"/>
    <p:sldId id="438" r:id="rId31"/>
    <p:sldId id="422" r:id="rId32"/>
    <p:sldId id="42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1" autoAdjust="0"/>
    <p:restoredTop sz="90941"/>
  </p:normalViewPr>
  <p:slideViewPr>
    <p:cSldViewPr>
      <p:cViewPr varScale="1">
        <p:scale>
          <a:sx n="112" d="100"/>
          <a:sy n="112" d="100"/>
        </p:scale>
        <p:origin x="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3E1A-9B5A-724B-9746-A6A5F728456C}" type="slidenum">
              <a:rPr lang="en-US"/>
              <a:pPr/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9313C-66C0-9C49-BB61-412F16DBAE65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28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29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4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9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idx="1"/>
          </p:nvPr>
        </p:nvGraphicFramePr>
        <p:xfrm>
          <a:off x="1371600" y="1524000"/>
          <a:ext cx="7315200" cy="463296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F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,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[5,T]=6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5BDD-415C-194D-A4BE-21D6D3B5910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idx="1"/>
          </p:nvPr>
        </p:nvGraphicFramePr>
        <p:xfrm>
          <a:off x="1371600" y="1524000"/>
          <a:ext cx="7315200" cy="463296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16754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7763" name="Group 3"/>
          <p:cNvGraphicFramePr>
            <a:graphicFrameLocks noGrp="1"/>
          </p:cNvGraphicFramePr>
          <p:nvPr>
            <p:ph idx="1"/>
          </p:nvPr>
        </p:nvGraphicFramePr>
        <p:xfrm>
          <a:off x="1379538" y="2008188"/>
          <a:ext cx="7010400" cy="4047173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2FFF-EBA4-CC4B-9504-3EF6BEED0F2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idx="1"/>
          </p:nvPr>
        </p:nvGraphicFramePr>
        <p:xfrm>
          <a:off x="1379538" y="2008188"/>
          <a:ext cx="7010400" cy="4047173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18802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4000" b="1"/>
              <a:t>action</a:t>
            </a:r>
            <a:r>
              <a:rPr lang="en-US" sz="4000"/>
              <a:t>[</a:t>
            </a:r>
            <a:r>
              <a:rPr lang="en-US" sz="4000" i="1"/>
              <a:t>s</a:t>
            </a:r>
            <a:r>
              <a:rPr lang="en-US" sz="4000"/>
              <a:t>, </a:t>
            </a:r>
            <a:r>
              <a:rPr lang="en-US" sz="4000" i="1"/>
              <a:t>a</a:t>
            </a:r>
            <a:r>
              <a:rPr lang="en-US" sz="4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shift</a:t>
            </a:r>
            <a:r>
              <a:rPr lang="en-US" sz="2800"/>
              <a:t> </a:t>
            </a:r>
            <a:r>
              <a:rPr lang="en-US" sz="2800" i="1"/>
              <a:t>u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push state </a:t>
            </a:r>
            <a:r>
              <a:rPr lang="en-US" sz="2400" i="1"/>
              <a:t>u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new </a:t>
            </a:r>
            <a:r>
              <a:rPr lang="en-US" sz="2400" i="1"/>
              <a:t>a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reduce</a:t>
            </a:r>
            <a:r>
              <a:rPr lang="en-US" sz="2800"/>
              <a:t> </a:t>
            </a:r>
            <a:r>
              <a:rPr lang="en-US" sz="2800" i="1"/>
              <a:t>r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lookup production </a:t>
            </a:r>
            <a:r>
              <a:rPr lang="en-US" sz="2400" i="1"/>
              <a:t>r</a:t>
            </a:r>
            <a:r>
              <a:rPr lang="en-US" sz="2400"/>
              <a:t>: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1800" b="1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 i="1" baseline="-25000"/>
              <a:t>1</a:t>
            </a:r>
            <a:r>
              <a:rPr lang="en-US" sz="2400" i="1"/>
              <a:t>..Y</a:t>
            </a:r>
            <a:r>
              <a:rPr lang="en-US" sz="2400" i="1" baseline="-25000"/>
              <a:t>k</a:t>
            </a:r>
            <a:r>
              <a:rPr lang="en-US" sz="240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pop </a:t>
            </a:r>
            <a:r>
              <a:rPr lang="en-US" sz="2400" i="1"/>
              <a:t>k</a:t>
            </a:r>
            <a:r>
              <a:rPr lang="en-US" sz="2400"/>
              <a:t> states, find state </a:t>
            </a:r>
            <a:r>
              <a:rPr lang="en-US" sz="2400" i="1"/>
              <a:t>u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push </a:t>
            </a:r>
            <a:r>
              <a:rPr lang="en-US" sz="2400" b="1"/>
              <a:t>goto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/>
              <a:t>]</a:t>
            </a:r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accept</a:t>
            </a:r>
            <a:r>
              <a:rPr lang="en-US" sz="2800"/>
              <a:t>: done </a:t>
            </a:r>
          </a:p>
          <a:p>
            <a:pPr>
              <a:lnSpc>
                <a:spcPct val="90000"/>
              </a:lnSpc>
            </a:pPr>
            <a:r>
              <a:rPr lang="en-US" sz="2800"/>
              <a:t>no entry in action table: </a:t>
            </a:r>
            <a:r>
              <a:rPr lang="en-US" sz="2800" b="1"/>
              <a:t>error</a:t>
            </a:r>
            <a:endParaRPr lang="en-US" sz="2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8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dot is before </a:t>
            </a:r>
            <a:r>
              <a:rPr lang="en-US" sz="2800" b="1"/>
              <a:t>F</a:t>
            </a:r>
            <a:r>
              <a:rPr lang="en-US" sz="2800"/>
              <a:t>, so we predict all rules with </a:t>
            </a:r>
            <a:r>
              <a:rPr lang="en-US" sz="2800" b="1"/>
              <a:t>F</a:t>
            </a:r>
            <a:r>
              <a:rPr lang="en-US" sz="28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( </a:t>
            </a:r>
            <a:r>
              <a:rPr lang="en-US" sz="28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id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Like NFA-to-DFA conversion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505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Informally: “move by symbol X”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990600" lvl="1" indent="-533400">
              <a:buFontTx/>
              <a:buNone/>
            </a:pPr>
            <a:r>
              <a:rPr lang="en-US"/>
              <a:t>(viable prefixes only!)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compute closure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791200" y="1676400"/>
          <a:ext cx="2743200" cy="15544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838200" y="1600200"/>
            <a:ext cx="36655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I = {S’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F,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 * F,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id,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09600" y="5257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{ 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),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F,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* F,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id, </a:t>
            </a: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505200" y="4953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362200" y="5562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19600" y="55626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85800" y="4572000"/>
            <a:ext cx="4573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Compute </a:t>
            </a:r>
            <a:r>
              <a:rPr lang="en-US" sz="3200" b="1"/>
              <a:t>Successor</a:t>
            </a:r>
            <a:r>
              <a:rPr lang="en-US" sz="3200"/>
              <a:t>(I, “(“)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/>
        </p:nvGraphicFramePr>
        <p:xfrm>
          <a:off x="304800" y="3200400"/>
          <a:ext cx="3641725" cy="335280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buFontTx/>
              <a:buAutoNum type="arabicPeriod"/>
            </a:pPr>
            <a:r>
              <a:rPr lang="en-US" sz="2800"/>
              <a:t>a) if 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 _]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sz="2800" u="sng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b) if </a:t>
            </a:r>
            <a:r>
              <a:rPr lang="en-US" sz="2800"/>
              <a:t>{S’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action[i,$] := accept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c) if </a:t>
            </a: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action[i,a] := shift j</a:t>
            </a:r>
          </a:p>
          <a:p>
            <a:pPr marL="533400" indent="-533400"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LR(0) always reduces if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800" b="1">
                <a:sym typeface="Symbol" charset="2"/>
              </a:rPr>
              <a:t>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/>
              <a:t>, no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can’t be in the same configuration set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Accepting state doesn’t count as reduce item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At most one reduce item per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AaAb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2: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BbBa</a:t>
            </a:r>
            <a:endParaRPr lang="en-US" sz="2800" dirty="0"/>
          </a:p>
          <a:p>
            <a:r>
              <a:rPr lang="en-US" sz="2800" dirty="0"/>
              <a:t>3: A </a:t>
            </a:r>
            <a:r>
              <a:rPr lang="en-US" sz="2800" b="1" dirty="0">
                <a:sym typeface="Symbol" charset="2"/>
              </a:rPr>
              <a:t> 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4: B </a:t>
            </a:r>
            <a:r>
              <a:rPr lang="en-US" sz="2800" b="1" dirty="0"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28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S’ </a:t>
            </a:r>
            <a:r>
              <a:rPr lang="en-US" sz="2800" b="1" dirty="0">
                <a:sym typeface="Symbol" charset="2"/>
              </a:rPr>
              <a:t> </a:t>
            </a:r>
            <a:r>
              <a:rPr lang="en-US" sz="2800" dirty="0">
                <a:sym typeface="Symbol" charset="2"/>
              </a:rPr>
              <a:t>S</a:t>
            </a:r>
            <a:endParaRPr lang="en-US" sz="2800" dirty="0"/>
          </a:p>
          <a:p>
            <a:r>
              <a:rPr lang="en-US" sz="2800" dirty="0"/>
              <a:t>S </a:t>
            </a:r>
            <a:r>
              <a:rPr lang="en-US" sz="2800" b="1" dirty="0">
                <a:sym typeface="Symbol" charset="2"/>
              </a:rPr>
              <a:t> </a:t>
            </a:r>
            <a:r>
              <a:rPr lang="en-US" sz="2800" dirty="0" err="1">
                <a:sym typeface="Symbol" charset="2"/>
              </a:rPr>
              <a:t>AaAb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S </a:t>
            </a:r>
            <a:r>
              <a:rPr lang="en-US" sz="2800" b="1" dirty="0">
                <a:sym typeface="Symbol" charset="2"/>
              </a:rPr>
              <a:t> </a:t>
            </a:r>
            <a:r>
              <a:rPr lang="en-US" sz="2800" dirty="0" err="1">
                <a:sym typeface="Symbol" charset="2"/>
              </a:rPr>
              <a:t>BbBa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dirty="0">
                <a:sym typeface="Symbol" charset="2"/>
              </a:rPr>
              <a:t> 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B </a:t>
            </a:r>
            <a:r>
              <a:rPr lang="en-US" sz="2800" b="1" dirty="0"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1: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AaAb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2: S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800" dirty="0" err="1">
                <a:sym typeface="Symbol" charset="2"/>
              </a:rPr>
              <a:t>BbBa</a:t>
            </a:r>
            <a:endParaRPr lang="en-US" sz="2800" dirty="0"/>
          </a:p>
          <a:p>
            <a:r>
              <a:rPr lang="en-US" sz="2800" dirty="0"/>
              <a:t>3: A </a:t>
            </a:r>
            <a:r>
              <a:rPr lang="en-US" sz="2800" b="1" dirty="0">
                <a:sym typeface="Symbol" charset="2"/>
              </a:rPr>
              <a:t> </a:t>
            </a:r>
            <a:endParaRPr lang="en-US" sz="2800" dirty="0">
              <a:sym typeface="Symbol" charset="2"/>
            </a:endParaRPr>
          </a:p>
          <a:p>
            <a:r>
              <a:rPr lang="en-US" sz="2800" dirty="0"/>
              <a:t>4: B </a:t>
            </a:r>
            <a:r>
              <a:rPr lang="en-US" sz="2800" b="1" dirty="0"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8A8A21-1CAD-9843-97FA-CA33F9AFE5C8}"/>
              </a:ext>
            </a:extLst>
          </p:cNvPr>
          <p:cNvSpPr txBox="1"/>
          <p:nvPr/>
        </p:nvSpPr>
        <p:spPr>
          <a:xfrm>
            <a:off x="4544772" y="3048000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813E5-9AE0-EB44-881A-5B05232B846A}"/>
              </a:ext>
            </a:extLst>
          </p:cNvPr>
          <p:cNvSpPr txBox="1"/>
          <p:nvPr/>
        </p:nvSpPr>
        <p:spPr>
          <a:xfrm>
            <a:off x="4552710" y="3465225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4BC8B1-C860-384F-8FD0-1042453F5E5B}"/>
              </a:ext>
            </a:extLst>
          </p:cNvPr>
          <p:cNvSpPr txBox="1"/>
          <p:nvPr/>
        </p:nvSpPr>
        <p:spPr>
          <a:xfrm>
            <a:off x="6653886" y="4098925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66EEA-875B-D546-9022-076839AFF9FF}"/>
              </a:ext>
            </a:extLst>
          </p:cNvPr>
          <p:cNvSpPr txBox="1"/>
          <p:nvPr/>
        </p:nvSpPr>
        <p:spPr>
          <a:xfrm>
            <a:off x="4329786" y="5006756"/>
            <a:ext cx="48442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0262F8B-64A8-7E4D-827D-2B78BA963762}"/>
              </a:ext>
            </a:extLst>
          </p:cNvPr>
          <p:cNvSpPr/>
          <p:nvPr/>
        </p:nvSpPr>
        <p:spPr bwMode="auto">
          <a:xfrm>
            <a:off x="3918992" y="144847"/>
            <a:ext cx="1872208" cy="504056"/>
          </a:xfrm>
          <a:prstGeom prst="wedgeRoundRectCallout">
            <a:avLst>
              <a:gd name="adj1" fmla="val 10913"/>
              <a:gd name="adj2" fmla="val 51602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R/R conflict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C45F06E1-11EB-4E4D-8A95-DCB314A8E103}"/>
              </a:ext>
            </a:extLst>
          </p:cNvPr>
          <p:cNvSpPr/>
          <p:nvPr/>
        </p:nvSpPr>
        <p:spPr bwMode="auto">
          <a:xfrm>
            <a:off x="7179196" y="354782"/>
            <a:ext cx="1676400" cy="504056"/>
          </a:xfrm>
          <a:prstGeom prst="wedgeRoundRectCallout">
            <a:avLst>
              <a:gd name="adj1" fmla="val -47042"/>
              <a:gd name="adj2" fmla="val 66568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conflict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34538D9E-0C4E-3049-A7DC-D0699096CEE8}"/>
              </a:ext>
            </a:extLst>
          </p:cNvPr>
          <p:cNvSpPr/>
          <p:nvPr/>
        </p:nvSpPr>
        <p:spPr bwMode="auto">
          <a:xfrm>
            <a:off x="486409" y="268331"/>
            <a:ext cx="1676400" cy="504056"/>
          </a:xfrm>
          <a:prstGeom prst="wedgeRoundRectCallout">
            <a:avLst>
              <a:gd name="adj1" fmla="val 173185"/>
              <a:gd name="adj2" fmla="val 87657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conflict</a:t>
            </a:r>
          </a:p>
        </p:txBody>
      </p:sp>
    </p:spTree>
    <p:extLst>
      <p:ext uri="{BB962C8B-B14F-4D97-AF65-F5344CB8AC3E}">
        <p14:creationId xmlns:p14="http://schemas.microsoft.com/office/powerpoint/2010/main" val="2086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3" grpId="0" animBg="1"/>
      <p:bldP spid="47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29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Viable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114800"/>
          </a:xfrm>
        </p:spPr>
        <p:txBody>
          <a:bodyPr/>
          <a:lstStyle/>
          <a:p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ym typeface="Symbol" charset="2"/>
              </a:rPr>
              <a:t> is a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2600" dirty="0">
                <a:sym typeface="Symbol" charset="2"/>
              </a:rPr>
              <a:t> if there is some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such that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 </a:t>
            </a:r>
            <a:r>
              <a:rPr lang="en-US" sz="260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2600" dirty="0"/>
          </a:p>
          <a:p>
            <a:r>
              <a:rPr lang="en-CA" sz="2600" dirty="0">
                <a:solidFill>
                  <a:srgbClr val="FF0000"/>
                </a:solidFill>
              </a:rPr>
              <a:t>Important fact:</a:t>
            </a:r>
            <a:r>
              <a:rPr lang="en-CA" sz="2600" dirty="0"/>
              <a:t> A viable prefix is a prefix of a handle</a:t>
            </a:r>
          </a:p>
          <a:p>
            <a:r>
              <a:rPr lang="en-CA" sz="2600" dirty="0"/>
              <a:t>An LR(0) item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2600" dirty="0">
                <a:solidFill>
                  <a:schemeClr val="accent2"/>
                </a:solidFill>
              </a:rPr>
              <a:t>X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2600" dirty="0">
                <a:sym typeface="Symbol" charset="2"/>
              </a:rPr>
              <a:t> </a:t>
            </a:r>
            <a:r>
              <a:rPr lang="en-CA" sz="2600" dirty="0">
                <a:sym typeface="Symbol" charset="2"/>
              </a:rPr>
              <a:t>says that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200" dirty="0">
                <a:sym typeface="Symbol" charset="2"/>
              </a:rPr>
              <a:t> is on top of the stack  (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200" dirty="0">
                <a:sym typeface="Symbol" charset="2"/>
              </a:rPr>
              <a:t>is a suffix of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2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CA" sz="2200" dirty="0">
                <a:latin typeface="Candara" panose="020E0502030303020204" pitchFamily="34" charset="0"/>
                <a:ea typeface="Cambria Math"/>
                <a:sym typeface="Symbol" charset="2"/>
              </a:rPr>
              <a:t>)</a:t>
            </a:r>
            <a:endParaRPr lang="en-CA" sz="2200" dirty="0">
              <a:sym typeface="Symbol" charset="2"/>
            </a:endParaRPr>
          </a:p>
          <a:p>
            <a:pPr lvl="1"/>
            <a:r>
              <a:rPr lang="en-CA" sz="2200" dirty="0">
                <a:sym typeface="Symbol" charset="2"/>
              </a:rPr>
              <a:t>The parser  is looking for an </a:t>
            </a:r>
            <a:r>
              <a:rPr lang="en-CA" sz="2200" dirty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2200" dirty="0"/>
              <a:t>Expects to find input string derived from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2600" dirty="0">
                <a:latin typeface="Candara" panose="020E0502030303020204" pitchFamily="34" charset="0"/>
                <a:sym typeface="Symbol" charset="2"/>
              </a:rPr>
              <a:t>We can recognize viable prefixes via a </a:t>
            </a:r>
            <a:r>
              <a:rPr lang="en-US" sz="2600" dirty="0" err="1">
                <a:latin typeface="Candara" panose="020E0502030303020204" pitchFamily="34" charset="0"/>
                <a:sym typeface="Symbol" charset="2"/>
              </a:rPr>
              <a:t>NfA</a:t>
            </a:r>
            <a:r>
              <a:rPr lang="en-US" sz="2600" dirty="0">
                <a:latin typeface="Candara" panose="020E0502030303020204" pitchFamily="34" charset="0"/>
                <a:sym typeface="Symbol" charset="2"/>
              </a:rPr>
              <a:t> (DFA)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sym typeface="Symbol" charset="2"/>
              </a:rPr>
              <a:t>States of DFA are sets of LR(0) items (LR(0) states)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3928" y="2348880"/>
            <a:ext cx="98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3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sz="3200" dirty="0"/>
          </a:p>
        </p:txBody>
      </p:sp>
      <p:sp>
        <p:nvSpPr>
          <p:cNvPr id="8" name="Rectangle 7"/>
          <p:cNvSpPr/>
          <p:nvPr/>
        </p:nvSpPr>
        <p:spPr>
          <a:xfrm>
            <a:off x="2627784" y="2430300"/>
            <a:ext cx="920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chemeClr val="accent2"/>
                </a:solidFill>
                <a:sym typeface="Symbol" charset="2"/>
              </a:rPr>
              <a:t>stack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5270743" y="243086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chemeClr val="accent2"/>
                </a:solidFill>
                <a:sym typeface="Symbol" charset="2"/>
              </a:rPr>
              <a:t>rest of input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37064" y="2466474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57128" y="2463752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 bwMode="auto">
          <a:xfrm>
            <a:off x="3548229" y="2691910"/>
            <a:ext cx="288835" cy="3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1"/>
            <a:endCxn id="11" idx="3"/>
          </p:cNvCxnSpPr>
          <p:nvPr/>
        </p:nvCxnSpPr>
        <p:spPr bwMode="auto">
          <a:xfrm flipH="1">
            <a:off x="4887157" y="2692478"/>
            <a:ext cx="383586" cy="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An LR(0) grammar is a CFG such that the LR(0) construction produces a table without conflicts (a deterministic pushdown automata)</a:t>
            </a:r>
          </a:p>
          <a:p>
            <a:r>
              <a:rPr lang="en-US" sz="2800">
                <a:solidFill>
                  <a:schemeClr val="accent2"/>
                </a:solidFill>
              </a:rPr>
              <a:t>S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800">
                <a:sym typeface="Symbol" charset="2"/>
              </a:rPr>
              <a:t> and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then we can </a:t>
            </a:r>
            <a:r>
              <a:rPr lang="en-US" sz="2800" i="1"/>
              <a:t>prune the handle</a:t>
            </a:r>
            <a:r>
              <a:rPr lang="en-US" sz="2800"/>
              <a:t> w</a:t>
            </a:r>
          </a:p>
          <a:p>
            <a:pPr lvl="1"/>
            <a:r>
              <a:rPr lang="en-US" sz="2400"/>
              <a:t>pruning the handle means we can reduce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w</a:t>
            </a:r>
            <a:r>
              <a:rPr lang="en-US" sz="2400"/>
              <a:t> to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A</a:t>
            </a:r>
            <a:r>
              <a:rPr lang="en-US" sz="2400"/>
              <a:t> on the stack</a:t>
            </a:r>
          </a:p>
          <a:p>
            <a:r>
              <a:rPr lang="en-US" sz="2800"/>
              <a:t>Every viable prefix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/>
              <a:t> can recognized using the DFA built by the LR(0) construction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Once we have a viable prefix on the stack, we can prune the handle and then restart the DFA to obtain another viable prefix, and so on ...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S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000" dirty="0">
                <a:sym typeface="Symbol" charset="2"/>
              </a:rPr>
              <a:t> we reduce using a unique rule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000" dirty="0">
                <a:sym typeface="Symbol" charset="2"/>
              </a:rPr>
              <a:t> without ambiguity, and without looking at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LR(0) Grammars  Context-free Grammars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4</a:t>
            </a:fld>
            <a:endParaRPr lang="en-US"/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6248400" y="4419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248400" y="3810000"/>
            <a:ext cx="258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with E </a:t>
            </a:r>
            <a:r>
              <a:rPr lang="en-US" b="1">
                <a:sym typeface="Symbol" charset="2"/>
              </a:rPr>
              <a:t> id</a:t>
            </a:r>
            <a:endParaRPr lang="en-US" sz="3200" b="1"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/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id</a:t>
            </a:r>
            <a:r>
              <a:rPr lang="en-US" sz="3200"/>
              <a:t> </a:t>
            </a:r>
            <a:endParaRPr lang="en-US"/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 </a:t>
            </a:r>
            <a:r>
              <a:rPr lang="en-US" sz="2800" dirty="0">
                <a:sym typeface="Symbol" charset="2"/>
              </a:rPr>
              <a:t>*</a:t>
            </a:r>
            <a:r>
              <a:rPr lang="en-US" sz="2800" baseline="-25000" dirty="0">
                <a:sym typeface="Symbol" charset="2"/>
              </a:rPr>
              <a:t>rm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/>
              <a:t>E + E \*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 autoUpdateAnimBg="0"/>
      <p:bldP spid="144410" grpId="0" animBg="1" autoUpdateAnimBg="0"/>
      <p:bldP spid="1444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Start from terminal symbols, search for a path to the start symbol</a:t>
            </a:r>
          </a:p>
          <a:p>
            <a:r>
              <a:rPr lang="en-US" sz="2800"/>
              <a:t>Apply shift and reduce actions: postpone decisions</a:t>
            </a:r>
          </a:p>
          <a:p>
            <a:r>
              <a:rPr lang="en-US" sz="2800"/>
              <a:t>LR parsing:</a:t>
            </a:r>
          </a:p>
          <a:p>
            <a:pPr lvl="1"/>
            <a:r>
              <a:rPr lang="en-US" sz="2400"/>
              <a:t>L: left to right parsing</a:t>
            </a:r>
          </a:p>
          <a:p>
            <a:pPr lvl="1"/>
            <a:r>
              <a:rPr lang="en-US" sz="2400"/>
              <a:t>R: rightmost derivation (in reverse or bottom-up)</a:t>
            </a:r>
          </a:p>
          <a:p>
            <a:r>
              <a:rPr lang="en-US" sz="2800"/>
              <a:t>LR(0) </a:t>
            </a:r>
            <a:r>
              <a:rPr lang="en-US" sz="2800">
                <a:sym typeface="Symbol" charset="2"/>
              </a:rPr>
              <a:t> SLR(1)  LR(1)  LALR(1)</a:t>
            </a:r>
          </a:p>
          <a:p>
            <a:pPr lvl="1"/>
            <a:r>
              <a:rPr lang="en-US" sz="2400">
                <a:sym typeface="Symbol" charset="2"/>
              </a:rPr>
              <a:t>0 or 1 or </a:t>
            </a:r>
            <a:r>
              <a:rPr lang="en-US" sz="2400" i="1">
                <a:sym typeface="Symbol" charset="2"/>
              </a:rPr>
              <a:t>k</a:t>
            </a:r>
            <a:r>
              <a:rPr lang="en-US" sz="2400">
                <a:sym typeface="Symbol" charset="2"/>
              </a:rPr>
              <a:t> lookahead symbols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464496"/>
          </a:xfrm>
        </p:spPr>
        <p:txBody>
          <a:bodyPr/>
          <a:lstStyle/>
          <a:p>
            <a:r>
              <a:rPr lang="en-US" sz="2800" dirty="0"/>
              <a:t>Shift</a:t>
            </a:r>
          </a:p>
          <a:p>
            <a:pPr lvl="1"/>
            <a:r>
              <a:rPr lang="en-US" sz="2400" dirty="0"/>
              <a:t>add terminal to parse stack, advance input</a:t>
            </a:r>
          </a:p>
          <a:p>
            <a:r>
              <a:rPr lang="en-US" sz="2800" dirty="0"/>
              <a:t>Reduce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on the stack, </a:t>
            </a:r>
            <a:r>
              <a:rPr lang="en-US" sz="2400" dirty="0">
                <a:sym typeface="Symbol" charset="2"/>
              </a:rPr>
              <a:t>,</a:t>
            </a:r>
            <a:r>
              <a:rPr lang="en-US" sz="2400" dirty="0"/>
              <a:t>w </a:t>
            </a:r>
            <a:r>
              <a:rPr lang="en-US" sz="2400" dirty="0">
                <a:sym typeface="Symbol" charset="2"/>
              </a:rPr>
              <a:t> (N U T)* </a:t>
            </a:r>
            <a:r>
              <a:rPr lang="en-US" sz="2400" dirty="0"/>
              <a:t>and A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w, and there is a </a:t>
            </a:r>
            <a:r>
              <a:rPr lang="en-US" sz="2400" dirty="0">
                <a:sym typeface="Symbol" charset="2"/>
              </a:rPr>
              <a:t>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 T* </a:t>
            </a:r>
            <a:r>
              <a:rPr lang="en-US" sz="2400" dirty="0"/>
              <a:t>such that S </a:t>
            </a:r>
            <a:r>
              <a:rPr lang="en-US" sz="2400" dirty="0">
                <a:sym typeface="Symbol" charset="2"/>
              </a:rPr>
              <a:t>*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A 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w </a:t>
            </a:r>
            <a:r>
              <a:rPr lang="en-US" sz="2400" dirty="0"/>
              <a:t>then we can reduce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to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A on the stack (called </a:t>
            </a:r>
            <a:r>
              <a:rPr lang="en-US" sz="2400" i="1" dirty="0"/>
              <a:t>pruning the handle</a:t>
            </a:r>
            <a:r>
              <a:rPr lang="en-US" sz="2400" dirty="0"/>
              <a:t> w)</a:t>
            </a:r>
          </a:p>
          <a:p>
            <a:pPr lvl="1"/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a </a:t>
            </a:r>
            <a:r>
              <a:rPr lang="en-US" sz="2400" i="1" dirty="0"/>
              <a:t>viable prefix</a:t>
            </a:r>
            <a:endParaRPr lang="en-US" sz="2400" dirty="0"/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Accept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When to shift/reduce?</a:t>
            </a:r>
          </a:p>
          <a:p>
            <a:pPr lvl="1"/>
            <a:r>
              <a:rPr lang="en-US" sz="3200"/>
              <a:t>What are valid handles?</a:t>
            </a:r>
          </a:p>
          <a:p>
            <a:pPr lvl="1"/>
            <a:r>
              <a:rPr lang="en-US" sz="3200"/>
              <a:t>Ambiguity: Shift/reduce conflict</a:t>
            </a:r>
          </a:p>
          <a:p>
            <a:r>
              <a:rPr lang="en-US" sz="3600"/>
              <a:t>If reducing, using which production?</a:t>
            </a:r>
          </a:p>
          <a:p>
            <a:pPr lvl="1"/>
            <a:r>
              <a:rPr lang="en-US" sz="3200"/>
              <a:t>Ambiguity: Reduce/reduce conflict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Table-based parser</a:t>
            </a:r>
          </a:p>
          <a:p>
            <a:pPr lvl="1"/>
            <a:r>
              <a:rPr lang="en-US"/>
              <a:t>Creates rightmost derivation (in reverse)</a:t>
            </a:r>
          </a:p>
          <a:p>
            <a:pPr lvl="1"/>
            <a:r>
              <a:rPr lang="en-US"/>
              <a:t>For “less massaged” grammars than LL(1)</a:t>
            </a:r>
          </a:p>
          <a:p>
            <a:r>
              <a:rPr lang="en-US"/>
              <a:t>Data structures:</a:t>
            </a:r>
          </a:p>
          <a:p>
            <a:pPr lvl="1"/>
            <a:r>
              <a:rPr lang="en-US"/>
              <a:t>Stack of states/symbols {s}</a:t>
            </a:r>
          </a:p>
          <a:p>
            <a:pPr lvl="1"/>
            <a:r>
              <a:rPr lang="en-US"/>
              <a:t>Action table: </a:t>
            </a:r>
            <a:r>
              <a:rPr lang="en-US" b="1"/>
              <a:t>action</a:t>
            </a:r>
            <a:r>
              <a:rPr lang="en-US"/>
              <a:t>[s, a]; a </a:t>
            </a:r>
            <a:r>
              <a:rPr lang="en-US" b="1">
                <a:sym typeface="Symbol" charset="2"/>
              </a:rPr>
              <a:t> T</a:t>
            </a:r>
            <a:endParaRPr lang="en-US" b="1"/>
          </a:p>
          <a:p>
            <a:pPr lvl="1"/>
            <a:r>
              <a:rPr lang="en-US"/>
              <a:t>Goto table: </a:t>
            </a:r>
            <a:r>
              <a:rPr lang="en-US" b="1"/>
              <a:t>goto</a:t>
            </a:r>
            <a:r>
              <a:rPr lang="en-US"/>
              <a:t>[s, X]; X </a:t>
            </a:r>
            <a:r>
              <a:rPr lang="en-US" b="1">
                <a:sym typeface="Symbol" charset="2"/>
              </a:rPr>
              <a:t> 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idx="1"/>
          </p:nvPr>
        </p:nvGraphicFramePr>
        <p:xfrm>
          <a:off x="990600" y="1524000"/>
          <a:ext cx="7231063" cy="5159380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3773" name="Group 109"/>
          <p:cNvGraphicFramePr>
            <a:graphicFrameLocks noGrp="1"/>
          </p:cNvGraphicFramePr>
          <p:nvPr/>
        </p:nvGraphicFramePr>
        <p:xfrm>
          <a:off x="0" y="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6836</TotalTime>
  <Words>2037</Words>
  <Application>Microsoft Macintosh PowerPoint</Application>
  <PresentationFormat>On-screen Show (4:3)</PresentationFormat>
  <Paragraphs>653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Candara</vt:lpstr>
      <vt:lpstr>Comic Sans MS</vt:lpstr>
      <vt:lpstr>Helvetica</vt:lpstr>
      <vt:lpstr>Symbol</vt:lpstr>
      <vt:lpstr>Times</vt:lpstr>
      <vt:lpstr>Times New Roman</vt:lpstr>
      <vt:lpstr>1_Blank Presentation</vt:lpstr>
      <vt:lpstr>LR Parsing</vt:lpstr>
      <vt:lpstr>Parsing - Roadmap</vt:lpstr>
      <vt:lpstr>Top-Down vs. Bottom Up</vt:lpstr>
      <vt:lpstr>Rightmost derivation for id + id * id</vt:lpstr>
      <vt:lpstr>Bottom-up parsing overview</vt:lpstr>
      <vt:lpstr>Actions in Shift-Reduce Parsing</vt:lpstr>
      <vt:lpstr>Questions</vt:lpstr>
      <vt:lpstr>LR Parsing</vt:lpstr>
      <vt:lpstr>Action/Goto Table</vt:lpstr>
      <vt:lpstr>Trace “(id)*id”</vt:lpstr>
      <vt:lpstr>Trace “(id)*id”</vt:lpstr>
      <vt:lpstr>Trace “(id)*id”</vt:lpstr>
      <vt:lpstr>Trace “(id)*id”</vt:lpstr>
      <vt:lpstr>Tracing LR: action[s, a]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Set-of-items with Epsilon rules</vt:lpstr>
      <vt:lpstr>LR(0) conflicts:</vt:lpstr>
      <vt:lpstr>Viable Prefixes</vt:lpstr>
      <vt:lpstr>LR(0) Grammars</vt:lpstr>
      <vt:lpstr>LR(0) Grammars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897</cp:revision>
  <cp:lastPrinted>2010-10-22T08:35:59Z</cp:lastPrinted>
  <dcterms:created xsi:type="dcterms:W3CDTF">2011-10-22T06:03:11Z</dcterms:created>
  <dcterms:modified xsi:type="dcterms:W3CDTF">2019-06-20T15:33:10Z</dcterms:modified>
</cp:coreProperties>
</file>