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437" r:id="rId2"/>
    <p:sldId id="363" r:id="rId3"/>
    <p:sldId id="425" r:id="rId4"/>
    <p:sldId id="364" r:id="rId5"/>
    <p:sldId id="365" r:id="rId6"/>
    <p:sldId id="414" r:id="rId7"/>
    <p:sldId id="366" r:id="rId8"/>
    <p:sldId id="367" r:id="rId9"/>
    <p:sldId id="368" r:id="rId10"/>
    <p:sldId id="369" r:id="rId11"/>
    <p:sldId id="370" r:id="rId12"/>
    <p:sldId id="413" r:id="rId13"/>
    <p:sldId id="420" r:id="rId14"/>
    <p:sldId id="421" r:id="rId15"/>
    <p:sldId id="371" r:id="rId16"/>
    <p:sldId id="372" r:id="rId17"/>
    <p:sldId id="373" r:id="rId18"/>
    <p:sldId id="435" r:id="rId19"/>
    <p:sldId id="408" r:id="rId20"/>
    <p:sldId id="409" r:id="rId21"/>
    <p:sldId id="410" r:id="rId22"/>
    <p:sldId id="41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0952"/>
  </p:normalViewPr>
  <p:slideViewPr>
    <p:cSldViewPr>
      <p:cViewPr varScale="1">
        <p:scale>
          <a:sx n="102" d="100"/>
          <a:sy n="102" d="100"/>
        </p:scale>
        <p:origin x="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127E8-533E-264B-B6C8-61EF4D351030}" type="slidenum">
              <a:rPr lang="en-US"/>
              <a:pPr/>
              <a:t>11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084FC-C83F-B349-A8D7-81113172081C}" type="slidenum">
              <a:rPr lang="en-US"/>
              <a:pPr/>
              <a:t>12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1FA02-CABF-7D40-8C21-503789EF525A}" type="slidenum">
              <a:rPr lang="en-US"/>
              <a:pPr/>
              <a:t>13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887D1-0064-224C-B7CE-BFB4532E58DC}" type="slidenum">
              <a:rPr lang="en-US"/>
              <a:pPr/>
              <a:t>14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787D-F67F-E342-BD39-D43B2A761DE5}" type="slidenum">
              <a:rPr lang="en-US"/>
              <a:pPr/>
              <a:t>15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94D40-1C04-1141-863B-43443896BACF}" type="slidenum">
              <a:rPr lang="en-US"/>
              <a:pPr/>
              <a:t>16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31735-C365-0C43-8AE7-AC99E7D94ADA}" type="slidenum">
              <a:rPr lang="en-US"/>
              <a:pPr/>
              <a:t>17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18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50789-BB05-FD46-8E0A-446CFD5213A7}" type="slidenum">
              <a:rPr lang="en-US"/>
              <a:pPr/>
              <a:t>19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B16C0-B7D9-B043-8C1D-6A4467489C51}" type="slidenum">
              <a:rPr lang="en-US"/>
              <a:pPr/>
              <a:t>20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BA11-801F-554F-B3FC-4A40A151A081}" type="slidenum">
              <a:rPr lang="en-US"/>
              <a:pPr/>
              <a:t>21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33FF-7E8D-004A-9B7B-E1A4B3EB09E1}" type="slidenum">
              <a:rPr lang="en-US"/>
              <a:pPr/>
              <a:t>22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BA7DE-02D2-DA4A-8D89-8DE5108B6877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760F5-BB06-AE40-B99A-9DD4E3E31F7B}" type="slidenum">
              <a:rPr lang="en-US"/>
              <a:pPr/>
              <a:t>6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C8E02-5983-EA46-A9B9-62BFB7CED8B4}" type="slidenum">
              <a:rPr lang="en-US"/>
              <a:pPr/>
              <a:t>7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66E9A-FCDD-054C-8457-FF29F4E69BB9}" type="slidenum">
              <a:rPr lang="en-US"/>
              <a:pPr/>
              <a:t>8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322D1-A524-4B48-A2E1-669CC4D540AF}" type="slidenum">
              <a:rPr lang="en-US"/>
              <a:pPr/>
              <a:t>9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EF6C8-F08A-0445-B6E6-8E1BA07A4A05}" type="slidenum">
              <a:rPr lang="en-US"/>
              <a:pPr/>
              <a:t>10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1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5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2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7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6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8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6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LR4: LR(1)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Successor(C, X)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Let I =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or 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6B6-89CC-444E-A065-2EBC5FAF5D07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C286-4CF9-7642-B685-3486B0F8F6DE}" type="slidenum">
              <a:rPr lang="en-US"/>
              <a:pPr/>
              <a:t>11</a:t>
            </a:fld>
            <a:endParaRPr lang="en-US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048000" y="17526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$/=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3962400" y="2514600"/>
            <a:ext cx="2819400" cy="990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276600" y="4419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629400" y="38862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592" name="Group 8"/>
          <p:cNvGrpSpPr>
            <a:grpSpLocks/>
          </p:cNvGrpSpPr>
          <p:nvPr/>
        </p:nvGrpSpPr>
        <p:grpSpPr bwMode="auto">
          <a:xfrm>
            <a:off x="1524000" y="1752600"/>
            <a:ext cx="1516063" cy="677863"/>
            <a:chOff x="960" y="912"/>
            <a:chExt cx="955" cy="427"/>
          </a:xfrm>
        </p:grpSpPr>
        <p:cxnSp>
          <p:nvCxnSpPr>
            <p:cNvPr id="195593" name="AutoShape 9"/>
            <p:cNvCxnSpPr>
              <a:cxnSpLocks noChangeShapeType="1"/>
              <a:stCxn id="195587" idx="0"/>
              <a:endCxn id="195588" idx="1"/>
            </p:cNvCxnSpPr>
            <p:nvPr/>
          </p:nvCxnSpPr>
          <p:spPr bwMode="auto">
            <a:xfrm rot="16200000">
              <a:off x="1320" y="744"/>
              <a:ext cx="235" cy="955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4" name="Rectangle 10"/>
            <p:cNvSpPr>
              <a:spLocks noChangeArrowheads="1"/>
            </p:cNvSpPr>
            <p:nvPr/>
          </p:nvSpPr>
          <p:spPr bwMode="auto">
            <a:xfrm>
              <a:off x="1296" y="9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5" name="Group 11"/>
          <p:cNvGrpSpPr>
            <a:grpSpLocks/>
          </p:cNvGrpSpPr>
          <p:nvPr/>
        </p:nvGrpSpPr>
        <p:grpSpPr bwMode="auto">
          <a:xfrm>
            <a:off x="2903538" y="2971800"/>
            <a:ext cx="1050925" cy="723900"/>
            <a:chOff x="1829" y="1680"/>
            <a:chExt cx="662" cy="456"/>
          </a:xfrm>
        </p:grpSpPr>
        <p:cxnSp>
          <p:nvCxnSpPr>
            <p:cNvPr id="195596" name="AutoShape 12"/>
            <p:cNvCxnSpPr>
              <a:cxnSpLocks noChangeShapeType="1"/>
              <a:stCxn id="195587" idx="3"/>
              <a:endCxn id="195589" idx="1"/>
            </p:cNvCxnSpPr>
            <p:nvPr/>
          </p:nvCxnSpPr>
          <p:spPr bwMode="auto">
            <a:xfrm flipV="1">
              <a:off x="1829" y="1704"/>
              <a:ext cx="662" cy="43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7" name="Rectangle 13"/>
            <p:cNvSpPr>
              <a:spLocks noChangeArrowheads="1"/>
            </p:cNvSpPr>
            <p:nvPr/>
          </p:nvSpPr>
          <p:spPr bwMode="auto">
            <a:xfrm>
              <a:off x="1968" y="168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8" name="Group 14"/>
          <p:cNvGrpSpPr>
            <a:grpSpLocks/>
          </p:cNvGrpSpPr>
          <p:nvPr/>
        </p:nvGrpSpPr>
        <p:grpSpPr bwMode="auto">
          <a:xfrm>
            <a:off x="4495800" y="3513138"/>
            <a:ext cx="876300" cy="898525"/>
            <a:chOff x="2832" y="2021"/>
            <a:chExt cx="552" cy="566"/>
          </a:xfrm>
        </p:grpSpPr>
        <p:cxnSp>
          <p:nvCxnSpPr>
            <p:cNvPr id="195599" name="AutoShape 15"/>
            <p:cNvCxnSpPr>
              <a:cxnSpLocks noChangeShapeType="1"/>
              <a:stCxn id="195589" idx="2"/>
              <a:endCxn id="195590" idx="0"/>
            </p:cNvCxnSpPr>
            <p:nvPr/>
          </p:nvCxnSpPr>
          <p:spPr bwMode="auto">
            <a:xfrm rot="5400000">
              <a:off x="2849" y="2052"/>
              <a:ext cx="56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0" name="Rectangle 16"/>
            <p:cNvSpPr>
              <a:spLocks noChangeArrowheads="1"/>
            </p:cNvSpPr>
            <p:nvPr/>
          </p:nvSpPr>
          <p:spPr bwMode="auto">
            <a:xfrm>
              <a:off x="2832" y="21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01" name="Group 17"/>
          <p:cNvGrpSpPr>
            <a:grpSpLocks/>
          </p:cNvGrpSpPr>
          <p:nvPr/>
        </p:nvGrpSpPr>
        <p:grpSpPr bwMode="auto">
          <a:xfrm>
            <a:off x="5867400" y="4152900"/>
            <a:ext cx="754063" cy="1104900"/>
            <a:chOff x="3696" y="2424"/>
            <a:chExt cx="475" cy="696"/>
          </a:xfrm>
        </p:grpSpPr>
        <p:cxnSp>
          <p:nvCxnSpPr>
            <p:cNvPr id="195602" name="AutoShape 18"/>
            <p:cNvCxnSpPr>
              <a:cxnSpLocks noChangeShapeType="1"/>
              <a:stCxn id="195590" idx="3"/>
              <a:endCxn id="195591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3" name="Rectangle 19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6781800" y="48768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5" name="Group 21"/>
          <p:cNvGrpSpPr>
            <a:grpSpLocks/>
          </p:cNvGrpSpPr>
          <p:nvPr/>
        </p:nvGrpSpPr>
        <p:grpSpPr bwMode="auto">
          <a:xfrm>
            <a:off x="5875338" y="4800600"/>
            <a:ext cx="898525" cy="533400"/>
            <a:chOff x="3701" y="2832"/>
            <a:chExt cx="566" cy="336"/>
          </a:xfrm>
        </p:grpSpPr>
        <p:cxnSp>
          <p:nvCxnSpPr>
            <p:cNvPr id="195606" name="AutoShape 22"/>
            <p:cNvCxnSpPr>
              <a:cxnSpLocks noChangeShapeType="1"/>
              <a:stCxn id="195590" idx="3"/>
              <a:endCxn id="195604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00800" y="57912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= R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9" name="Group 25"/>
          <p:cNvGrpSpPr>
            <a:grpSpLocks/>
          </p:cNvGrpSpPr>
          <p:nvPr/>
        </p:nvGrpSpPr>
        <p:grpSpPr bwMode="auto">
          <a:xfrm>
            <a:off x="5867400" y="5257800"/>
            <a:ext cx="533400" cy="914400"/>
            <a:chOff x="3696" y="3120"/>
            <a:chExt cx="336" cy="576"/>
          </a:xfrm>
        </p:grpSpPr>
        <p:cxnSp>
          <p:nvCxnSpPr>
            <p:cNvPr id="195610" name="AutoShape 26"/>
            <p:cNvCxnSpPr>
              <a:cxnSpLocks noChangeShapeType="1"/>
              <a:stCxn id="195590" idx="3"/>
              <a:endCxn id="195608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838200" y="5486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S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13" name="Group 29"/>
          <p:cNvGrpSpPr>
            <a:grpSpLocks/>
          </p:cNvGrpSpPr>
          <p:nvPr/>
        </p:nvGrpSpPr>
        <p:grpSpPr bwMode="auto">
          <a:xfrm>
            <a:off x="1066800" y="4953000"/>
            <a:ext cx="990600" cy="762000"/>
            <a:chOff x="672" y="2928"/>
            <a:chExt cx="600" cy="336"/>
          </a:xfrm>
        </p:grpSpPr>
        <p:cxnSp>
          <p:nvCxnSpPr>
            <p:cNvPr id="195614" name="AutoShape 30"/>
            <p:cNvCxnSpPr>
              <a:cxnSpLocks noChangeShapeType="1"/>
              <a:stCxn id="195587" idx="2"/>
              <a:endCxn id="195612" idx="0"/>
            </p:cNvCxnSpPr>
            <p:nvPr/>
          </p:nvCxnSpPr>
          <p:spPr bwMode="auto">
            <a:xfrm rot="16200000" flipH="1">
              <a:off x="1001" y="2892"/>
              <a:ext cx="230" cy="31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5" name="Rectangle 31"/>
            <p:cNvSpPr>
              <a:spLocks noChangeArrowheads="1"/>
            </p:cNvSpPr>
            <p:nvPr/>
          </p:nvSpPr>
          <p:spPr bwMode="auto">
            <a:xfrm>
              <a:off x="672" y="2928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S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18" name="Group 34"/>
          <p:cNvGrpSpPr>
            <a:grpSpLocks/>
          </p:cNvGrpSpPr>
          <p:nvPr/>
        </p:nvGrpSpPr>
        <p:grpSpPr bwMode="auto">
          <a:xfrm>
            <a:off x="4191000" y="6096000"/>
            <a:ext cx="457200" cy="457200"/>
            <a:chOff x="2640" y="3840"/>
            <a:chExt cx="288" cy="288"/>
          </a:xfrm>
        </p:grpSpPr>
        <p:cxnSp>
          <p:nvCxnSpPr>
            <p:cNvPr id="195616" name="AutoShape 32"/>
            <p:cNvCxnSpPr>
              <a:cxnSpLocks noChangeShapeType="1"/>
              <a:stCxn id="195590" idx="2"/>
            </p:cNvCxnSpPr>
            <p:nvPr/>
          </p:nvCxnSpPr>
          <p:spPr bwMode="auto">
            <a:xfrm>
              <a:off x="2880" y="3845"/>
              <a:ext cx="4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2640" y="3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195589" grpId="0" animBg="1" autoUpdateAnimBg="0"/>
      <p:bldP spid="195590" grpId="0" animBg="1" autoUpdateAnimBg="0"/>
      <p:bldP spid="195591" grpId="0" animBg="1" autoUpdateAnimBg="0"/>
      <p:bldP spid="195604" grpId="0" animBg="1" autoUpdateAnimBg="0"/>
      <p:bldP spid="195608" grpId="0" animBg="1" autoUpdateAnimBg="0"/>
      <p:bldP spid="1956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69B-4B0A-2F44-B139-70D64D4282BC}" type="slidenum">
              <a:rPr lang="en-US"/>
              <a:pPr/>
              <a:t>12</a:t>
            </a:fld>
            <a:endParaRPr lang="en-US"/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3810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348208" name="Rectangle 48"/>
          <p:cNvSpPr>
            <a:spLocks noChangeArrowheads="1"/>
          </p:cNvSpPr>
          <p:nvPr/>
        </p:nvSpPr>
        <p:spPr bwMode="auto">
          <a:xfrm>
            <a:off x="1295400" y="4343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2" name="Rectangle 52"/>
          <p:cNvSpPr>
            <a:spLocks noChangeArrowheads="1"/>
          </p:cNvSpPr>
          <p:nvPr/>
        </p:nvSpPr>
        <p:spPr bwMode="auto">
          <a:xfrm>
            <a:off x="1295400" y="51816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6" name="Rectangle 56"/>
          <p:cNvSpPr>
            <a:spLocks noChangeArrowheads="1"/>
          </p:cNvSpPr>
          <p:nvPr/>
        </p:nvSpPr>
        <p:spPr bwMode="auto">
          <a:xfrm>
            <a:off x="44196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grpSp>
        <p:nvGrpSpPr>
          <p:cNvPr id="348230" name="Group 70"/>
          <p:cNvGrpSpPr>
            <a:grpSpLocks/>
          </p:cNvGrpSpPr>
          <p:nvPr/>
        </p:nvGrpSpPr>
        <p:grpSpPr bwMode="auto">
          <a:xfrm>
            <a:off x="3589338" y="3817938"/>
            <a:ext cx="2125662" cy="792162"/>
            <a:chOff x="2261" y="2405"/>
            <a:chExt cx="1339" cy="499"/>
          </a:xfrm>
        </p:grpSpPr>
        <p:cxnSp>
          <p:nvCxnSpPr>
            <p:cNvPr id="348217" name="AutoShape 57"/>
            <p:cNvCxnSpPr>
              <a:cxnSpLocks noChangeShapeType="1"/>
              <a:stCxn id="348216" idx="2"/>
              <a:endCxn id="348208" idx="3"/>
            </p:cNvCxnSpPr>
            <p:nvPr/>
          </p:nvCxnSpPr>
          <p:spPr bwMode="auto">
            <a:xfrm rot="5400000">
              <a:off x="2681" y="1985"/>
              <a:ext cx="499" cy="13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1" name="Rectangle 61"/>
            <p:cNvSpPr>
              <a:spLocks noChangeArrowheads="1"/>
            </p:cNvSpPr>
            <p:nvPr/>
          </p:nvSpPr>
          <p:spPr bwMode="auto">
            <a:xfrm>
              <a:off x="2832" y="2544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1" name="Group 71"/>
          <p:cNvGrpSpPr>
            <a:grpSpLocks/>
          </p:cNvGrpSpPr>
          <p:nvPr/>
        </p:nvGrpSpPr>
        <p:grpSpPr bwMode="auto">
          <a:xfrm>
            <a:off x="3513138" y="3817938"/>
            <a:ext cx="2201862" cy="1630362"/>
            <a:chOff x="2213" y="2405"/>
            <a:chExt cx="1387" cy="1027"/>
          </a:xfrm>
        </p:grpSpPr>
        <p:cxnSp>
          <p:nvCxnSpPr>
            <p:cNvPr id="348218" name="AutoShape 58"/>
            <p:cNvCxnSpPr>
              <a:cxnSpLocks noChangeShapeType="1"/>
              <a:stCxn id="348216" idx="2"/>
              <a:endCxn id="348212" idx="3"/>
            </p:cNvCxnSpPr>
            <p:nvPr/>
          </p:nvCxnSpPr>
          <p:spPr bwMode="auto">
            <a:xfrm rot="5400000">
              <a:off x="2393" y="2225"/>
              <a:ext cx="1027" cy="138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2" name="Rectangle 62"/>
            <p:cNvSpPr>
              <a:spLocks noChangeArrowheads="1"/>
            </p:cNvSpPr>
            <p:nvPr/>
          </p:nvSpPr>
          <p:spPr bwMode="auto">
            <a:xfrm>
              <a:off x="2448" y="3072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2979738" y="2438400"/>
            <a:ext cx="1431925" cy="533400"/>
            <a:chOff x="1877" y="1536"/>
            <a:chExt cx="902" cy="336"/>
          </a:xfrm>
        </p:grpSpPr>
        <p:cxnSp>
          <p:nvCxnSpPr>
            <p:cNvPr id="348223" name="AutoShape 63"/>
            <p:cNvCxnSpPr>
              <a:cxnSpLocks noChangeShapeType="1"/>
              <a:stCxn id="348207" idx="3"/>
              <a:endCxn id="348216" idx="1"/>
            </p:cNvCxnSpPr>
            <p:nvPr/>
          </p:nvCxnSpPr>
          <p:spPr bwMode="auto">
            <a:xfrm>
              <a:off x="1877" y="1872"/>
              <a:ext cx="9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4" name="Rectangle 64"/>
            <p:cNvSpPr>
              <a:spLocks noChangeArrowheads="1"/>
            </p:cNvSpPr>
            <p:nvPr/>
          </p:nvSpPr>
          <p:spPr bwMode="auto">
            <a:xfrm>
              <a:off x="2160" y="1536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*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48225" name="Rectangle 65"/>
          <p:cNvSpPr>
            <a:spLocks noChangeArrowheads="1"/>
          </p:cNvSpPr>
          <p:nvPr/>
        </p:nvSpPr>
        <p:spPr bwMode="auto">
          <a:xfrm>
            <a:off x="5638800" y="50292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9: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48229" name="Group 69"/>
          <p:cNvGrpSpPr>
            <a:grpSpLocks/>
          </p:cNvGrpSpPr>
          <p:nvPr/>
        </p:nvGrpSpPr>
        <p:grpSpPr bwMode="auto">
          <a:xfrm>
            <a:off x="6705600" y="2971800"/>
            <a:ext cx="1371600" cy="2049463"/>
            <a:chOff x="4224" y="1872"/>
            <a:chExt cx="864" cy="1291"/>
          </a:xfrm>
        </p:grpSpPr>
        <p:cxnSp>
          <p:nvCxnSpPr>
            <p:cNvPr id="348226" name="AutoShape 66"/>
            <p:cNvCxnSpPr>
              <a:cxnSpLocks noChangeShapeType="1"/>
              <a:stCxn id="348216" idx="3"/>
              <a:endCxn id="348225" idx="0"/>
            </p:cNvCxnSpPr>
            <p:nvPr/>
          </p:nvCxnSpPr>
          <p:spPr bwMode="auto">
            <a:xfrm flipH="1">
              <a:off x="4224" y="1872"/>
              <a:ext cx="197" cy="1291"/>
            </a:xfrm>
            <a:prstGeom prst="curvedConnector4">
              <a:avLst>
                <a:gd name="adj1" fmla="val -194926"/>
                <a:gd name="adj2" fmla="val 70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7" name="Rectangle 67"/>
            <p:cNvSpPr>
              <a:spLocks noChangeArrowheads="1"/>
            </p:cNvSpPr>
            <p:nvPr/>
          </p:nvSpPr>
          <p:spPr bwMode="auto">
            <a:xfrm>
              <a:off x="4800" y="2304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4" name="Group 74"/>
          <p:cNvGrpSpPr>
            <a:grpSpLocks/>
          </p:cNvGrpSpPr>
          <p:nvPr/>
        </p:nvGrpSpPr>
        <p:grpSpPr bwMode="auto">
          <a:xfrm>
            <a:off x="5715000" y="1584325"/>
            <a:ext cx="1616075" cy="1387475"/>
            <a:chOff x="3600" y="998"/>
            <a:chExt cx="1018" cy="874"/>
          </a:xfrm>
        </p:grpSpPr>
        <p:cxnSp>
          <p:nvCxnSpPr>
            <p:cNvPr id="348232" name="AutoShape 72"/>
            <p:cNvCxnSpPr>
              <a:cxnSpLocks noChangeShapeType="1"/>
              <a:stCxn id="348216" idx="3"/>
              <a:endCxn id="348216" idx="0"/>
            </p:cNvCxnSpPr>
            <p:nvPr/>
          </p:nvCxnSpPr>
          <p:spPr bwMode="auto">
            <a:xfrm flipH="1" flipV="1">
              <a:off x="3600" y="1339"/>
              <a:ext cx="821" cy="533"/>
            </a:xfrm>
            <a:prstGeom prst="curvedConnector4">
              <a:avLst>
                <a:gd name="adj1" fmla="val -27042"/>
                <a:gd name="adj2" fmla="val 1397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33" name="Text Box 73"/>
            <p:cNvSpPr txBox="1">
              <a:spLocks noChangeArrowheads="1"/>
            </p:cNvSpPr>
            <p:nvPr/>
          </p:nvSpPr>
          <p:spPr bwMode="auto">
            <a:xfrm>
              <a:off x="4406" y="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7" grpId="0" animBg="1"/>
      <p:bldP spid="348208" grpId="0" animBg="1"/>
      <p:bldP spid="348212" grpId="0" animBg="1"/>
      <p:bldP spid="348216" grpId="0" animBg="1"/>
      <p:bldP spid="3482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6874-DCE8-D84A-9E76-7D9155ADD826}" type="slidenum">
              <a:rPr lang="en-US"/>
              <a:pPr/>
              <a:t>13</a:t>
            </a:fld>
            <a:endParaRPr lang="en-US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3124200" y="4114800"/>
            <a:ext cx="2590800" cy="1828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10: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   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=/$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553200" y="33528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5715000" y="3505200"/>
            <a:ext cx="838200" cy="1409700"/>
            <a:chOff x="3696" y="2424"/>
            <a:chExt cx="475" cy="696"/>
          </a:xfrm>
        </p:grpSpPr>
        <p:cxnSp>
          <p:nvCxnSpPr>
            <p:cNvPr id="364551" name="AutoShape 7"/>
            <p:cNvCxnSpPr>
              <a:cxnSpLocks noChangeShapeType="1"/>
              <a:stCxn id="364548" idx="3"/>
              <a:endCxn id="364549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6553200" y="44958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11: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4" name="Group 10"/>
          <p:cNvGrpSpPr>
            <a:grpSpLocks/>
          </p:cNvGrpSpPr>
          <p:nvPr/>
        </p:nvGrpSpPr>
        <p:grpSpPr bwMode="auto">
          <a:xfrm>
            <a:off x="5715000" y="4343400"/>
            <a:ext cx="838200" cy="685800"/>
            <a:chOff x="3701" y="2832"/>
            <a:chExt cx="566" cy="336"/>
          </a:xfrm>
        </p:grpSpPr>
        <p:cxnSp>
          <p:nvCxnSpPr>
            <p:cNvPr id="364555" name="AutoShape 11"/>
            <p:cNvCxnSpPr>
              <a:cxnSpLocks noChangeShapeType="1"/>
              <a:stCxn id="364548" idx="3"/>
              <a:endCxn id="364553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6" name="Rectangle 12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 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6324600" y="54864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12: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8" name="Group 14"/>
          <p:cNvGrpSpPr>
            <a:grpSpLocks/>
          </p:cNvGrpSpPr>
          <p:nvPr/>
        </p:nvGrpSpPr>
        <p:grpSpPr bwMode="auto">
          <a:xfrm>
            <a:off x="5715000" y="4953000"/>
            <a:ext cx="533400" cy="914400"/>
            <a:chOff x="3696" y="3120"/>
            <a:chExt cx="336" cy="576"/>
          </a:xfrm>
        </p:grpSpPr>
        <p:cxnSp>
          <p:nvCxnSpPr>
            <p:cNvPr id="364559" name="AutoShape 15"/>
            <p:cNvCxnSpPr>
              <a:cxnSpLocks noChangeShapeType="1"/>
              <a:stCxn id="364548" idx="3"/>
              <a:endCxn id="364557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64561" name="Group 17"/>
          <p:cNvGrpSpPr>
            <a:grpSpLocks/>
          </p:cNvGrpSpPr>
          <p:nvPr/>
        </p:nvGrpSpPr>
        <p:grpSpPr bwMode="auto">
          <a:xfrm>
            <a:off x="2903538" y="3336925"/>
            <a:ext cx="1516062" cy="769938"/>
            <a:chOff x="1829" y="2102"/>
            <a:chExt cx="955" cy="485"/>
          </a:xfrm>
        </p:grpSpPr>
        <p:cxnSp>
          <p:nvCxnSpPr>
            <p:cNvPr id="364562" name="AutoShape 18"/>
            <p:cNvCxnSpPr>
              <a:cxnSpLocks noChangeShapeType="1"/>
              <a:stCxn id="364547" idx="3"/>
              <a:endCxn id="364548" idx="0"/>
            </p:cNvCxnSpPr>
            <p:nvPr/>
          </p:nvCxnSpPr>
          <p:spPr bwMode="auto">
            <a:xfrm>
              <a:off x="1829" y="2328"/>
              <a:ext cx="955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2150" y="21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364564" name="Group 20"/>
          <p:cNvGrpSpPr>
            <a:grpSpLocks/>
          </p:cNvGrpSpPr>
          <p:nvPr/>
        </p:nvGrpSpPr>
        <p:grpSpPr bwMode="auto">
          <a:xfrm>
            <a:off x="2574925" y="5029200"/>
            <a:ext cx="1844675" cy="1279525"/>
            <a:chOff x="1622" y="3168"/>
            <a:chExt cx="1162" cy="806"/>
          </a:xfrm>
        </p:grpSpPr>
        <p:cxnSp>
          <p:nvCxnSpPr>
            <p:cNvPr id="364565" name="AutoShape 21"/>
            <p:cNvCxnSpPr>
              <a:cxnSpLocks noChangeShapeType="1"/>
              <a:stCxn id="364548" idx="2"/>
              <a:endCxn id="364548" idx="1"/>
            </p:cNvCxnSpPr>
            <p:nvPr/>
          </p:nvCxnSpPr>
          <p:spPr bwMode="auto">
            <a:xfrm rot="16200000" flipV="1">
              <a:off x="2083" y="3048"/>
              <a:ext cx="581" cy="821"/>
            </a:xfrm>
            <a:prstGeom prst="curvedConnector4">
              <a:avLst>
                <a:gd name="adj1" fmla="val -49398"/>
                <a:gd name="adj2" fmla="val 1274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1622" y="36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3962400" y="25908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64568" name="Group 24"/>
          <p:cNvGrpSpPr>
            <a:grpSpLocks/>
          </p:cNvGrpSpPr>
          <p:nvPr/>
        </p:nvGrpSpPr>
        <p:grpSpPr bwMode="auto">
          <a:xfrm>
            <a:off x="2903538" y="2651125"/>
            <a:ext cx="1050925" cy="1044575"/>
            <a:chOff x="1829" y="1670"/>
            <a:chExt cx="662" cy="658"/>
          </a:xfrm>
        </p:grpSpPr>
        <p:cxnSp>
          <p:nvCxnSpPr>
            <p:cNvPr id="364569" name="AutoShape 25"/>
            <p:cNvCxnSpPr>
              <a:cxnSpLocks noChangeShapeType="1"/>
              <a:stCxn id="364547" idx="3"/>
              <a:endCxn id="364567" idx="1"/>
            </p:cNvCxnSpPr>
            <p:nvPr/>
          </p:nvCxnSpPr>
          <p:spPr bwMode="auto">
            <a:xfrm flipV="1">
              <a:off x="1829" y="1800"/>
              <a:ext cx="662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54" y="167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  <p:bldP spid="364549" grpId="0" animBg="1"/>
      <p:bldP spid="364553" grpId="0" animBg="1"/>
      <p:bldP spid="364557" grpId="0" animBg="1"/>
      <p:bldP spid="3645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904" name="Group 312"/>
          <p:cNvGraphicFramePr>
            <a:graphicFrameLocks noGrp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4062749432"/>
              </p:ext>
            </p:extLst>
          </p:nvPr>
        </p:nvGraphicFramePr>
        <p:xfrm>
          <a:off x="3505200" y="304800"/>
          <a:ext cx="5638800" cy="6313808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6754" name="Group 162"/>
          <p:cNvGraphicFramePr>
            <a:graphicFrameLocks noGrp="1"/>
          </p:cNvGraphicFramePr>
          <p:nvPr/>
        </p:nvGraphicFramePr>
        <p:xfrm>
          <a:off x="228600" y="1905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=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a) if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a]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a]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b) if </a:t>
            </a:r>
            <a:r>
              <a:rPr lang="en-US" sz="2800"/>
              <a:t>[S’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$]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c) if </a:t>
            </a:r>
            <a:r>
              <a:rPr lang="en-US" sz="2800"/>
              <a:t>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a, b]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a)=I</a:t>
            </a:r>
            <a:r>
              <a:rPr lang="en-US" sz="2800" baseline="-25000">
                <a:sym typeface="Symbol" charset="2"/>
              </a:rPr>
              <a:t>j </a:t>
            </a:r>
            <a:br>
              <a:rPr lang="en-US" sz="2800" baseline="-25000">
                <a:sym typeface="Symbol" charset="2"/>
              </a:rPr>
            </a:br>
            <a:r>
              <a:rPr lang="en-US" sz="2800" baseline="-25000">
                <a:sym typeface="Symbol" charset="2"/>
              </a:rPr>
              <a:t>	</a:t>
            </a:r>
            <a:r>
              <a:rPr lang="en-US" sz="2800">
                <a:sym typeface="Symbol" charset="2"/>
              </a:rPr>
              <a:t>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 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0BD0-9B69-1746-9197-CB8C3A61E57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 (cont’d)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LR(1) only reduces using 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for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      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,</a:t>
            </a:r>
            <a:r>
              <a:rPr lang="en-US" sz="2800">
                <a:sym typeface="Symbol" charset="2"/>
              </a:rPr>
              <a:t> a] if a follows</a:t>
            </a: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LR(1) states remember context by virtue of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Possibly many states!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LALR(1) combines some states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B441-D487-5C42-9A48-E49DF2CD40A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Conditions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grammar is LR(1) if for each configuration set (</a:t>
            </a:r>
            <a:r>
              <a:rPr lang="en-US" sz="2800" dirty="0" err="1"/>
              <a:t>itemset</a:t>
            </a:r>
            <a:r>
              <a:rPr lang="en-US" sz="2800" dirty="0"/>
              <a:t>) </a:t>
            </a:r>
            <a:r>
              <a:rPr lang="en-US" sz="2800"/>
              <a:t>the following </a:t>
            </a:r>
            <a:r>
              <a:rPr lang="en-US" sz="2800" dirty="0"/>
              <a:t>holds: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any item 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 err="1">
                <a:sym typeface="Symbol" charset="2"/>
              </a:rPr>
              <a:t>x</a:t>
            </a:r>
            <a:r>
              <a:rPr lang="en-US" sz="2400" dirty="0">
                <a:sym typeface="Symbol" charset="2"/>
              </a:rPr>
              <a:t>, a] with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T there is no      </a:t>
            </a: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For any two complete items </a:t>
            </a:r>
            <a:r>
              <a:rPr lang="en-US" sz="2400" dirty="0"/>
              <a:t>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b="1" dirty="0">
                <a:sym typeface="Symbol" charset="2"/>
              </a:rPr>
              <a:t>, </a:t>
            </a:r>
            <a:r>
              <a:rPr lang="en-US" sz="2400" dirty="0">
                <a:sym typeface="Symbol" charset="2"/>
              </a:rPr>
              <a:t>a] and </a:t>
            </a:r>
            <a:br>
              <a:rPr lang="en-US" sz="2400" dirty="0">
                <a:sym typeface="Symbol" charset="2"/>
              </a:rPr>
            </a:b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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] then a !=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Languages expressible by 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=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AC6-82CD-3345-825A-07829F694232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18</a:t>
            </a:fld>
            <a:endParaRPr lang="en-US"/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435600" y="1828802"/>
            <a:ext cx="965200" cy="995364"/>
            <a:chOff x="3424" y="1152"/>
            <a:chExt cx="608" cy="627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424" y="1222"/>
              <a:ext cx="608" cy="55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435606" y="2819403"/>
            <a:ext cx="1041401" cy="457200"/>
            <a:chOff x="3424" y="1776"/>
            <a:chExt cx="656" cy="288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424" y="1779"/>
              <a:ext cx="656" cy="11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837492" y="3006724"/>
            <a:ext cx="849313" cy="1320799"/>
            <a:chOff x="4937" y="1894"/>
            <a:chExt cx="535" cy="832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937" y="1894"/>
              <a:ext cx="535" cy="657"/>
            </a:xfrm>
            <a:prstGeom prst="curvedConnector3">
              <a:avLst>
                <a:gd name="adj1" fmla="val -26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5" y="4525966"/>
            <a:ext cx="614363" cy="655638"/>
            <a:chOff x="3840" y="2851"/>
            <a:chExt cx="387" cy="413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5400000">
              <a:off x="4032" y="3044"/>
              <a:ext cx="387" cy="2"/>
            </a:xfrm>
            <a:prstGeom prst="curvedConnector4">
              <a:avLst>
                <a:gd name="adj1" fmla="val 28475"/>
                <a:gd name="adj2" fmla="val 64783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625726" y="3948602"/>
            <a:ext cx="1690688" cy="513864"/>
            <a:chOff x="1654" y="2510"/>
            <a:chExt cx="1065" cy="653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76" y="2088"/>
              <a:ext cx="222" cy="106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383618"/>
            <a:ext cx="1830516" cy="590727"/>
            <a:chOff x="854" y="3038"/>
            <a:chExt cx="1067" cy="197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72" y="2687"/>
              <a:ext cx="197" cy="9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7504" y="3717032"/>
            <a:ext cx="2520280" cy="667236"/>
            <a:chOff x="107504" y="3717032"/>
            <a:chExt cx="2520280" cy="667236"/>
          </a:xfrm>
        </p:grpSpPr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381000" y="3861048"/>
              <a:ext cx="224678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aAb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504" y="371703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84168" y="1484784"/>
            <a:ext cx="1993032" cy="720254"/>
            <a:chOff x="6084168" y="1484784"/>
            <a:chExt cx="1993032" cy="720254"/>
          </a:xfrm>
        </p:grpSpPr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6400800" y="1676400"/>
              <a:ext cx="16764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>
                  <a:sym typeface="Symbol" charset="2"/>
                </a:rPr>
                <a:t>S</a:t>
              </a:r>
              <a:r>
                <a:rPr lang="en-US" sz="2800" b="1" dirty="0">
                  <a:sym typeface="Symbol" charset="2"/>
                </a:rPr>
                <a:t>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168" y="14847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1: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71800" y="4365104"/>
            <a:ext cx="2486000" cy="1086371"/>
            <a:chOff x="2771800" y="4365104"/>
            <a:chExt cx="2486000" cy="1086371"/>
          </a:xfrm>
        </p:grpSpPr>
        <p:sp>
          <p:nvSpPr>
            <p:cNvPr id="357381" name="Text Box 5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2209800" cy="955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Ab</a:t>
              </a:r>
              <a:r>
                <a:rPr lang="en-US" sz="2800" dirty="0">
                  <a:sym typeface="Symbol" charset="2"/>
                </a:rPr>
                <a:t>,$</a:t>
              </a:r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71800" y="436510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7: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15816" y="1628800"/>
            <a:ext cx="2520280" cy="2318777"/>
            <a:chOff x="2915816" y="1628800"/>
            <a:chExt cx="2520280" cy="2318777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3200400" y="1700808"/>
              <a:ext cx="2235696" cy="2246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>
                  <a:sym typeface="Symbol" charset="2"/>
                </a:rPr>
                <a:t>S,$</a:t>
              </a:r>
              <a:endParaRPr lang="en-US" sz="2800" dirty="0"/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>
                  <a:sym typeface="Symbol" charset="2"/>
                </a:rPr>
                <a:t>AaAb</a:t>
              </a:r>
              <a:r>
                <a:rPr lang="en-US" sz="2800" dirty="0">
                  <a:sym typeface="Symbol" charset="2"/>
                </a:rPr>
                <a:t>,$</a:t>
              </a:r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>
                  <a:sym typeface="Symbol" charset="2"/>
                </a:rPr>
                <a:t>BbBa</a:t>
              </a:r>
              <a:r>
                <a:rPr lang="en-US" sz="2800" dirty="0">
                  <a:sym typeface="Symbol" charset="2"/>
                </a:rPr>
                <a:t>,$</a:t>
              </a:r>
              <a:endParaRPr lang="en-US" sz="2800" dirty="0"/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,a</a:t>
              </a: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,b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15816" y="1628800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7504" y="5301208"/>
            <a:ext cx="2483296" cy="713830"/>
            <a:chOff x="107504" y="5301208"/>
            <a:chExt cx="2483296" cy="713830"/>
          </a:xfrm>
        </p:grpSpPr>
        <p:sp>
          <p:nvSpPr>
            <p:cNvPr id="357386" name="Text Box 10"/>
            <p:cNvSpPr txBox="1">
              <a:spLocks noChangeArrowheads="1"/>
            </p:cNvSpPr>
            <p:nvPr/>
          </p:nvSpPr>
          <p:spPr bwMode="auto">
            <a:xfrm>
              <a:off x="381000" y="5486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b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530120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8: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9792" y="5877272"/>
            <a:ext cx="2481808" cy="747366"/>
            <a:chOff x="2699792" y="5877272"/>
            <a:chExt cx="2481808" cy="747366"/>
          </a:xfrm>
        </p:grpSpPr>
        <p:sp>
          <p:nvSpPr>
            <p:cNvPr id="357387" name="Text Box 11"/>
            <p:cNvSpPr txBox="1">
              <a:spLocks noChangeArrowheads="1"/>
            </p:cNvSpPr>
            <p:nvPr/>
          </p:nvSpPr>
          <p:spPr bwMode="auto">
            <a:xfrm>
              <a:off x="2971800" y="60960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AaAb</a:t>
              </a:r>
              <a:r>
                <a:rPr lang="en-US" sz="2800" b="1" dirty="0">
                  <a:sym typeface="Symbol" charset="2"/>
                </a:rPr>
                <a:t>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99792" y="587727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9: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5661248"/>
            <a:ext cx="2492896" cy="734790"/>
            <a:chOff x="5508104" y="5661248"/>
            <a:chExt cx="2492896" cy="734790"/>
          </a:xfrm>
        </p:grpSpPr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BbBa</a:t>
              </a:r>
              <a:r>
                <a:rPr lang="en-US" sz="2800" b="1" dirty="0">
                  <a:sym typeface="Symbol" charset="2"/>
                </a:rPr>
                <a:t>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08104" y="566124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5: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05600" y="4581128"/>
            <a:ext cx="2209800" cy="824310"/>
            <a:chOff x="6705600" y="4581128"/>
            <a:chExt cx="2209800" cy="824310"/>
          </a:xfrm>
        </p:grpSpPr>
        <p:sp>
          <p:nvSpPr>
            <p:cNvPr id="357388" name="Text Box 12"/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a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32240" y="458112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08104" y="3284984"/>
            <a:ext cx="2330152" cy="1242139"/>
            <a:chOff x="5508104" y="3284984"/>
            <a:chExt cx="2330152" cy="1242139"/>
          </a:xfrm>
        </p:grpSpPr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5580112" y="3573016"/>
              <a:ext cx="225814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Ba</a:t>
              </a:r>
              <a:r>
                <a:rPr lang="en-US" sz="2800" dirty="0">
                  <a:sym typeface="Symbol" charset="2"/>
                </a:rPr>
                <a:t>,$</a:t>
              </a: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08104" y="32849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3: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8184" y="2492896"/>
            <a:ext cx="2458616" cy="778942"/>
            <a:chOff x="6228184" y="2492896"/>
            <a:chExt cx="2458616" cy="778942"/>
          </a:xfrm>
        </p:grpSpPr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bBa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28184" y="2492896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LR(1) Recap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LR(1) uses left context, current handle and lookahead to decide when to reduce or shift</a:t>
            </a:r>
          </a:p>
          <a:p>
            <a:r>
              <a:rPr lang="en-US"/>
              <a:t>Most powerful parser so far</a:t>
            </a:r>
          </a:p>
          <a:p>
            <a:r>
              <a:rPr lang="en-US"/>
              <a:t>LALR(1) is practical simplification with fewer states</a:t>
            </a:r>
          </a:p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D56D-2022-BD44-B84D-096E52000F18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2</a:t>
            </a:fld>
            <a:endParaRPr lang="en-US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States in LALR(1)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2743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S’ </a:t>
            </a:r>
            <a:r>
              <a:rPr lang="en-US">
                <a:sym typeface="Symbol" charset="2"/>
              </a:rPr>
              <a:t> 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XX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aX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b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Same </a:t>
            </a:r>
            <a:r>
              <a:rPr lang="en-US" b="1">
                <a:sym typeface="Symbol" charset="2"/>
              </a:rPr>
              <a:t>Core Set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Different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lookaheads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99B1-C013-2B46-BD6A-FF13823D32CA}" type="slidenum">
              <a:rPr lang="en-US"/>
              <a:pPr/>
              <a:t>20</a:t>
            </a:fld>
            <a:endParaRPr lang="en-US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0198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$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32004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114800" y="44958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a/b/$</a:t>
            </a:r>
          </a:p>
        </p:txBody>
      </p:sp>
      <p:cxnSp>
        <p:nvCxnSpPr>
          <p:cNvPr id="334855" name="AutoShape 7"/>
          <p:cNvCxnSpPr>
            <a:cxnSpLocks noChangeShapeType="1"/>
            <a:stCxn id="334853" idx="2"/>
            <a:endCxn id="334854" idx="0"/>
          </p:cNvCxnSpPr>
          <p:nvPr/>
        </p:nvCxnSpPr>
        <p:spPr bwMode="auto">
          <a:xfrm>
            <a:off x="4572000" y="34369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4856" name="AutoShape 8"/>
          <p:cNvCxnSpPr>
            <a:cxnSpLocks noChangeShapeType="1"/>
            <a:stCxn id="334852" idx="2"/>
            <a:endCxn id="334854" idx="0"/>
          </p:cNvCxnSpPr>
          <p:nvPr/>
        </p:nvCxnSpPr>
        <p:spPr bwMode="auto">
          <a:xfrm flipH="1">
            <a:off x="5905500" y="34369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R/R conflicts when merging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 </a:t>
            </a:r>
            <a:r>
              <a:rPr lang="en-US">
                <a:sym typeface="Symbol" charset="2"/>
              </a:rPr>
              <a:t> 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B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f X g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…</a:t>
            </a:r>
            <a:br>
              <a:rPr lang="en-US">
                <a:sym typeface="Symbol" charset="2"/>
              </a:rPr>
            </a:br>
            <a:endParaRPr lang="en-US">
              <a:sym typeface="Symbol" charset="2"/>
            </a:endParaRPr>
          </a:p>
          <a:p>
            <a:r>
              <a:rPr lang="en-US">
                <a:sym typeface="Symbol" charset="2"/>
              </a:rPr>
              <a:t>If R/R conflicts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are introduced,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grammar is not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LALR(1)!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2F0B-905A-EF48-9129-41B6B6CDD9CD}" type="slidenum">
              <a:rPr lang="en-US"/>
              <a:pPr/>
              <a:t>21</a:t>
            </a:fld>
            <a:endParaRPr 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61722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g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3528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e</a:t>
            </a:r>
            <a: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  <a:t> </a:t>
            </a:r>
            <a:b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4267200" y="46482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c/g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c/e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cxnSp>
        <p:nvCxnSpPr>
          <p:cNvPr id="336903" name="AutoShape 7"/>
          <p:cNvCxnSpPr>
            <a:cxnSpLocks noChangeShapeType="1"/>
            <a:stCxn id="336901" idx="2"/>
            <a:endCxn id="336902" idx="0"/>
          </p:cNvCxnSpPr>
          <p:nvPr/>
        </p:nvCxnSpPr>
        <p:spPr bwMode="auto">
          <a:xfrm>
            <a:off x="4724400" y="35893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04" name="AutoShape 8"/>
          <p:cNvCxnSpPr>
            <a:cxnSpLocks noChangeShapeType="1"/>
            <a:stCxn id="336900" idx="2"/>
            <a:endCxn id="336902" idx="0"/>
          </p:cNvCxnSpPr>
          <p:nvPr/>
        </p:nvCxnSpPr>
        <p:spPr bwMode="auto">
          <a:xfrm flipH="1">
            <a:off x="6057900" y="35893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LALR(1)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LALR(1) Condition:</a:t>
            </a:r>
          </a:p>
          <a:p>
            <a:pPr lvl="1"/>
            <a:r>
              <a:rPr lang="en-US" sz="2400"/>
              <a:t>Merging in this way does not introduce reduce/reduce conflicts</a:t>
            </a:r>
          </a:p>
          <a:p>
            <a:pPr lvl="1"/>
            <a:r>
              <a:rPr lang="en-US" sz="2400"/>
              <a:t>Shift/reduce can’t be introduced</a:t>
            </a:r>
          </a:p>
          <a:p>
            <a:r>
              <a:rPr lang="en-US" sz="2800"/>
              <a:t>Merging brute force or step-by-step</a:t>
            </a:r>
          </a:p>
          <a:p>
            <a:r>
              <a:rPr lang="en-US" sz="2800"/>
              <a:t>More compact than canonical LR, like SLR(1)</a:t>
            </a:r>
          </a:p>
          <a:p>
            <a:r>
              <a:rPr lang="en-US" sz="2800"/>
              <a:t>More powerful than SLR(1) </a:t>
            </a:r>
          </a:p>
          <a:p>
            <a:pPr lvl="1"/>
            <a:r>
              <a:rPr lang="en-US" sz="2400"/>
              <a:t>Not always merge to full Follow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1154-AA5B-4641-A146-806009088AD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 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all </a:t>
            </a:r>
            <a:r>
              <a:rPr lang="en-US" dirty="0" err="1"/>
              <a:t>lookaheads</a:t>
            </a:r>
            <a:endParaRPr lang="en-US" dirty="0"/>
          </a:p>
          <a:p>
            <a:r>
              <a:rPr lang="en-US" dirty="0"/>
              <a:t>for reduce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/>
              <a:t>No!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reduce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>
                <a:sym typeface="Symbol" charset="2"/>
              </a:rPr>
              <a:t>do not co-occur due to the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Problem?</a:t>
              </a:r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 for a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T is valid for a viable prefix  if there is a rightmost derivation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</a:t>
            </a:r>
            <a:r>
              <a:rPr lang="en-US"/>
              <a:t>S </a:t>
            </a:r>
            <a:r>
              <a:rPr lang="en-US">
                <a:sym typeface="Symbol" charset="2"/>
              </a:rPr>
              <a:t>* </a:t>
            </a:r>
            <a:r>
              <a:rPr lang="en-US"/>
              <a:t>A</a:t>
            </a:r>
            <a:r>
              <a:rPr lang="en-US">
                <a:sym typeface="Symbol" charset="2"/>
              </a:rPr>
              <a:t>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  and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( = a) or ( =  and a = $)</a:t>
            </a:r>
          </a:p>
          <a:p>
            <a:r>
              <a:rPr lang="en-US"/>
              <a:t>Notation: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a/b/c] </a:t>
            </a:r>
          </a:p>
          <a:p>
            <a:pPr lvl="1"/>
            <a:r>
              <a:rPr lang="en-US"/>
              <a:t>if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b],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c] are valid configurations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541-D009-2A40-974D-A80963E937A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   S </a:t>
            </a:r>
            <a:r>
              <a:rPr lang="en-US" sz="3600" dirty="0">
                <a:sym typeface="Symbol" charset="2"/>
              </a:rPr>
              <a:t> B B</a:t>
            </a:r>
            <a:br>
              <a:rPr lang="en-US" sz="3600" dirty="0">
                <a:sym typeface="Symbol" charset="2"/>
              </a:rPr>
            </a:br>
            <a:r>
              <a:rPr lang="en-US" sz="3600" dirty="0">
                <a:sym typeface="Symbol" charset="2"/>
              </a:rPr>
              <a:t>B  a B | b</a:t>
            </a:r>
          </a:p>
          <a:p>
            <a:pPr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aaBab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aaaBab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a] is valid for</a:t>
            </a:r>
            <a:r>
              <a:rPr lang="en-US" b="1" dirty="0">
                <a:sym typeface="Symbol" charset="2"/>
              </a:rPr>
              <a:t> viable prefix </a:t>
            </a:r>
            <a:r>
              <a:rPr lang="en-US" i="1" dirty="0" err="1">
                <a:sym typeface="Symbol" charset="2"/>
              </a:rPr>
              <a:t>aaa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BaB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BaaB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Also, 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$] is valid for viable prefix </a:t>
            </a:r>
            <a:r>
              <a:rPr lang="en-US" i="1" dirty="0">
                <a:sym typeface="Symbol" charset="2"/>
              </a:rPr>
              <a:t>Baa</a:t>
            </a:r>
            <a:endParaRPr lang="en-US" dirty="0">
              <a:sym typeface="Symbol" charset="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E717-3B21-EA4A-A350-897F71F0FC91}" type="slidenum">
              <a:rPr lang="en-US"/>
              <a:pPr/>
              <a:t>6</a:t>
            </a:fld>
            <a:endParaRPr lang="en-US"/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267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</a:t>
            </a:r>
          </a:p>
          <a:p>
            <a:r>
              <a:rPr lang="en-US"/>
              <a:t>  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aa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ab </a:t>
            </a:r>
            <a:r>
              <a:rPr lang="en-US">
                <a:sym typeface="Symbol" charset="2"/>
              </a:rPr>
              <a:t> aa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aB</a:t>
            </a:r>
            <a:r>
              <a:rPr lang="en-US">
                <a:sym typeface="Symbol" charset="2"/>
              </a:rPr>
              <a:t>ab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3581400" y="5943600"/>
            <a:ext cx="3581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BB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 err="1">
                <a:solidFill>
                  <a:schemeClr val="accent2"/>
                </a:solidFill>
              </a:rPr>
              <a:t>aB</a:t>
            </a:r>
            <a:endParaRPr lang="en-US" dirty="0">
              <a:sym typeface="Symbol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2040" y="4293096"/>
            <a:ext cx="4013448" cy="830997"/>
            <a:chOff x="4932040" y="4293096"/>
            <a:chExt cx="4013448" cy="83099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364088" y="4293096"/>
              <a:ext cx="3581400" cy="830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/>
                <a:t>Ba</a:t>
              </a:r>
              <a:r>
                <a:rPr lang="en-US" dirty="0" err="1">
                  <a:solidFill>
                    <a:schemeClr val="accent2"/>
                  </a:solidFill>
                </a:rPr>
                <a:t>B</a:t>
              </a:r>
              <a:r>
                <a:rPr lang="en-US" dirty="0"/>
                <a:t> </a:t>
              </a:r>
              <a:r>
                <a:rPr lang="en-US" dirty="0">
                  <a:sym typeface="Symbol" charset="2"/>
                </a:rPr>
                <a:t></a:t>
              </a:r>
              <a:r>
                <a:rPr lang="en-US" dirty="0"/>
                <a:t> </a:t>
              </a:r>
              <a:r>
                <a:rPr lang="en-US" dirty="0" err="1"/>
                <a:t>Ba</a:t>
              </a:r>
              <a:r>
                <a:rPr lang="en-US" dirty="0" err="1">
                  <a:solidFill>
                    <a:schemeClr val="accent2"/>
                  </a:solidFill>
                </a:rPr>
                <a:t>aB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the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string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 err="1">
                  <a:solidFill>
                    <a:schemeClr val="accent2"/>
                  </a:solidFill>
                </a:rPr>
                <a:t>aB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is the </a:t>
              </a:r>
              <a:r>
                <a:rPr lang="en-US" b="1" dirty="0">
                  <a:solidFill>
                    <a:srgbClr val="000000"/>
                  </a:solidFill>
                </a:rPr>
                <a:t>handle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chemeClr val="accent2"/>
                  </a:solidFill>
                </a:rPr>
                <a:t>(</a:t>
              </a:r>
              <a:r>
                <a:rPr lang="en-US" dirty="0" err="1">
                  <a:solidFill>
                    <a:srgbClr val="000000"/>
                  </a:solidFill>
                </a:rPr>
                <a:t>rhs</a:t>
              </a:r>
              <a:r>
                <a:rPr lang="en-US" dirty="0">
                  <a:solidFill>
                    <a:srgbClr val="000000"/>
                  </a:solidFill>
                </a:rPr>
                <a:t> of</a:t>
              </a:r>
              <a:r>
                <a:rPr lang="en-US" dirty="0">
                  <a:solidFill>
                    <a:schemeClr val="accent2"/>
                  </a:solidFill>
                </a:rPr>
                <a:t> B)</a:t>
              </a:r>
              <a:endParaRPr lang="en-US" dirty="0">
                <a:sym typeface="Symbol" charset="2"/>
              </a:endParaRPr>
            </a:p>
          </p:txBody>
        </p:sp>
        <p:cxnSp>
          <p:nvCxnSpPr>
            <p:cNvPr id="3" name="Straight Arrow Connector 2"/>
            <p:cNvCxnSpPr>
              <a:stCxn id="8" idx="1"/>
            </p:cNvCxnSpPr>
            <p:nvPr/>
          </p:nvCxnSpPr>
          <p:spPr bwMode="auto">
            <a:xfrm flipH="1">
              <a:off x="4932040" y="4708595"/>
              <a:ext cx="432048" cy="885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2"/>
      <p:bldP spid="350212" grpId="0" animBg="1"/>
      <p:bldP spid="3502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Closure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Closure property:</a:t>
            </a:r>
          </a:p>
          <a:p>
            <a:r>
              <a:rPr lang="en-US"/>
              <a:t>If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 </a:t>
            </a:r>
            <a:r>
              <a:rPr lang="en-US">
                <a:sym typeface="Symbol" charset="2"/>
              </a:rPr>
              <a:t> B, a]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is in set, then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[B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, b] is in set if b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First(a)</a:t>
            </a:r>
          </a:p>
          <a:p>
            <a:r>
              <a:rPr lang="en-US">
                <a:sym typeface="Symbol" charset="2"/>
              </a:rPr>
              <a:t>Compute as fixed point</a:t>
            </a:r>
          </a:p>
          <a:p>
            <a:r>
              <a:rPr lang="en-US">
                <a:sym typeface="Symbol" charset="2"/>
              </a:rPr>
              <a:t>Only include contextually valid lookaheads to guide reducing to B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1FB-987D-5442-8C29-D60EEE244CA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 just like for LR(0), SLR(1)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I = closure([S’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S, $])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99C-0DA3-5B49-AB64-5EB710D7396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closure([S’ </a:t>
            </a:r>
            <a:r>
              <a:rPr lang="en-US">
                <a:sym typeface="Symbol" charset="2"/>
              </a:rPr>
              <a:t> </a:t>
            </a:r>
            <a:r>
              <a:rPr lang="en-US" b="1">
                <a:sym typeface="Symbol" charset="2"/>
              </a:rPr>
              <a:t> </a:t>
            </a:r>
            <a:r>
              <a:rPr lang="en-US">
                <a:sym typeface="Symbol" charset="2"/>
              </a:rPr>
              <a:t>S, $])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962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[ S’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S,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 = R,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 R, =]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=]</a:t>
            </a:r>
          </a:p>
          <a:p>
            <a:pPr>
              <a:buFontTx/>
              <a:buNone/>
            </a:pPr>
            <a:r>
              <a:rPr lang="en-US" sz="2800"/>
              <a:t>[R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$]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5A29-8DEE-A146-ACDE-C80BE6DF665E}" type="slidenum">
              <a:rPr lang="en-US"/>
              <a:pPr/>
              <a:t>9</a:t>
            </a:fld>
            <a:endParaRPr 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685800" y="39624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935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28309"/>
              </p:ext>
            </p:extLst>
          </p:nvPr>
        </p:nvGraphicFramePr>
        <p:xfrm>
          <a:off x="5220072" y="1844824"/>
          <a:ext cx="2743200" cy="2133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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685800" y="46482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64088" y="4149080"/>
            <a:ext cx="2376264" cy="258660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1880" y="4437112"/>
            <a:ext cx="1800200" cy="1191037"/>
            <a:chOff x="3491880" y="4437112"/>
            <a:chExt cx="1800200" cy="1191037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3491880" y="4437112"/>
              <a:ext cx="180020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3635896" y="4797152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concisely written as: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193543" grpId="0" autoUpdateAnimBg="0"/>
      <p:bldP spid="193550" grpId="0" autoUpdateAnimBg="0"/>
      <p:bldP spid="9" grpId="0" animBg="1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6838</TotalTime>
  <Words>1338</Words>
  <Application>Microsoft Macintosh PowerPoint</Application>
  <PresentationFormat>On-screen Show (4:3)</PresentationFormat>
  <Paragraphs>351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Times</vt:lpstr>
      <vt:lpstr>Times New Roman</vt:lpstr>
      <vt:lpstr>1_Blank Presentation</vt:lpstr>
      <vt:lpstr>LR Parsing</vt:lpstr>
      <vt:lpstr>SLR limitation: lack of context</vt:lpstr>
      <vt:lpstr>PowerPoint Presentation</vt:lpstr>
      <vt:lpstr>Solution: Canonical LR(1)</vt:lpstr>
      <vt:lpstr>LR(1) Configurations</vt:lpstr>
      <vt:lpstr>LR(1) Configurations</vt:lpstr>
      <vt:lpstr>LR(1) Closure</vt:lpstr>
      <vt:lpstr>Starting Configuration</vt:lpstr>
      <vt:lpstr>Example: closure([S’   S, $])</vt:lpstr>
      <vt:lpstr>LR(1) Successor(C, X)</vt:lpstr>
      <vt:lpstr>LR(1) Example</vt:lpstr>
      <vt:lpstr>LR(1) Example (contd)</vt:lpstr>
      <vt:lpstr>LR(1) Example (contd)</vt:lpstr>
      <vt:lpstr>PowerPoint Presentation</vt:lpstr>
      <vt:lpstr>LR(1) Construction</vt:lpstr>
      <vt:lpstr>LR(1) Construction (cont’d)</vt:lpstr>
      <vt:lpstr>LR(1) Conditions</vt:lpstr>
      <vt:lpstr>Set-of-items with Epsilon rules</vt:lpstr>
      <vt:lpstr>Canonical LR(1) Recap</vt:lpstr>
      <vt:lpstr>Merging States in LALR(1)</vt:lpstr>
      <vt:lpstr>R/R conflicts when merging</vt:lpstr>
      <vt:lpstr>LALR(1)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896</cp:revision>
  <cp:lastPrinted>2019-08-13T18:28:52Z</cp:lastPrinted>
  <dcterms:created xsi:type="dcterms:W3CDTF">2011-10-22T06:03:11Z</dcterms:created>
  <dcterms:modified xsi:type="dcterms:W3CDTF">2019-08-13T18:29:18Z</dcterms:modified>
</cp:coreProperties>
</file>