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450" r:id="rId2"/>
    <p:sldId id="435" r:id="rId3"/>
    <p:sldId id="436" r:id="rId4"/>
    <p:sldId id="437" r:id="rId5"/>
    <p:sldId id="438" r:id="rId6"/>
    <p:sldId id="439" r:id="rId7"/>
    <p:sldId id="440" r:id="rId8"/>
    <p:sldId id="441" r:id="rId9"/>
    <p:sldId id="442" r:id="rId10"/>
    <p:sldId id="443" r:id="rId11"/>
    <p:sldId id="444" r:id="rId12"/>
    <p:sldId id="445" r:id="rId13"/>
    <p:sldId id="446" r:id="rId14"/>
    <p:sldId id="452" r:id="rId15"/>
    <p:sldId id="453" r:id="rId16"/>
    <p:sldId id="454" r:id="rId17"/>
    <p:sldId id="451" r:id="rId18"/>
    <p:sldId id="455" r:id="rId19"/>
    <p:sldId id="449" r:id="rId20"/>
    <p:sldId id="456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83" autoAdjust="0"/>
    <p:restoredTop sz="91019"/>
  </p:normalViewPr>
  <p:slideViewPr>
    <p:cSldViewPr>
      <p:cViewPr varScale="1">
        <p:scale>
          <a:sx n="62" d="100"/>
          <a:sy n="62" d="100"/>
        </p:scale>
        <p:origin x="61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E2897-DA21-3E4F-B539-E8F5D4B26403}" type="datetimeFigureOut">
              <a:rPr lang="en-US" smtClean="0"/>
              <a:t>7/18/19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9FB48-43CE-E948-A28B-A7A1DC7FF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545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3040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3040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040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040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3040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890BD51-CDAF-F048-AD66-98FCE5A9055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6674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+mn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dirty="0"/>
              <a:t>Click to edit Master subtitle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A57918C-4FEB-FC4B-889D-A7B37C602A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E5DA644-BA1F-AA47-BA1C-083A9F7BC5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906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4622E8-716D-2543-B902-025F358835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524F093-4E36-C741-82AF-EEB7333B34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583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B010344-6C51-EF4E-81B3-87005283EB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ED49F94-3724-5E4A-B082-D0D7C38EC6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324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94201BD-6681-B946-ACD9-A8F6D28AC3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84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B039AA2-523D-0546-920D-E32D131351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86BC01E-DD3B-5E4B-95A4-DD35BF8480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585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945EC4-37BF-4E43-B2AD-837601045E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FEF4CF-D098-9549-A3AC-4A120E0BFA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16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912E499-92DE-AB4A-A5B0-FD67B2273F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0D4789F-B319-FB45-8996-99D418A359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907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DBB7E-298A-4445-97E1-4B099A07ED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95EC8-D916-8648-B520-23F9FC802E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241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03754-C429-BF4B-85C9-F1D1C975E8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846D2-4831-1148-91F0-086A1F9C71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187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B8657E-D33B-074B-AE26-E7CBD7232F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2E3D66-C201-A64A-A27B-A535DB26C7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851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BB785B-8CD1-0040-A247-EDEF010C15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275E30-5B29-BD43-B756-3D1D1E7E12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955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cs typeface="Candara"/>
              </a:defRPr>
            </a:lvl1pPr>
          </a:lstStyle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CEA516-DB0A-A54B-8590-B485BCFD4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11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Candara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Candara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  <a:cs typeface="Candar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Candar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  <a:cs typeface="Candar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  <a:cs typeface="Candar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ctrTitle"/>
          </p:nvPr>
        </p:nvSpPr>
        <p:spPr>
          <a:xfrm>
            <a:off x="311708" y="1041916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dirty="0">
                <a:latin typeface="Calibri"/>
                <a:ea typeface="Calibri"/>
                <a:cs typeface="Calibri"/>
                <a:sym typeface="Calibri"/>
              </a:rPr>
              <a:t>Top-down Parsing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subTitle" idx="1"/>
          </p:nvPr>
        </p:nvSpPr>
        <p:spPr>
          <a:xfrm>
            <a:off x="311700" y="3778819"/>
            <a:ext cx="8520600" cy="17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669EA4-2DFE-884E-B2AD-3864DFD6D74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05" name="Shape 205"/>
          <p:cNvSpPr/>
          <p:nvPr/>
        </p:nvSpPr>
        <p:spPr>
          <a:xfrm>
            <a:off x="4869750" y="548675"/>
            <a:ext cx="3861000" cy="510900"/>
          </a:xfrm>
          <a:prstGeom prst="roundRect">
            <a:avLst>
              <a:gd name="adj" fmla="val 16667"/>
            </a:avLst>
          </a:prstGeom>
          <a:solidFill>
            <a:srgbClr val="FFAB4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TD1: Recursive Descent</a:t>
            </a:r>
          </a:p>
        </p:txBody>
      </p:sp>
    </p:spTree>
    <p:extLst>
      <p:ext uri="{BB962C8B-B14F-4D97-AF65-F5344CB8AC3E}">
        <p14:creationId xmlns:p14="http://schemas.microsoft.com/office/powerpoint/2010/main" val="537563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Recursive Descent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To start the parser</a:t>
            </a:r>
          </a:p>
          <a:p>
            <a:pPr lvl="1"/>
            <a:r>
              <a:rPr lang="en-CA" dirty="0">
                <a:solidFill>
                  <a:schemeClr val="accent2"/>
                </a:solidFill>
              </a:rPr>
              <a:t>Initialize next to point to the first token</a:t>
            </a:r>
          </a:p>
          <a:p>
            <a:pPr lvl="1"/>
            <a:r>
              <a:rPr lang="en-CA" dirty="0">
                <a:solidFill>
                  <a:schemeClr val="accent2"/>
                </a:solidFill>
              </a:rPr>
              <a:t>Invoke E()</a:t>
            </a:r>
          </a:p>
          <a:p>
            <a:r>
              <a:rPr lang="en-CA" dirty="0"/>
              <a:t>Note how this simulates our previous example</a:t>
            </a:r>
          </a:p>
          <a:p>
            <a:r>
              <a:rPr lang="en-CA" dirty="0"/>
              <a:t>Easy to implement</a:t>
            </a:r>
          </a:p>
          <a:p>
            <a:r>
              <a:rPr lang="en-CA" dirty="0"/>
              <a:t>But this does not always work 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BEBF-63E4-2E4C-B867-BE5AE4F1633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31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Left-Recursion in </a:t>
            </a:r>
            <a:br>
              <a:rPr lang="en-CA" dirty="0"/>
            </a:br>
            <a:r>
              <a:rPr lang="en-CA" dirty="0"/>
              <a:t>Recursive Descent Parsing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981200"/>
                <a:ext cx="8062664" cy="4114800"/>
              </a:xfrm>
            </p:spPr>
            <p:txBody>
              <a:bodyPr/>
              <a:lstStyle/>
              <a:p>
                <a:r>
                  <a:rPr lang="en-CA" dirty="0"/>
                  <a:t>Consider a production </a:t>
                </a:r>
                <a:r>
                  <a:rPr lang="en-CA" dirty="0">
                    <a:solidFill>
                      <a:schemeClr val="accent2"/>
                    </a:solidFill>
                  </a:rPr>
                  <a:t>S</a:t>
                </a:r>
                <a:r>
                  <a:rPr lang="en-US" dirty="0">
                    <a:solidFill>
                      <a:schemeClr val="accent2"/>
                    </a:solidFill>
                    <a:sym typeface="Symbol" charset="2"/>
                  </a:rPr>
                  <a:t>  S a</a:t>
                </a:r>
                <a:endParaRPr lang="en-CA" dirty="0"/>
              </a:p>
              <a:p>
                <a:pPr lvl="1"/>
                <a:r>
                  <a:rPr lang="en-CA" dirty="0" err="1">
                    <a:solidFill>
                      <a:schemeClr val="accent2"/>
                    </a:solidFill>
                  </a:rPr>
                  <a:t>bool</a:t>
                </a:r>
                <a:r>
                  <a:rPr lang="en-CA" dirty="0">
                    <a:solidFill>
                      <a:schemeClr val="accent2"/>
                    </a:solidFill>
                  </a:rPr>
                  <a:t> S</a:t>
                </a:r>
                <a:r>
                  <a:rPr lang="en-CA" baseline="-25000" dirty="0">
                    <a:solidFill>
                      <a:schemeClr val="accent2"/>
                    </a:solidFill>
                  </a:rPr>
                  <a:t>1</a:t>
                </a:r>
                <a:r>
                  <a:rPr lang="en-CA" dirty="0">
                    <a:solidFill>
                      <a:schemeClr val="accent2"/>
                    </a:solidFill>
                  </a:rPr>
                  <a:t>() { return S() &amp;&amp; term(a); }</a:t>
                </a:r>
              </a:p>
              <a:p>
                <a:pPr lvl="1"/>
                <a:r>
                  <a:rPr lang="en-CA" dirty="0" err="1">
                    <a:solidFill>
                      <a:schemeClr val="accent2"/>
                    </a:solidFill>
                  </a:rPr>
                  <a:t>bool</a:t>
                </a:r>
                <a:r>
                  <a:rPr lang="en-CA" dirty="0">
                    <a:solidFill>
                      <a:schemeClr val="accent2"/>
                    </a:solidFill>
                  </a:rPr>
                  <a:t> S() { return S</a:t>
                </a:r>
                <a:r>
                  <a:rPr lang="en-CA" baseline="-25000" dirty="0">
                    <a:solidFill>
                      <a:schemeClr val="accent2"/>
                    </a:solidFill>
                  </a:rPr>
                  <a:t>1</a:t>
                </a:r>
                <a:r>
                  <a:rPr lang="en-CA" dirty="0">
                    <a:solidFill>
                      <a:schemeClr val="accent2"/>
                    </a:solidFill>
                  </a:rPr>
                  <a:t>(); }</a:t>
                </a:r>
              </a:p>
              <a:p>
                <a:r>
                  <a:rPr lang="en-CA" dirty="0">
                    <a:solidFill>
                      <a:schemeClr val="accent2"/>
                    </a:solidFill>
                  </a:rPr>
                  <a:t>S()</a:t>
                </a:r>
                <a:r>
                  <a:rPr lang="en-CA" dirty="0"/>
                  <a:t> will get into an infinite loop</a:t>
                </a:r>
              </a:p>
              <a:p>
                <a:r>
                  <a:rPr lang="en-CA" dirty="0">
                    <a:solidFill>
                      <a:srgbClr val="FF0000"/>
                    </a:solidFill>
                  </a:rPr>
                  <a:t>Left-recursive grammar</a:t>
                </a:r>
                <a:r>
                  <a:rPr lang="en-CA" dirty="0"/>
                  <a:t> has a nonterminal </a:t>
                </a:r>
                <a:r>
                  <a:rPr lang="en-CA" dirty="0">
                    <a:solidFill>
                      <a:schemeClr val="accent2"/>
                    </a:solidFill>
                  </a:rPr>
                  <a:t>S</a:t>
                </a:r>
              </a:p>
              <a:p>
                <a:pPr lvl="1"/>
                <a:r>
                  <a:rPr lang="en-CA" dirty="0">
                    <a:solidFill>
                      <a:schemeClr val="accent2"/>
                    </a:solidFill>
                    <a:ea typeface="Cambria Math"/>
                  </a:rPr>
                  <a:t>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CA" i="1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</a:rPr>
                          <m:t>→</m:t>
                        </m:r>
                      </m:e>
                      <m:sup>
                        <m:r>
                          <a:rPr lang="en-CA" i="1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CA" dirty="0">
                    <a:solidFill>
                      <a:schemeClr val="accent2"/>
                    </a:solidFill>
                  </a:rPr>
                  <a:t>…S …</a:t>
                </a:r>
              </a:p>
              <a:p>
                <a:r>
                  <a:rPr lang="en-CA" dirty="0"/>
                  <a:t>Recursive descent parsing does not work for left-recursive grammars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981200"/>
                <a:ext cx="8062664" cy="4114800"/>
              </a:xfrm>
              <a:blipFill rotWithShape="1">
                <a:blip r:embed="rId2"/>
                <a:stretch>
                  <a:fillRect l="-2042" t="-2222" r="-1135" b="-108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BEBF-63E4-2E4C-B867-BE5AE4F1633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6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Elimination of Left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Consider the left recursive grammar</a:t>
            </a:r>
          </a:p>
          <a:p>
            <a:pPr lvl="1"/>
            <a:r>
              <a:rPr lang="en-CA" dirty="0">
                <a:solidFill>
                  <a:schemeClr val="accent2"/>
                </a:solidFill>
              </a:rPr>
              <a:t>S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 S a | b</a:t>
            </a:r>
            <a:endParaRPr lang="en-CA" dirty="0"/>
          </a:p>
          <a:p>
            <a:r>
              <a:rPr lang="en-CA" dirty="0"/>
              <a:t>S generates all  strings starting with </a:t>
            </a:r>
            <a:r>
              <a:rPr lang="en-CA" dirty="0">
                <a:solidFill>
                  <a:schemeClr val="accent2"/>
                </a:solidFill>
              </a:rPr>
              <a:t>‘b’</a:t>
            </a:r>
            <a:r>
              <a:rPr lang="en-CA" dirty="0"/>
              <a:t> and followed by a number of </a:t>
            </a:r>
            <a:r>
              <a:rPr lang="en-CA" dirty="0">
                <a:solidFill>
                  <a:schemeClr val="accent2"/>
                </a:solidFill>
              </a:rPr>
              <a:t>‘a’</a:t>
            </a:r>
          </a:p>
          <a:p>
            <a:r>
              <a:rPr lang="en-CA" dirty="0"/>
              <a:t>Can rewrite using right-recursion</a:t>
            </a:r>
          </a:p>
          <a:p>
            <a:pPr lvl="1"/>
            <a:r>
              <a:rPr lang="en-CA" dirty="0">
                <a:solidFill>
                  <a:schemeClr val="accent2"/>
                </a:solidFill>
              </a:rPr>
              <a:t>S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 b S’</a:t>
            </a:r>
          </a:p>
          <a:p>
            <a:pPr lvl="1"/>
            <a:r>
              <a:rPr lang="en-CA" dirty="0">
                <a:solidFill>
                  <a:schemeClr val="accent2"/>
                </a:solidFill>
              </a:rPr>
              <a:t>S’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 a S’ | </a:t>
            </a:r>
            <a:r>
              <a:rPr lang="el-GR" dirty="0">
                <a:solidFill>
                  <a:schemeClr val="accent2"/>
                </a:solidFill>
                <a:sym typeface="Symbol" charset="2"/>
              </a:rPr>
              <a:t>ε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BEBF-63E4-2E4C-B867-BE5AE4F1633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51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 Immediate Left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 general for immediate left recursion</a:t>
            </a:r>
          </a:p>
          <a:p>
            <a:pPr lvl="1"/>
            <a:r>
              <a:rPr lang="en-CA" dirty="0">
                <a:solidFill>
                  <a:schemeClr val="accent2"/>
                </a:solidFill>
              </a:rPr>
              <a:t>S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 S </a:t>
            </a:r>
            <a:r>
              <a:rPr lang="en-US" baseline="-25000" dirty="0">
                <a:solidFill>
                  <a:schemeClr val="accent2"/>
                </a:solidFill>
                <a:sym typeface="Symbol" charset="2"/>
              </a:rPr>
              <a:t>1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| …| S </a:t>
            </a:r>
            <a:r>
              <a:rPr lang="en-US" baseline="-25000" dirty="0">
                <a:solidFill>
                  <a:schemeClr val="accent2"/>
                </a:solidFill>
                <a:sym typeface="Symbol" charset="2"/>
              </a:rPr>
              <a:t>n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| </a:t>
            </a:r>
            <a:r>
              <a:rPr lang="en-US" baseline="-25000" dirty="0">
                <a:solidFill>
                  <a:schemeClr val="accent2"/>
                </a:solidFill>
                <a:sym typeface="Symbol" charset="2"/>
              </a:rPr>
              <a:t>1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|…| </a:t>
            </a:r>
            <a:r>
              <a:rPr lang="en-US" baseline="-25000" dirty="0">
                <a:solidFill>
                  <a:schemeClr val="accent2"/>
                </a:solidFill>
                <a:sym typeface="Symbol" charset="2"/>
              </a:rPr>
              <a:t>m</a:t>
            </a:r>
            <a:endParaRPr lang="en-CA" dirty="0"/>
          </a:p>
          <a:p>
            <a:r>
              <a:rPr lang="en-CA" dirty="0"/>
              <a:t>All strings derived from </a:t>
            </a:r>
            <a:r>
              <a:rPr lang="en-CA" dirty="0">
                <a:solidFill>
                  <a:schemeClr val="accent2"/>
                </a:solidFill>
              </a:rPr>
              <a:t>S</a:t>
            </a:r>
            <a:r>
              <a:rPr lang="en-CA" dirty="0"/>
              <a:t> start with one of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</a:t>
            </a:r>
            <a:r>
              <a:rPr lang="en-CA" baseline="-25000" dirty="0">
                <a:solidFill>
                  <a:schemeClr val="accent2"/>
                </a:solidFill>
              </a:rPr>
              <a:t>1</a:t>
            </a:r>
            <a:r>
              <a:rPr lang="en-CA" dirty="0">
                <a:solidFill>
                  <a:schemeClr val="accent2"/>
                </a:solidFill>
              </a:rPr>
              <a:t>, …,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</a:t>
            </a:r>
            <a:r>
              <a:rPr lang="en-CA" baseline="-25000" dirty="0">
                <a:solidFill>
                  <a:schemeClr val="accent2"/>
                </a:solidFill>
              </a:rPr>
              <a:t>m</a:t>
            </a:r>
            <a:r>
              <a:rPr lang="en-CA" dirty="0"/>
              <a:t> and continue with several instances of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</a:t>
            </a:r>
            <a:r>
              <a:rPr lang="en-CA" baseline="-25000" dirty="0">
                <a:solidFill>
                  <a:schemeClr val="accent2"/>
                </a:solidFill>
              </a:rPr>
              <a:t>1</a:t>
            </a:r>
            <a:r>
              <a:rPr lang="en-CA" dirty="0">
                <a:solidFill>
                  <a:schemeClr val="accent2"/>
                </a:solidFill>
              </a:rPr>
              <a:t>,…,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</a:t>
            </a:r>
            <a:r>
              <a:rPr lang="en-CA" baseline="-25000" dirty="0">
                <a:solidFill>
                  <a:schemeClr val="accent2"/>
                </a:solidFill>
              </a:rPr>
              <a:t>n</a:t>
            </a:r>
            <a:endParaRPr lang="en-CA" dirty="0">
              <a:solidFill>
                <a:schemeClr val="accent2"/>
              </a:solidFill>
            </a:endParaRPr>
          </a:p>
          <a:p>
            <a:r>
              <a:rPr lang="en-CA" dirty="0"/>
              <a:t>Rewrite as </a:t>
            </a:r>
          </a:p>
          <a:p>
            <a:pPr lvl="1"/>
            <a:r>
              <a:rPr lang="en-CA" dirty="0">
                <a:solidFill>
                  <a:schemeClr val="accent2"/>
                </a:solidFill>
              </a:rPr>
              <a:t>S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 </a:t>
            </a:r>
            <a:r>
              <a:rPr lang="en-US" baseline="-25000" dirty="0">
                <a:solidFill>
                  <a:schemeClr val="accent2"/>
                </a:solidFill>
                <a:sym typeface="Symbol" charset="2"/>
              </a:rPr>
              <a:t>1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S’|…| </a:t>
            </a:r>
            <a:r>
              <a:rPr lang="en-US" baseline="-25000" dirty="0">
                <a:solidFill>
                  <a:schemeClr val="accent2"/>
                </a:solidFill>
                <a:sym typeface="Symbol" charset="2"/>
              </a:rPr>
              <a:t>m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S’</a:t>
            </a:r>
          </a:p>
          <a:p>
            <a:pPr lvl="1"/>
            <a:r>
              <a:rPr lang="en-US" dirty="0">
                <a:solidFill>
                  <a:schemeClr val="accent2"/>
                </a:solidFill>
                <a:sym typeface="Symbol" charset="2"/>
              </a:rPr>
              <a:t>S’  </a:t>
            </a:r>
            <a:r>
              <a:rPr lang="en-US" baseline="-25000" dirty="0">
                <a:solidFill>
                  <a:schemeClr val="accent2"/>
                </a:solidFill>
                <a:sym typeface="Symbol" charset="2"/>
              </a:rPr>
              <a:t>1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S’ | …| </a:t>
            </a:r>
            <a:r>
              <a:rPr lang="en-US" baseline="-25000" dirty="0">
                <a:solidFill>
                  <a:schemeClr val="accent2"/>
                </a:solidFill>
                <a:sym typeface="Symbol" charset="2"/>
              </a:rPr>
              <a:t>n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S’| </a:t>
            </a:r>
            <a:r>
              <a:rPr lang="el-GR" dirty="0">
                <a:solidFill>
                  <a:schemeClr val="accent2"/>
                </a:solidFill>
                <a:sym typeface="Symbol" charset="2"/>
              </a:rPr>
              <a:t>ε</a:t>
            </a:r>
            <a:endParaRPr lang="en-CA" dirty="0"/>
          </a:p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BEBF-63E4-2E4C-B867-BE5AE4F1633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85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 Immediate Left Recursion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03BEBF-63E4-2E4C-B867-BE5AE4F1633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67544" y="2420888"/>
            <a:ext cx="1800200" cy="255454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T : T * F</a:t>
            </a:r>
          </a:p>
          <a:p>
            <a:r>
              <a:rPr lang="en-US" sz="3200" dirty="0"/>
              <a:t>   | F</a:t>
            </a:r>
          </a:p>
          <a:p>
            <a:r>
              <a:rPr lang="en-US" sz="3200" dirty="0"/>
              <a:t>F : a </a:t>
            </a:r>
          </a:p>
          <a:p>
            <a:r>
              <a:rPr lang="en-US" sz="3200" dirty="0"/>
              <a:t>   | b </a:t>
            </a:r>
          </a:p>
          <a:p>
            <a:r>
              <a:rPr lang="en-US" sz="3200" dirty="0"/>
              <a:t>   | c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2843808" y="1916832"/>
            <a:ext cx="504056" cy="3600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48064" y="2564904"/>
            <a:ext cx="2160240" cy="3046988"/>
          </a:xfrm>
          <a:prstGeom prst="rect">
            <a:avLst/>
          </a:prstGeom>
          <a:solidFill>
            <a:srgbClr val="BBE0E3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T : F T’</a:t>
            </a:r>
          </a:p>
          <a:p>
            <a:r>
              <a:rPr lang="en-US" sz="3200" dirty="0"/>
              <a:t>T’ : * F T’ </a:t>
            </a:r>
          </a:p>
          <a:p>
            <a:r>
              <a:rPr lang="en-US" sz="3200" dirty="0"/>
              <a:t>    | </a:t>
            </a:r>
            <a:r>
              <a:rPr lang="el-GR" sz="3200" dirty="0">
                <a:sym typeface="Symbol" charset="2"/>
              </a:rPr>
              <a:t>ε</a:t>
            </a:r>
            <a:endParaRPr lang="en-US" sz="3200" dirty="0"/>
          </a:p>
          <a:p>
            <a:r>
              <a:rPr lang="en-US" sz="3200" dirty="0"/>
              <a:t>F : a </a:t>
            </a:r>
          </a:p>
          <a:p>
            <a:r>
              <a:rPr lang="en-US" sz="3200" dirty="0"/>
              <a:t>   | b </a:t>
            </a:r>
          </a:p>
          <a:p>
            <a:r>
              <a:rPr lang="en-US" sz="3200" dirty="0"/>
              <a:t>   | 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39752" y="1772816"/>
            <a:ext cx="50405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</a:t>
            </a:r>
          </a:p>
        </p:txBody>
      </p:sp>
      <p:sp>
        <p:nvSpPr>
          <p:cNvPr id="13" name="Right Arrow Callout 12"/>
          <p:cNvSpPr/>
          <p:nvPr/>
        </p:nvSpPr>
        <p:spPr bwMode="auto">
          <a:xfrm>
            <a:off x="2699792" y="3140968"/>
            <a:ext cx="2160240" cy="864096"/>
          </a:xfrm>
          <a:prstGeom prst="rightArrowCallou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No </a:t>
            </a:r>
            <a:r>
              <a:rPr lang="en-US" dirty="0"/>
              <a:t>left recursion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91880" y="1772816"/>
            <a:ext cx="9361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T*F</a:t>
            </a:r>
          </a:p>
        </p:txBody>
      </p:sp>
      <p:sp>
        <p:nvSpPr>
          <p:cNvPr id="15" name="Right Arrow 14"/>
          <p:cNvSpPr/>
          <p:nvPr/>
        </p:nvSpPr>
        <p:spPr bwMode="auto">
          <a:xfrm>
            <a:off x="4427984" y="1916832"/>
            <a:ext cx="504056" cy="3600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76056" y="1772816"/>
            <a:ext cx="136815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T*F*F</a:t>
            </a:r>
          </a:p>
        </p:txBody>
      </p:sp>
      <p:sp>
        <p:nvSpPr>
          <p:cNvPr id="17" name="Right Arrow 16"/>
          <p:cNvSpPr/>
          <p:nvPr/>
        </p:nvSpPr>
        <p:spPr bwMode="auto">
          <a:xfrm>
            <a:off x="6372200" y="1916832"/>
            <a:ext cx="504056" cy="3600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948264" y="1772816"/>
            <a:ext cx="136815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F*F*F</a:t>
            </a:r>
          </a:p>
        </p:txBody>
      </p:sp>
      <p:sp>
        <p:nvSpPr>
          <p:cNvPr id="26" name="Right Arrow 25"/>
          <p:cNvSpPr/>
          <p:nvPr/>
        </p:nvSpPr>
        <p:spPr bwMode="auto">
          <a:xfrm>
            <a:off x="827584" y="5949280"/>
            <a:ext cx="504056" cy="3600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3528" y="5805264"/>
            <a:ext cx="50405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475656" y="5805264"/>
            <a:ext cx="93610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FT’</a:t>
            </a:r>
          </a:p>
        </p:txBody>
      </p:sp>
      <p:sp>
        <p:nvSpPr>
          <p:cNvPr id="29" name="Right Arrow 28"/>
          <p:cNvSpPr/>
          <p:nvPr/>
        </p:nvSpPr>
        <p:spPr bwMode="auto">
          <a:xfrm>
            <a:off x="2411760" y="5949280"/>
            <a:ext cx="504056" cy="3600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59832" y="5805264"/>
            <a:ext cx="136815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F*FT’</a:t>
            </a:r>
          </a:p>
        </p:txBody>
      </p:sp>
      <p:sp>
        <p:nvSpPr>
          <p:cNvPr id="31" name="Right Arrow 30"/>
          <p:cNvSpPr/>
          <p:nvPr/>
        </p:nvSpPr>
        <p:spPr bwMode="auto">
          <a:xfrm>
            <a:off x="4355976" y="5949280"/>
            <a:ext cx="504056" cy="3600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932040" y="5805264"/>
            <a:ext cx="1800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F*F*FT’</a:t>
            </a:r>
          </a:p>
        </p:txBody>
      </p:sp>
      <p:sp>
        <p:nvSpPr>
          <p:cNvPr id="33" name="Right Arrow 32"/>
          <p:cNvSpPr/>
          <p:nvPr/>
        </p:nvSpPr>
        <p:spPr bwMode="auto">
          <a:xfrm>
            <a:off x="6516216" y="5949280"/>
            <a:ext cx="504056" cy="3600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020272" y="5805264"/>
            <a:ext cx="1800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F*F*F</a:t>
            </a:r>
          </a:p>
        </p:txBody>
      </p:sp>
    </p:spTree>
    <p:extLst>
      <p:ext uri="{BB962C8B-B14F-4D97-AF65-F5344CB8AC3E}">
        <p14:creationId xmlns:p14="http://schemas.microsoft.com/office/powerpoint/2010/main" val="1473258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26" grpId="0" animBg="1"/>
      <p:bldP spid="27" grpId="0"/>
      <p:bldP spid="28" grpId="0"/>
      <p:bldP spid="29" grpId="0" animBg="1"/>
      <p:bldP spid="30" grpId="0"/>
      <p:bldP spid="31" grpId="0" animBg="1"/>
      <p:bldP spid="32" grpId="0"/>
      <p:bldP spid="33" grpId="0" animBg="1"/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Remove General Left Recursion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03BEBF-63E4-2E4C-B867-BE5AE4F1633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71600" y="2204864"/>
            <a:ext cx="1800200" cy="255454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S : A a</a:t>
            </a:r>
          </a:p>
          <a:p>
            <a:r>
              <a:rPr lang="en-US" sz="3200" dirty="0"/>
              <a:t>   | b</a:t>
            </a:r>
          </a:p>
          <a:p>
            <a:r>
              <a:rPr lang="en-US" sz="3200" dirty="0"/>
              <a:t>A : A c</a:t>
            </a:r>
          </a:p>
          <a:p>
            <a:r>
              <a:rPr lang="en-US" sz="3200" dirty="0"/>
              <a:t>  | </a:t>
            </a:r>
            <a:r>
              <a:rPr lang="en-US" sz="3200" dirty="0">
                <a:solidFill>
                  <a:srgbClr val="FF0000"/>
                </a:solidFill>
              </a:rPr>
              <a:t>S</a:t>
            </a:r>
            <a:r>
              <a:rPr lang="en-US" sz="3200" dirty="0"/>
              <a:t> d</a:t>
            </a:r>
          </a:p>
          <a:p>
            <a:r>
              <a:rPr lang="en-US" sz="3200" dirty="0"/>
              <a:t>  | </a:t>
            </a:r>
            <a:r>
              <a:rPr lang="el-GR" sz="3200" dirty="0">
                <a:sym typeface="Symbol" charset="2"/>
              </a:rPr>
              <a:t>ε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5796136" y="2348880"/>
            <a:ext cx="2160240" cy="3046988"/>
          </a:xfrm>
          <a:prstGeom prst="rect">
            <a:avLst/>
          </a:prstGeom>
          <a:solidFill>
            <a:srgbClr val="BBE0E3"/>
          </a:solidFill>
        </p:spPr>
        <p:txBody>
          <a:bodyPr wrap="square" rtlCol="0">
            <a:spAutoFit/>
          </a:bodyPr>
          <a:lstStyle/>
          <a:p>
            <a:r>
              <a:rPr lang="en-CA" sz="3200" dirty="0"/>
              <a:t>S : A a</a:t>
            </a:r>
          </a:p>
          <a:p>
            <a:r>
              <a:rPr lang="en-CA" sz="3200" dirty="0"/>
              <a:t>   | b</a:t>
            </a:r>
          </a:p>
          <a:p>
            <a:r>
              <a:rPr lang="en-CA" sz="3200" dirty="0"/>
              <a:t>A : A c</a:t>
            </a:r>
          </a:p>
          <a:p>
            <a:r>
              <a:rPr lang="en-CA" sz="3200" dirty="0"/>
              <a:t>   | </a:t>
            </a:r>
            <a:r>
              <a:rPr lang="en-CA" sz="3200" dirty="0">
                <a:solidFill>
                  <a:srgbClr val="FF0000"/>
                </a:solidFill>
              </a:rPr>
              <a:t>A a</a:t>
            </a:r>
            <a:r>
              <a:rPr lang="en-CA" sz="3200" dirty="0"/>
              <a:t> d</a:t>
            </a:r>
          </a:p>
          <a:p>
            <a:r>
              <a:rPr lang="en-CA" sz="3200" dirty="0"/>
              <a:t>   | </a:t>
            </a:r>
            <a:r>
              <a:rPr lang="en-CA" sz="3200" dirty="0">
                <a:solidFill>
                  <a:srgbClr val="FF0000"/>
                </a:solidFill>
              </a:rPr>
              <a:t>b</a:t>
            </a:r>
            <a:r>
              <a:rPr lang="en-CA" sz="3200" dirty="0"/>
              <a:t> d</a:t>
            </a:r>
          </a:p>
          <a:p>
            <a:r>
              <a:rPr lang="en-CA" sz="3200" dirty="0"/>
              <a:t>   | </a:t>
            </a:r>
            <a:r>
              <a:rPr lang="el-GR" sz="3200" dirty="0">
                <a:sym typeface="Symbol" charset="2"/>
              </a:rPr>
              <a:t>ε</a:t>
            </a:r>
            <a:endParaRPr lang="en-US" sz="3200" dirty="0"/>
          </a:p>
        </p:txBody>
      </p:sp>
      <p:sp>
        <p:nvSpPr>
          <p:cNvPr id="13" name="Right Arrow Callout 12"/>
          <p:cNvSpPr/>
          <p:nvPr/>
        </p:nvSpPr>
        <p:spPr bwMode="auto">
          <a:xfrm>
            <a:off x="3275856" y="3068960"/>
            <a:ext cx="2232248" cy="864096"/>
          </a:xfrm>
          <a:prstGeom prst="rightArrowCallou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Ordering: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S, 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49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Immediate Left Recursion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03BEBF-63E4-2E4C-B867-BE5AE4F1633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9592" y="2132856"/>
            <a:ext cx="2160240" cy="3046988"/>
          </a:xfrm>
          <a:prstGeom prst="rect">
            <a:avLst/>
          </a:prstGeom>
          <a:solidFill>
            <a:srgbClr val="BBE0E3"/>
          </a:solidFill>
        </p:spPr>
        <p:txBody>
          <a:bodyPr wrap="square" rtlCol="0">
            <a:spAutoFit/>
          </a:bodyPr>
          <a:lstStyle/>
          <a:p>
            <a:r>
              <a:rPr lang="en-CA" sz="3200" dirty="0"/>
              <a:t>S : A a</a:t>
            </a:r>
          </a:p>
          <a:p>
            <a:r>
              <a:rPr lang="en-CA" sz="3200" dirty="0"/>
              <a:t>   | b</a:t>
            </a:r>
          </a:p>
          <a:p>
            <a:r>
              <a:rPr lang="en-CA" sz="3200" dirty="0"/>
              <a:t>A : </a:t>
            </a:r>
            <a:r>
              <a:rPr lang="en-CA" sz="3200" dirty="0">
                <a:solidFill>
                  <a:schemeClr val="accent2"/>
                </a:solidFill>
              </a:rPr>
              <a:t>A c</a:t>
            </a:r>
          </a:p>
          <a:p>
            <a:r>
              <a:rPr lang="en-CA" sz="3200" dirty="0"/>
              <a:t>   | </a:t>
            </a:r>
            <a:r>
              <a:rPr lang="en-CA" sz="3200" dirty="0">
                <a:solidFill>
                  <a:srgbClr val="333399"/>
                </a:solidFill>
              </a:rPr>
              <a:t>A a d</a:t>
            </a:r>
          </a:p>
          <a:p>
            <a:r>
              <a:rPr lang="en-CA" sz="3200" dirty="0"/>
              <a:t>   | </a:t>
            </a:r>
            <a:r>
              <a:rPr lang="en-CA" sz="3200" dirty="0">
                <a:solidFill>
                  <a:srgbClr val="FF0000"/>
                </a:solidFill>
              </a:rPr>
              <a:t>b d</a:t>
            </a:r>
          </a:p>
          <a:p>
            <a:r>
              <a:rPr lang="en-CA" sz="3200" dirty="0"/>
              <a:t>   | </a:t>
            </a:r>
            <a:r>
              <a:rPr lang="el-GR" sz="3200" dirty="0">
                <a:solidFill>
                  <a:srgbClr val="FF0000"/>
                </a:solidFill>
                <a:sym typeface="Symbol" charset="2"/>
              </a:rPr>
              <a:t>ε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3" name="Right Arrow Callout 12"/>
          <p:cNvSpPr/>
          <p:nvPr/>
        </p:nvSpPr>
        <p:spPr bwMode="auto">
          <a:xfrm>
            <a:off x="3275856" y="3068960"/>
            <a:ext cx="2232248" cy="1296144"/>
          </a:xfrm>
          <a:prstGeom prst="rightArrowCallou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Remove Left Recursion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24128" y="2132856"/>
            <a:ext cx="2160240" cy="3539430"/>
          </a:xfrm>
          <a:prstGeom prst="rect">
            <a:avLst/>
          </a:prstGeom>
          <a:solidFill>
            <a:srgbClr val="BBE0E3"/>
          </a:solidFill>
        </p:spPr>
        <p:txBody>
          <a:bodyPr wrap="square" rtlCol="0">
            <a:spAutoFit/>
          </a:bodyPr>
          <a:lstStyle/>
          <a:p>
            <a:r>
              <a:rPr lang="en-CA" sz="3200" dirty="0"/>
              <a:t>S : A a</a:t>
            </a:r>
          </a:p>
          <a:p>
            <a:r>
              <a:rPr lang="en-CA" sz="3200" dirty="0"/>
              <a:t>   | b</a:t>
            </a:r>
          </a:p>
          <a:p>
            <a:r>
              <a:rPr lang="en-CA" sz="3200" dirty="0">
                <a:solidFill>
                  <a:srgbClr val="FF0000"/>
                </a:solidFill>
              </a:rPr>
              <a:t>A : b d A’</a:t>
            </a:r>
          </a:p>
          <a:p>
            <a:r>
              <a:rPr lang="en-CA" sz="3200" dirty="0">
                <a:solidFill>
                  <a:srgbClr val="FF0000"/>
                </a:solidFill>
              </a:rPr>
              <a:t>   | A’</a:t>
            </a:r>
          </a:p>
          <a:p>
            <a:r>
              <a:rPr lang="en-CA" sz="3200" dirty="0">
                <a:solidFill>
                  <a:schemeClr val="accent2"/>
                </a:solidFill>
              </a:rPr>
              <a:t>A’ : c A’</a:t>
            </a:r>
          </a:p>
          <a:p>
            <a:r>
              <a:rPr lang="en-CA" sz="3200" dirty="0">
                <a:solidFill>
                  <a:schemeClr val="accent2"/>
                </a:solidFill>
              </a:rPr>
              <a:t>   | a d A’</a:t>
            </a:r>
          </a:p>
          <a:p>
            <a:r>
              <a:rPr lang="en-CA" sz="3200" dirty="0">
                <a:solidFill>
                  <a:schemeClr val="accent2"/>
                </a:solidFill>
              </a:rPr>
              <a:t>   | </a:t>
            </a:r>
            <a:r>
              <a:rPr lang="el-GR" sz="3200" dirty="0">
                <a:solidFill>
                  <a:schemeClr val="accent2"/>
                </a:solidFill>
                <a:sym typeface="Symbol" charset="2"/>
              </a:rPr>
              <a:t>ε</a:t>
            </a:r>
            <a:endParaRPr lang="en-US" sz="3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124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General Left Recursion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03BEBF-63E4-2E4C-B867-BE5AE4F1633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1560" y="1916832"/>
            <a:ext cx="7848872" cy="4315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Input: grammar G with no cycles A -&gt; A or empty rules A -&gt; </a:t>
            </a:r>
            <a:r>
              <a:rPr lang="el-GR" dirty="0">
                <a:solidFill>
                  <a:srgbClr val="000000"/>
                </a:solidFill>
                <a:sym typeface="Symbol" charset="2"/>
              </a:rPr>
              <a:t>ε</a:t>
            </a:r>
            <a:endParaRPr lang="en-CA" dirty="0">
              <a:solidFill>
                <a:srgbClr val="000000"/>
              </a:solidFill>
              <a:sym typeface="Symbol" charset="2"/>
            </a:endParaRPr>
          </a:p>
          <a:p>
            <a:pPr>
              <a:lnSpc>
                <a:spcPct val="80000"/>
              </a:lnSpc>
            </a:pPr>
            <a:endParaRPr lang="en-CA" dirty="0">
              <a:solidFill>
                <a:srgbClr val="000000"/>
              </a:solidFill>
              <a:sym typeface="Symbol" charset="2"/>
            </a:endParaRPr>
          </a:p>
          <a:p>
            <a:pPr>
              <a:lnSpc>
                <a:spcPct val="80000"/>
              </a:lnSpc>
            </a:pPr>
            <a:r>
              <a:rPr lang="en-CA" dirty="0">
                <a:solidFill>
                  <a:srgbClr val="000000"/>
                </a:solidFill>
                <a:sym typeface="Symbol" charset="2"/>
              </a:rPr>
              <a:t>Output: grammar with no left recursion</a:t>
            </a:r>
          </a:p>
          <a:p>
            <a:pPr>
              <a:lnSpc>
                <a:spcPct val="80000"/>
              </a:lnSpc>
            </a:pPr>
            <a:endParaRPr lang="en-CA" dirty="0">
              <a:solidFill>
                <a:srgbClr val="000000"/>
              </a:solidFill>
              <a:sym typeface="Symbol" charset="2"/>
            </a:endParaRPr>
          </a:p>
          <a:p>
            <a:pPr>
              <a:lnSpc>
                <a:spcPct val="80000"/>
              </a:lnSpc>
            </a:pPr>
            <a:r>
              <a:rPr lang="en-CA" dirty="0">
                <a:solidFill>
                  <a:srgbClr val="000000"/>
                </a:solidFill>
                <a:sym typeface="Symbol" charset="2"/>
              </a:rPr>
              <a:t>Arrange </a:t>
            </a:r>
            <a:r>
              <a:rPr lang="en-CA" dirty="0" err="1">
                <a:solidFill>
                  <a:srgbClr val="000000"/>
                </a:solidFill>
                <a:sym typeface="Symbol" charset="2"/>
              </a:rPr>
              <a:t>nonterminals</a:t>
            </a:r>
            <a:r>
              <a:rPr lang="en-CA" dirty="0">
                <a:solidFill>
                  <a:srgbClr val="000000"/>
                </a:solidFill>
                <a:sym typeface="Symbol" charset="2"/>
              </a:rPr>
              <a:t> in order A</a:t>
            </a:r>
            <a:r>
              <a:rPr lang="en-CA" baseline="-25000" dirty="0">
                <a:solidFill>
                  <a:srgbClr val="000000"/>
                </a:solidFill>
                <a:sym typeface="Symbol" charset="2"/>
              </a:rPr>
              <a:t>1</a:t>
            </a:r>
            <a:r>
              <a:rPr lang="en-CA" dirty="0">
                <a:solidFill>
                  <a:srgbClr val="000000"/>
                </a:solidFill>
                <a:sym typeface="Symbol" charset="2"/>
              </a:rPr>
              <a:t>, A</a:t>
            </a:r>
            <a:r>
              <a:rPr lang="en-CA" baseline="-25000" dirty="0">
                <a:solidFill>
                  <a:srgbClr val="000000"/>
                </a:solidFill>
                <a:sym typeface="Symbol" charset="2"/>
              </a:rPr>
              <a:t>2</a:t>
            </a:r>
            <a:r>
              <a:rPr lang="en-CA" dirty="0">
                <a:solidFill>
                  <a:srgbClr val="000000"/>
                </a:solidFill>
                <a:sym typeface="Symbol" charset="2"/>
              </a:rPr>
              <a:t>, A</a:t>
            </a:r>
            <a:r>
              <a:rPr lang="en-CA" baseline="-25000" dirty="0">
                <a:solidFill>
                  <a:srgbClr val="000000"/>
                </a:solidFill>
                <a:sym typeface="Symbol" charset="2"/>
              </a:rPr>
              <a:t>3</a:t>
            </a:r>
            <a:r>
              <a:rPr lang="en-CA" dirty="0">
                <a:solidFill>
                  <a:srgbClr val="000000"/>
                </a:solidFill>
                <a:sym typeface="Symbol" charset="2"/>
              </a:rPr>
              <a:t>, </a:t>
            </a:r>
            <a:r>
              <a:rPr lang="is-IS" dirty="0">
                <a:solidFill>
                  <a:srgbClr val="000000"/>
                </a:solidFill>
                <a:sym typeface="Symbol" charset="2"/>
              </a:rPr>
              <a:t>…, A</a:t>
            </a:r>
            <a:r>
              <a:rPr lang="is-IS" baseline="-25000" dirty="0">
                <a:solidFill>
                  <a:srgbClr val="000000"/>
                </a:solidFill>
                <a:sym typeface="Symbol" charset="2"/>
              </a:rPr>
              <a:t>n</a:t>
            </a: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</a:pP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for </a:t>
            </a:r>
            <a:r>
              <a:rPr lang="en-US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 = 1 to n {</a:t>
            </a:r>
          </a:p>
          <a:p>
            <a:r>
              <a:rPr lang="en-US" dirty="0">
                <a:solidFill>
                  <a:srgbClr val="000000"/>
                </a:solidFill>
              </a:rPr>
              <a:t>   for j = 1 to i-1 {</a:t>
            </a:r>
          </a:p>
          <a:p>
            <a:r>
              <a:rPr lang="en-US" dirty="0">
                <a:solidFill>
                  <a:srgbClr val="000000"/>
                </a:solidFill>
              </a:rPr>
              <a:t>       replace each rule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baseline="-25000" dirty="0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-&gt; </a:t>
            </a:r>
            <a:r>
              <a:rPr lang="en-US" dirty="0" err="1">
                <a:solidFill>
                  <a:srgbClr val="FF0000"/>
                </a:solidFill>
              </a:rPr>
              <a:t>A</a:t>
            </a:r>
            <a:r>
              <a:rPr lang="en-US" baseline="-25000" dirty="0" err="1">
                <a:solidFill>
                  <a:srgbClr val="FF0000"/>
                </a:solidFill>
              </a:rPr>
              <a:t>j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sym typeface="Symbol" charset="2"/>
              </a:rPr>
              <a:t> </a:t>
            </a:r>
            <a:r>
              <a:rPr lang="en-US" dirty="0">
                <a:solidFill>
                  <a:srgbClr val="000000"/>
                </a:solidFill>
                <a:sym typeface="Symbol" charset="2"/>
              </a:rPr>
              <a:t>where </a:t>
            </a:r>
            <a:r>
              <a:rPr lang="en-US" dirty="0" err="1">
                <a:solidFill>
                  <a:srgbClr val="FF0000"/>
                </a:solidFill>
                <a:sym typeface="Symbol" charset="2"/>
              </a:rPr>
              <a:t>A</a:t>
            </a:r>
            <a:r>
              <a:rPr lang="en-US" baseline="-25000" dirty="0" err="1">
                <a:solidFill>
                  <a:srgbClr val="FF0000"/>
                </a:solidFill>
                <a:sym typeface="Symbol" charset="2"/>
              </a:rPr>
              <a:t>j</a:t>
            </a:r>
            <a:r>
              <a:rPr lang="en-US" dirty="0">
                <a:solidFill>
                  <a:srgbClr val="FF0000"/>
                </a:solidFill>
                <a:sym typeface="Symbol" charset="2"/>
              </a:rPr>
              <a:t> -&gt; </a:t>
            </a:r>
            <a:r>
              <a:rPr lang="en-CA" baseline="-25000" dirty="0">
                <a:solidFill>
                  <a:srgbClr val="FF0000"/>
                </a:solidFill>
              </a:rPr>
              <a:t>1</a:t>
            </a:r>
            <a:r>
              <a:rPr lang="en-CA" dirty="0">
                <a:solidFill>
                  <a:srgbClr val="FF0000"/>
                </a:solidFill>
              </a:rPr>
              <a:t> | … </a:t>
            </a:r>
            <a:r>
              <a:rPr lang="en-US" dirty="0">
                <a:solidFill>
                  <a:srgbClr val="FF0000"/>
                </a:solidFill>
                <a:sym typeface="Symbol" charset="2"/>
              </a:rPr>
              <a:t>| </a:t>
            </a:r>
            <a:r>
              <a:rPr lang="en-CA" baseline="-25000" dirty="0">
                <a:solidFill>
                  <a:srgbClr val="FF0000"/>
                </a:solidFill>
              </a:rPr>
              <a:t>m</a:t>
            </a:r>
            <a:r>
              <a:rPr lang="en-CA" dirty="0">
                <a:solidFill>
                  <a:srgbClr val="FF0000"/>
                </a:solidFill>
              </a:rPr>
              <a:t> </a:t>
            </a:r>
            <a:r>
              <a:rPr lang="en-CA" dirty="0">
                <a:solidFill>
                  <a:srgbClr val="000000"/>
                </a:solidFill>
              </a:rPr>
              <a:t>with</a:t>
            </a:r>
          </a:p>
          <a:p>
            <a:r>
              <a:rPr lang="en-CA" dirty="0">
                <a:solidFill>
                  <a:srgbClr val="000000"/>
                </a:solidFill>
              </a:rPr>
              <a:t>       the rules </a:t>
            </a:r>
            <a:r>
              <a:rPr lang="en-CA" dirty="0">
                <a:solidFill>
                  <a:srgbClr val="FF0000"/>
                </a:solidFill>
              </a:rPr>
              <a:t>A</a:t>
            </a:r>
            <a:r>
              <a:rPr lang="en-CA" baseline="-25000" dirty="0">
                <a:solidFill>
                  <a:srgbClr val="FF0000"/>
                </a:solidFill>
              </a:rPr>
              <a:t>i</a:t>
            </a:r>
            <a:r>
              <a:rPr lang="en-CA" dirty="0">
                <a:solidFill>
                  <a:srgbClr val="FF0000"/>
                </a:solidFill>
              </a:rPr>
              <a:t> -&gt; </a:t>
            </a:r>
            <a:r>
              <a:rPr lang="en-US" dirty="0">
                <a:solidFill>
                  <a:srgbClr val="FF0000"/>
                </a:solidFill>
                <a:sym typeface="Symbol" charset="2"/>
              </a:rPr>
              <a:t></a:t>
            </a:r>
            <a:r>
              <a:rPr lang="en-CA" baseline="-25000" dirty="0">
                <a:solidFill>
                  <a:srgbClr val="FF0000"/>
                </a:solidFill>
              </a:rPr>
              <a:t>1</a:t>
            </a:r>
            <a:r>
              <a:rPr lang="en-CA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sym typeface="Symbol" charset="2"/>
              </a:rPr>
              <a:t> </a:t>
            </a:r>
            <a:r>
              <a:rPr lang="en-CA" dirty="0">
                <a:solidFill>
                  <a:srgbClr val="FF0000"/>
                </a:solidFill>
              </a:rPr>
              <a:t>| … </a:t>
            </a:r>
            <a:r>
              <a:rPr lang="en-US" dirty="0">
                <a:solidFill>
                  <a:srgbClr val="FF0000"/>
                </a:solidFill>
                <a:sym typeface="Symbol" charset="2"/>
              </a:rPr>
              <a:t>| </a:t>
            </a:r>
            <a:r>
              <a:rPr lang="en-CA" baseline="-25000" dirty="0">
                <a:solidFill>
                  <a:srgbClr val="FF0000"/>
                </a:solidFill>
              </a:rPr>
              <a:t>m</a:t>
            </a:r>
            <a:r>
              <a:rPr lang="en-CA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  <a:sym typeface="Symbol" charset="2"/>
              </a:rPr>
              <a:t></a:t>
            </a:r>
          </a:p>
          <a:p>
            <a:r>
              <a:rPr lang="en-US" dirty="0">
                <a:solidFill>
                  <a:srgbClr val="000000"/>
                </a:solidFill>
                <a:sym typeface="Symbol" charset="2"/>
              </a:rPr>
              <a:t>   }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00"/>
                </a:solidFill>
                <a:sym typeface="Symbol" charset="2"/>
              </a:rPr>
              <a:t>   remove immediate left recursion among A</a:t>
            </a:r>
            <a:r>
              <a:rPr lang="en-US" baseline="-25000" dirty="0">
                <a:solidFill>
                  <a:srgbClr val="000000"/>
                </a:solidFill>
                <a:sym typeface="Symbol" charset="2"/>
              </a:rPr>
              <a:t>i</a:t>
            </a:r>
            <a:r>
              <a:rPr lang="en-US" dirty="0">
                <a:solidFill>
                  <a:srgbClr val="000000"/>
                </a:solidFill>
                <a:sym typeface="Symbol" charset="2"/>
              </a:rPr>
              <a:t> rules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00000"/>
                </a:solidFill>
                <a:sym typeface="Symbol" charset="2"/>
              </a:rPr>
              <a:t>}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690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Remove General Left Recursion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03BEBF-63E4-2E4C-B867-BE5AE4F1633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95536" y="1754233"/>
            <a:ext cx="2160240" cy="4524315"/>
          </a:xfrm>
          <a:prstGeom prst="rect">
            <a:avLst/>
          </a:prstGeom>
          <a:solidFill>
            <a:srgbClr val="BBE0E3"/>
          </a:solidFill>
        </p:spPr>
        <p:txBody>
          <a:bodyPr wrap="square" rtlCol="0">
            <a:spAutoFit/>
          </a:bodyPr>
          <a:lstStyle/>
          <a:p>
            <a:r>
              <a:rPr lang="it-IT" sz="3200" dirty="0"/>
              <a:t> </a:t>
            </a:r>
            <a:r>
              <a:rPr lang="it-IT" sz="3200" dirty="0" err="1"/>
              <a:t>S</a:t>
            </a:r>
            <a:r>
              <a:rPr lang="it-IT" sz="3200" dirty="0"/>
              <a:t> : A a</a:t>
            </a:r>
          </a:p>
          <a:p>
            <a:r>
              <a:rPr lang="de-DE" sz="3200" dirty="0"/>
              <a:t>    | b</a:t>
            </a:r>
          </a:p>
          <a:p>
            <a:r>
              <a:rPr lang="hu-HU" sz="3200" dirty="0"/>
              <a:t>A : A c</a:t>
            </a:r>
          </a:p>
          <a:p>
            <a:r>
              <a:rPr lang="hu-HU" sz="3200" dirty="0"/>
              <a:t>    | S d</a:t>
            </a:r>
          </a:p>
          <a:p>
            <a:r>
              <a:rPr lang="hu-HU" sz="3200" dirty="0"/>
              <a:t>    | B</a:t>
            </a:r>
          </a:p>
          <a:p>
            <a:r>
              <a:rPr lang="it-IT" sz="3200" dirty="0"/>
              <a:t>B : B e</a:t>
            </a:r>
          </a:p>
          <a:p>
            <a:r>
              <a:rPr lang="de-DE" sz="3200" dirty="0"/>
              <a:t>    | A f</a:t>
            </a:r>
          </a:p>
          <a:p>
            <a:r>
              <a:rPr lang="de-DE" sz="3200" dirty="0"/>
              <a:t>    | S </a:t>
            </a:r>
            <a:r>
              <a:rPr lang="de-DE" sz="3200" dirty="0" err="1"/>
              <a:t>g</a:t>
            </a:r>
            <a:endParaRPr lang="de-DE" sz="3200" dirty="0"/>
          </a:p>
          <a:p>
            <a:r>
              <a:rPr lang="it-IT" sz="3200" dirty="0"/>
              <a:t>    | h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11894" y="2677562"/>
            <a:ext cx="2160240" cy="2677656"/>
          </a:xfrm>
          <a:prstGeom prst="rect">
            <a:avLst/>
          </a:prstGeom>
          <a:solidFill>
            <a:srgbClr val="BBE0E3"/>
          </a:solidFill>
        </p:spPr>
        <p:txBody>
          <a:bodyPr wrap="square" rtlCol="0">
            <a:spAutoFit/>
          </a:bodyPr>
          <a:lstStyle/>
          <a:p>
            <a:r>
              <a:rPr lang="it-IT" dirty="0"/>
              <a:t> </a:t>
            </a:r>
            <a:r>
              <a:rPr lang="it-IT" dirty="0" err="1"/>
              <a:t>S</a:t>
            </a:r>
            <a:r>
              <a:rPr lang="it-IT" dirty="0"/>
              <a:t> : A a</a:t>
            </a:r>
          </a:p>
          <a:p>
            <a:r>
              <a:rPr lang="de-DE" dirty="0"/>
              <a:t>   | b</a:t>
            </a:r>
          </a:p>
          <a:p>
            <a:r>
              <a:rPr lang="en-US" dirty="0"/>
              <a:t>A : b d A'</a:t>
            </a:r>
          </a:p>
          <a:p>
            <a:r>
              <a:rPr lang="hu-HU" dirty="0"/>
              <a:t>    | B A'</a:t>
            </a:r>
          </a:p>
          <a:p>
            <a:r>
              <a:rPr lang="tr-TR" dirty="0"/>
              <a:t>A’ : a d A'</a:t>
            </a:r>
          </a:p>
          <a:p>
            <a:r>
              <a:rPr lang="en-US" dirty="0"/>
              <a:t>    |  c A'</a:t>
            </a:r>
          </a:p>
          <a:p>
            <a:r>
              <a:rPr lang="de-DE" dirty="0"/>
              <a:t>    | </a:t>
            </a:r>
            <a:r>
              <a:rPr lang="el-GR" dirty="0">
                <a:sym typeface="Symbol" charset="2"/>
              </a:rPr>
              <a:t>ε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>
            <a:off x="6012160" y="2492896"/>
            <a:ext cx="2664296" cy="3046988"/>
          </a:xfrm>
          <a:prstGeom prst="rect">
            <a:avLst/>
          </a:prstGeom>
          <a:solidFill>
            <a:srgbClr val="BBE0E3"/>
          </a:solidFill>
        </p:spPr>
        <p:txBody>
          <a:bodyPr wrap="square" rtlCol="0">
            <a:spAutoFit/>
          </a:bodyPr>
          <a:lstStyle/>
          <a:p>
            <a:r>
              <a:rPr lang="nl-NL" dirty="0"/>
              <a:t>B : b d A' a g B'</a:t>
            </a:r>
          </a:p>
          <a:p>
            <a:r>
              <a:rPr lang="en-US" dirty="0"/>
              <a:t>    | b d A' f B'</a:t>
            </a:r>
          </a:p>
          <a:p>
            <a:r>
              <a:rPr lang="en-US" dirty="0"/>
              <a:t>    | b g B'</a:t>
            </a:r>
          </a:p>
          <a:p>
            <a:r>
              <a:rPr lang="en-US" dirty="0"/>
              <a:t>    | h B'</a:t>
            </a:r>
          </a:p>
          <a:p>
            <a:r>
              <a:rPr lang="en-US" dirty="0"/>
              <a:t>B’ : A' a g B'</a:t>
            </a:r>
          </a:p>
          <a:p>
            <a:r>
              <a:rPr lang="en-US" dirty="0"/>
              <a:t>    | A' f B'</a:t>
            </a:r>
          </a:p>
          <a:p>
            <a:r>
              <a:rPr lang="en-US" dirty="0"/>
              <a:t>    | e B'</a:t>
            </a:r>
          </a:p>
          <a:p>
            <a:r>
              <a:rPr lang="de-DE" dirty="0"/>
              <a:t>    | </a:t>
            </a:r>
            <a:r>
              <a:rPr lang="el-GR" dirty="0">
                <a:sym typeface="Symbol" charset="2"/>
              </a:rPr>
              <a:t>ε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Right Arrow 2"/>
          <p:cNvSpPr/>
          <p:nvPr/>
        </p:nvSpPr>
        <p:spPr bwMode="auto">
          <a:xfrm>
            <a:off x="2795803" y="3764362"/>
            <a:ext cx="576064" cy="50405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E02E99-46F1-574E-9950-611C0E7D7AA1}"/>
              </a:ext>
            </a:extLst>
          </p:cNvPr>
          <p:cNvSpPr txBox="1"/>
          <p:nvPr/>
        </p:nvSpPr>
        <p:spPr>
          <a:xfrm>
            <a:off x="4283968" y="1752600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Order: S, A, B</a:t>
            </a:r>
          </a:p>
        </p:txBody>
      </p:sp>
    </p:spTree>
    <p:extLst>
      <p:ext uri="{BB962C8B-B14F-4D97-AF65-F5344CB8AC3E}">
        <p14:creationId xmlns:p14="http://schemas.microsoft.com/office/powerpoint/2010/main" val="361662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 of Recursive Descent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981200"/>
            <a:ext cx="8352928" cy="4114800"/>
          </a:xfrm>
        </p:spPr>
        <p:txBody>
          <a:bodyPr/>
          <a:lstStyle/>
          <a:p>
            <a:r>
              <a:rPr lang="en-CA" dirty="0"/>
              <a:t>Simple and general parsing strategy</a:t>
            </a:r>
          </a:p>
          <a:p>
            <a:pPr lvl="1"/>
            <a:r>
              <a:rPr lang="en-CA" dirty="0"/>
              <a:t>Left-recursion must be eliminated first</a:t>
            </a:r>
          </a:p>
          <a:p>
            <a:pPr lvl="2"/>
            <a:r>
              <a:rPr lang="en-CA" dirty="0"/>
              <a:t>Most of the time manually (but it can be done automatically)</a:t>
            </a:r>
          </a:p>
          <a:p>
            <a:pPr lvl="1"/>
            <a:r>
              <a:rPr lang="en-CA" dirty="0"/>
              <a:t>Backtracking is inefficient</a:t>
            </a:r>
          </a:p>
          <a:p>
            <a:pPr lvl="1"/>
            <a:r>
              <a:rPr lang="en-CA" dirty="0"/>
              <a:t>In practice, backtracking is eliminated by restricting the grammar</a:t>
            </a:r>
          </a:p>
          <a:p>
            <a:pPr lvl="1"/>
            <a:r>
              <a:rPr lang="en-CA" dirty="0"/>
              <a:t>Used in production compilers (e.g. </a:t>
            </a:r>
            <a:r>
              <a:rPr lang="en-CA" dirty="0" err="1"/>
              <a:t>gcc</a:t>
            </a:r>
            <a:r>
              <a:rPr lang="en-CA" dirty="0"/>
              <a:t> front-end)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BEBF-63E4-2E4C-B867-BE5AE4F1633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71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Top-Down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parse tree is constructed </a:t>
            </a:r>
          </a:p>
          <a:p>
            <a:pPr lvl="1"/>
            <a:r>
              <a:rPr lang="en-CA" dirty="0">
                <a:solidFill>
                  <a:schemeClr val="accent2"/>
                </a:solidFill>
              </a:rPr>
              <a:t>From the top</a:t>
            </a:r>
          </a:p>
          <a:p>
            <a:pPr lvl="1"/>
            <a:r>
              <a:rPr lang="en-CA" dirty="0">
                <a:solidFill>
                  <a:schemeClr val="accent2"/>
                </a:solidFill>
              </a:rPr>
              <a:t>From the left to right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Terminals are seen in the order of appearance in the token stream</a:t>
            </a:r>
          </a:p>
          <a:p>
            <a:pPr marL="457200" lvl="1" indent="0">
              <a:buNone/>
            </a:pPr>
            <a:r>
              <a:rPr lang="en-CA" dirty="0"/>
              <a:t>    t</a:t>
            </a:r>
            <a:r>
              <a:rPr lang="en-CA" baseline="-25000" dirty="0"/>
              <a:t>2</a:t>
            </a:r>
            <a:r>
              <a:rPr lang="en-CA" dirty="0"/>
              <a:t> t</a:t>
            </a:r>
            <a:r>
              <a:rPr lang="en-CA" baseline="-25000" dirty="0"/>
              <a:t>5</a:t>
            </a:r>
            <a:r>
              <a:rPr lang="en-CA" dirty="0"/>
              <a:t> t</a:t>
            </a:r>
            <a:r>
              <a:rPr lang="en-CA" baseline="-25000" dirty="0"/>
              <a:t>6</a:t>
            </a:r>
            <a:r>
              <a:rPr lang="en-CA" dirty="0"/>
              <a:t> t</a:t>
            </a:r>
            <a:r>
              <a:rPr lang="en-CA" baseline="-25000" dirty="0"/>
              <a:t>8</a:t>
            </a:r>
            <a:r>
              <a:rPr lang="en-CA" dirty="0"/>
              <a:t> t</a:t>
            </a:r>
            <a:r>
              <a:rPr lang="en-CA" baseline="-25000" dirty="0"/>
              <a:t>9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BEBF-63E4-2E4C-B867-BE5AE4F16333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6804250" y="1844824"/>
            <a:ext cx="2039939" cy="2982913"/>
            <a:chOff x="3481" y="1670"/>
            <a:chExt cx="1285" cy="1879"/>
          </a:xfrm>
        </p:grpSpPr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3830" y="1670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3481" y="2214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t</a:t>
              </a:r>
              <a:r>
                <a:rPr lang="en-US" baseline="-25000" dirty="0"/>
                <a:t>2</a:t>
              </a:r>
              <a:endParaRPr lang="en-US" dirty="0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3890" y="2214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4270" y="2178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t</a:t>
              </a:r>
              <a:r>
                <a:rPr lang="en-US" baseline="-25000" dirty="0"/>
                <a:t>9</a:t>
              </a:r>
              <a:endParaRPr lang="en-US" dirty="0"/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3840" y="2713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4305" y="2713"/>
              <a:ext cx="2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4090" y="3239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t</a:t>
              </a:r>
              <a:r>
                <a:rPr lang="en-US" baseline="-25000" dirty="0"/>
                <a:t>6</a:t>
              </a:r>
              <a:endParaRPr lang="en-US" dirty="0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3715" y="3258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t</a:t>
              </a:r>
              <a:r>
                <a:rPr lang="en-US" baseline="-25000" dirty="0"/>
                <a:t>5</a:t>
              </a:r>
              <a:endParaRPr lang="en-US" dirty="0"/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4532" y="3258"/>
              <a:ext cx="23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t</a:t>
              </a:r>
              <a:r>
                <a:rPr lang="en-US" baseline="-25000" dirty="0"/>
                <a:t>8</a:t>
              </a:r>
              <a:endParaRPr lang="en-US" dirty="0"/>
            </a:p>
          </p:txBody>
        </p:sp>
        <p:cxnSp>
          <p:nvCxnSpPr>
            <p:cNvPr id="17" name="AutoShape 17"/>
            <p:cNvCxnSpPr>
              <a:cxnSpLocks noChangeShapeType="1"/>
              <a:stCxn id="7" idx="2"/>
              <a:endCxn id="8" idx="0"/>
            </p:cNvCxnSpPr>
            <p:nvPr/>
          </p:nvCxnSpPr>
          <p:spPr bwMode="auto">
            <a:xfrm flipH="1">
              <a:off x="3598" y="1961"/>
              <a:ext cx="338" cy="2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" name="AutoShape 18"/>
            <p:cNvCxnSpPr>
              <a:cxnSpLocks noChangeShapeType="1"/>
              <a:stCxn id="7" idx="2"/>
              <a:endCxn id="10" idx="0"/>
            </p:cNvCxnSpPr>
            <p:nvPr/>
          </p:nvCxnSpPr>
          <p:spPr bwMode="auto">
            <a:xfrm>
              <a:off x="3937" y="1961"/>
              <a:ext cx="450" cy="21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" name="AutoShape 19"/>
            <p:cNvCxnSpPr>
              <a:cxnSpLocks noChangeShapeType="1"/>
              <a:stCxn id="7" idx="2"/>
              <a:endCxn id="9" idx="0"/>
            </p:cNvCxnSpPr>
            <p:nvPr/>
          </p:nvCxnSpPr>
          <p:spPr bwMode="auto">
            <a:xfrm>
              <a:off x="3937" y="1961"/>
              <a:ext cx="60" cy="2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" name="AutoShape 21"/>
            <p:cNvCxnSpPr>
              <a:cxnSpLocks noChangeShapeType="1"/>
              <a:stCxn id="9" idx="2"/>
              <a:endCxn id="11" idx="0"/>
            </p:cNvCxnSpPr>
            <p:nvPr/>
          </p:nvCxnSpPr>
          <p:spPr bwMode="auto">
            <a:xfrm flipH="1">
              <a:off x="3947" y="2505"/>
              <a:ext cx="50" cy="2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" name="AutoShape 22"/>
            <p:cNvCxnSpPr>
              <a:cxnSpLocks noChangeShapeType="1"/>
              <a:stCxn id="11" idx="2"/>
              <a:endCxn id="15" idx="0"/>
            </p:cNvCxnSpPr>
            <p:nvPr/>
          </p:nvCxnSpPr>
          <p:spPr bwMode="auto">
            <a:xfrm flipH="1">
              <a:off x="3832" y="3004"/>
              <a:ext cx="115" cy="25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" name="AutoShape 23"/>
            <p:cNvCxnSpPr>
              <a:cxnSpLocks noChangeShapeType="1"/>
              <a:stCxn id="11" idx="2"/>
              <a:endCxn id="13" idx="0"/>
            </p:cNvCxnSpPr>
            <p:nvPr/>
          </p:nvCxnSpPr>
          <p:spPr bwMode="auto">
            <a:xfrm>
              <a:off x="3947" y="3004"/>
              <a:ext cx="260" cy="2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" name="AutoShape 24"/>
            <p:cNvCxnSpPr>
              <a:cxnSpLocks noChangeShapeType="1"/>
              <a:stCxn id="9" idx="2"/>
              <a:endCxn id="12" idx="0"/>
            </p:cNvCxnSpPr>
            <p:nvPr/>
          </p:nvCxnSpPr>
          <p:spPr bwMode="auto">
            <a:xfrm>
              <a:off x="3997" y="2505"/>
              <a:ext cx="415" cy="2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5" name="AutoShape 25"/>
            <p:cNvCxnSpPr>
              <a:cxnSpLocks noChangeShapeType="1"/>
              <a:stCxn id="12" idx="2"/>
              <a:endCxn id="16" idx="0"/>
            </p:cNvCxnSpPr>
            <p:nvPr/>
          </p:nvCxnSpPr>
          <p:spPr bwMode="auto">
            <a:xfrm>
              <a:off x="4412" y="3004"/>
              <a:ext cx="238" cy="25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043382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compute: Does </a:t>
            </a:r>
            <a:r>
              <a:rPr lang="en-US" dirty="0">
                <a:sym typeface="Symbol" charset="2"/>
              </a:rPr>
              <a:t>X</a:t>
            </a:r>
            <a:r>
              <a:rPr lang="en-US" baseline="-25000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</a:t>
            </a:r>
            <a:r>
              <a:rPr lang="en-US" dirty="0">
                <a:sym typeface="Symbol" charset="2"/>
              </a:rPr>
              <a:t>* </a:t>
            </a:r>
            <a:r>
              <a:rPr lang="en-US" b="1" dirty="0" err="1">
                <a:sym typeface="Symbol" charset="2"/>
              </a:rPr>
              <a:t></a:t>
            </a:r>
            <a:r>
              <a:rPr lang="en-US" b="1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762000" y="1676400"/>
            <a:ext cx="7772400" cy="4114800"/>
          </a:xfrm>
        </p:spPr>
        <p:txBody>
          <a:bodyPr/>
          <a:lstStyle/>
          <a:p>
            <a:r>
              <a:rPr lang="en-US" sz="2800" dirty="0"/>
              <a:t>The question `Does </a:t>
            </a:r>
            <a:r>
              <a:rPr lang="en-US" sz="2800" dirty="0">
                <a:sym typeface="Symbol" charset="2"/>
              </a:rPr>
              <a:t>X</a:t>
            </a:r>
            <a:r>
              <a:rPr lang="en-US" sz="2800" baseline="-25000" dirty="0">
                <a:sym typeface="Symbol" charset="2"/>
              </a:rPr>
              <a:t> </a:t>
            </a:r>
            <a:r>
              <a:rPr lang="en-US" sz="2800" dirty="0" err="1">
                <a:sym typeface="Symbol" charset="2"/>
              </a:rPr>
              <a:t></a:t>
            </a:r>
            <a:r>
              <a:rPr lang="en-US" sz="2800" dirty="0">
                <a:sym typeface="Symbol" charset="2"/>
              </a:rPr>
              <a:t>* </a:t>
            </a:r>
            <a:r>
              <a:rPr lang="en-US" sz="2800" b="1" dirty="0" err="1">
                <a:sym typeface="Symbol" charset="2"/>
              </a:rPr>
              <a:t></a:t>
            </a:r>
            <a:r>
              <a:rPr lang="en-US" sz="2800" b="1" dirty="0">
                <a:sym typeface="Symbol" charset="2"/>
              </a:rPr>
              <a:t> </a:t>
            </a:r>
            <a:r>
              <a:rPr lang="en-US" sz="2800" dirty="0">
                <a:sym typeface="Symbol" charset="2"/>
              </a:rPr>
              <a:t>?’ can be written as the predicate: </a:t>
            </a:r>
            <a:r>
              <a:rPr lang="en-US" sz="2800" dirty="0" err="1">
                <a:sym typeface="Symbol" charset="2"/>
              </a:rPr>
              <a:t>nullable(X</a:t>
            </a:r>
            <a:r>
              <a:rPr lang="en-US" sz="2800" dirty="0">
                <a:sym typeface="Symbol" charset="2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4DC48-E9CD-784B-A3C0-C191489AE7A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9600" y="2895600"/>
            <a:ext cx="8066856" cy="286232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000" dirty="0" err="1"/>
              <a:t>Nullable</a:t>
            </a:r>
            <a:r>
              <a:rPr lang="en-US" sz="2000" dirty="0"/>
              <a:t> = {} (set containing </a:t>
            </a:r>
            <a:r>
              <a:rPr lang="en-US" sz="2000" dirty="0" err="1"/>
              <a:t>nullable</a:t>
            </a:r>
            <a:r>
              <a:rPr lang="en-US" sz="2000" dirty="0"/>
              <a:t> non-terminals)</a:t>
            </a:r>
          </a:p>
          <a:p>
            <a:r>
              <a:rPr lang="en-US" sz="2000" dirty="0"/>
              <a:t>Changed = True</a:t>
            </a:r>
          </a:p>
          <a:p>
            <a:r>
              <a:rPr lang="en-US" sz="2000" dirty="0"/>
              <a:t>While (changed):</a:t>
            </a:r>
          </a:p>
          <a:p>
            <a:r>
              <a:rPr lang="en-US" sz="2000" dirty="0"/>
              <a:t>    changed = False</a:t>
            </a:r>
          </a:p>
          <a:p>
            <a:r>
              <a:rPr lang="en-US" sz="2000" dirty="0"/>
              <a:t>    if X is not in </a:t>
            </a:r>
            <a:r>
              <a:rPr lang="en-US" sz="2000" dirty="0" err="1"/>
              <a:t>Nullable</a:t>
            </a:r>
            <a:r>
              <a:rPr lang="en-US" sz="2000" dirty="0"/>
              <a:t>:</a:t>
            </a:r>
          </a:p>
          <a:p>
            <a:r>
              <a:rPr lang="en-US" sz="2000" dirty="0"/>
              <a:t>         if </a:t>
            </a:r>
          </a:p>
          <a:p>
            <a:r>
              <a:rPr lang="en-US" sz="2000" dirty="0"/>
              <a:t>            1. X </a:t>
            </a:r>
            <a:r>
              <a:rPr lang="en-US" sz="2000" b="1" dirty="0" err="1">
                <a:sym typeface="Symbol" charset="2"/>
              </a:rPr>
              <a:t></a:t>
            </a:r>
            <a:r>
              <a:rPr lang="en-US" sz="2000" dirty="0"/>
              <a:t> </a:t>
            </a:r>
            <a:r>
              <a:rPr lang="en-US" sz="2000" b="1" dirty="0" err="1">
                <a:sym typeface="Symbol" charset="2"/>
              </a:rPr>
              <a:t></a:t>
            </a:r>
            <a:r>
              <a:rPr lang="en-US" sz="2000" b="1" dirty="0">
                <a:sym typeface="Symbol" charset="2"/>
              </a:rPr>
              <a:t> </a:t>
            </a:r>
            <a:r>
              <a:rPr lang="en-US" sz="2000" dirty="0">
                <a:sym typeface="Symbol" charset="2"/>
              </a:rPr>
              <a:t>is in the grammar, or</a:t>
            </a:r>
          </a:p>
          <a:p>
            <a:r>
              <a:rPr lang="en-US" sz="2000" dirty="0">
                <a:sym typeface="Symbol" charset="2"/>
              </a:rPr>
              <a:t>            2. X </a:t>
            </a:r>
            <a:r>
              <a:rPr lang="en-US" sz="2000" b="1" dirty="0">
                <a:sym typeface="Symbol" charset="2"/>
              </a:rPr>
              <a:t></a:t>
            </a:r>
            <a:r>
              <a:rPr lang="en-US" sz="2000" dirty="0"/>
              <a:t> </a:t>
            </a:r>
            <a:r>
              <a:rPr lang="en-US" sz="2000" dirty="0">
                <a:sym typeface="Symbol" charset="2"/>
              </a:rPr>
              <a:t>Y</a:t>
            </a:r>
            <a:r>
              <a:rPr lang="en-US" sz="2000" baseline="-25000" dirty="0">
                <a:sym typeface="Symbol" charset="2"/>
              </a:rPr>
              <a:t>1</a:t>
            </a:r>
            <a:r>
              <a:rPr lang="en-US" sz="2000" dirty="0">
                <a:sym typeface="Symbol" charset="2"/>
              </a:rPr>
              <a:t> … </a:t>
            </a:r>
            <a:r>
              <a:rPr lang="en-US" sz="2000" dirty="0" err="1">
                <a:sym typeface="Symbol" charset="2"/>
              </a:rPr>
              <a:t>Y</a:t>
            </a:r>
            <a:r>
              <a:rPr lang="en-US" sz="2000" baseline="-25000" dirty="0" err="1">
                <a:sym typeface="Symbol" charset="2"/>
              </a:rPr>
              <a:t>n</a:t>
            </a:r>
            <a:r>
              <a:rPr lang="en-US" sz="2000" dirty="0">
                <a:sym typeface="Symbol" charset="2"/>
              </a:rPr>
              <a:t> is in the grammar and Y</a:t>
            </a:r>
            <a:r>
              <a:rPr lang="en-US" sz="2000" baseline="-25000" dirty="0">
                <a:sym typeface="Symbol" charset="2"/>
              </a:rPr>
              <a:t>i</a:t>
            </a:r>
            <a:r>
              <a:rPr lang="en-US" sz="2000" dirty="0">
                <a:sym typeface="Symbol" charset="2"/>
              </a:rPr>
              <a:t> is in Nullable for all i then </a:t>
            </a:r>
          </a:p>
          <a:p>
            <a:r>
              <a:rPr lang="en-US" sz="2000" dirty="0">
                <a:sym typeface="Symbol" charset="2"/>
              </a:rPr>
              <a:t>            add X to </a:t>
            </a:r>
            <a:r>
              <a:rPr lang="en-US" sz="2000" dirty="0" err="1">
                <a:sym typeface="Symbol" charset="2"/>
              </a:rPr>
              <a:t>Nullable</a:t>
            </a:r>
            <a:r>
              <a:rPr lang="en-US" sz="2000" dirty="0">
                <a:sym typeface="Symbol" charset="2"/>
              </a:rPr>
              <a:t>; changed = True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61051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Recursive Descent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Consider the grammar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</a:rPr>
              <a:t>E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T + E | T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T  </a:t>
            </a:r>
            <a:r>
              <a:rPr lang="en-US" dirty="0" err="1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| </a:t>
            </a:r>
            <a:r>
              <a:rPr lang="en-US" dirty="0" err="1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* T | ( E )</a:t>
            </a:r>
          </a:p>
          <a:p>
            <a:pPr>
              <a:lnSpc>
                <a:spcPct val="90000"/>
              </a:lnSpc>
            </a:pPr>
            <a:endParaRPr lang="en-US" dirty="0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 dirty="0">
                <a:sym typeface="Symbol" charset="2"/>
              </a:rPr>
              <a:t>Token stream is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baseline="-25000" dirty="0">
                <a:solidFill>
                  <a:schemeClr val="accent2"/>
                </a:solidFill>
                <a:sym typeface="Symbol" charset="2"/>
              </a:rPr>
              <a:t>5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* int</a:t>
            </a:r>
            <a:r>
              <a:rPr lang="en-US" baseline="-25000" dirty="0">
                <a:solidFill>
                  <a:schemeClr val="accent2"/>
                </a:solidFill>
                <a:sym typeface="Symbol" charset="2"/>
              </a:rPr>
              <a:t>2</a:t>
            </a:r>
          </a:p>
          <a:p>
            <a:pPr>
              <a:lnSpc>
                <a:spcPct val="90000"/>
              </a:lnSpc>
            </a:pPr>
            <a:r>
              <a:rPr lang="en-US" dirty="0">
                <a:sym typeface="Symbol" charset="2"/>
              </a:rPr>
              <a:t>Start from top-level non-terminal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ym typeface="Symbol" charset="2"/>
              </a:rPr>
              <a:t>Try the rules for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dirty="0">
                <a:sym typeface="Symbol" charset="2"/>
              </a:rPr>
              <a:t> in order 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BEBF-63E4-2E4C-B867-BE5AE4F1633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08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2196705" y="1711138"/>
            <a:ext cx="5883342" cy="48320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000" dirty="0"/>
              <a:t>Try </a:t>
            </a:r>
            <a:r>
              <a:rPr lang="en-US" sz="2000" dirty="0">
                <a:solidFill>
                  <a:schemeClr val="accent2"/>
                </a:solidFill>
              </a:rPr>
              <a:t>E</a:t>
            </a:r>
            <a:r>
              <a:rPr lang="en-US" sz="2000" baseline="-25000" dirty="0">
                <a:solidFill>
                  <a:schemeClr val="accent2"/>
                </a:solidFill>
              </a:rPr>
              <a:t>0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b="1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2000" baseline="-25000" dirty="0">
                <a:solidFill>
                  <a:schemeClr val="accent2"/>
                </a:solidFill>
                <a:sym typeface="Symbol" charset="2"/>
              </a:rPr>
              <a:t>1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 + E</a:t>
            </a:r>
            <a:r>
              <a:rPr lang="en-US" sz="2000" baseline="-25000" dirty="0">
                <a:solidFill>
                  <a:schemeClr val="accent2"/>
                </a:solidFill>
                <a:sym typeface="Symbol" charset="2"/>
              </a:rPr>
              <a:t>2</a:t>
            </a:r>
            <a:r>
              <a:rPr lang="en-US" sz="2000" baseline="-25000" dirty="0">
                <a:sym typeface="Symbol" charset="2"/>
              </a:rPr>
              <a:t> </a:t>
            </a:r>
            <a:r>
              <a:rPr lang="en-US" sz="2000" dirty="0">
                <a:sym typeface="Symbol" charset="2"/>
              </a:rPr>
              <a:t> 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     Try 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2000" baseline="-25000" dirty="0">
                <a:solidFill>
                  <a:schemeClr val="accent2"/>
                </a:solidFill>
                <a:sym typeface="Symbol" charset="2"/>
              </a:rPr>
              <a:t>1</a:t>
            </a:r>
            <a:r>
              <a:rPr lang="en-US" sz="20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sz="2000" dirty="0" err="1">
                <a:solidFill>
                  <a:schemeClr val="accent2"/>
                </a:solidFill>
                <a:sym typeface="Symbol" charset="2"/>
              </a:rPr>
              <a:t>int</a:t>
            </a:r>
            <a:endParaRPr lang="en-US" sz="2000" dirty="0">
              <a:solidFill>
                <a:schemeClr val="accent2"/>
              </a:solidFill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         Token </a:t>
            </a:r>
            <a:r>
              <a:rPr lang="en-US" sz="2000" dirty="0" err="1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sz="2000" dirty="0">
                <a:sym typeface="Symbol" charset="2"/>
              </a:rPr>
              <a:t> matches!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         but 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+</a:t>
            </a:r>
            <a:r>
              <a:rPr lang="en-US" sz="2000" dirty="0">
                <a:sym typeface="Symbol" charset="2"/>
              </a:rPr>
              <a:t> does not match to input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     Try 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2000" baseline="-25000" dirty="0">
                <a:solidFill>
                  <a:schemeClr val="accent2"/>
                </a:solidFill>
                <a:sym typeface="Symbol" charset="2"/>
              </a:rPr>
              <a:t>1</a:t>
            </a:r>
            <a:r>
              <a:rPr lang="en-US" sz="20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sz="2000" dirty="0" err="1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 * T</a:t>
            </a:r>
            <a:r>
              <a:rPr lang="en-US" sz="2000" baseline="-25000" dirty="0">
                <a:solidFill>
                  <a:schemeClr val="accent2"/>
                </a:solidFill>
                <a:sym typeface="Symbol" charset="2"/>
              </a:rPr>
              <a:t>2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baseline="-25000" dirty="0">
                <a:sym typeface="Symbol" charset="2"/>
              </a:rPr>
              <a:t>               </a:t>
            </a:r>
            <a:r>
              <a:rPr lang="en-US" sz="2000" dirty="0">
                <a:sym typeface="Symbol" charset="2"/>
              </a:rPr>
              <a:t>Tokens </a:t>
            </a:r>
            <a:r>
              <a:rPr lang="en-US" sz="2000" dirty="0" err="1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sz="2000" dirty="0">
                <a:sym typeface="Symbol" charset="2"/>
              </a:rPr>
              <a:t> and 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*</a:t>
            </a:r>
            <a:r>
              <a:rPr lang="en-US" sz="2000" dirty="0">
                <a:sym typeface="Symbol" charset="2"/>
              </a:rPr>
              <a:t> match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               Try 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2000" baseline="-25000" dirty="0">
                <a:solidFill>
                  <a:schemeClr val="accent2"/>
                </a:solidFill>
                <a:sym typeface="Symbol" charset="2"/>
              </a:rPr>
              <a:t>3</a:t>
            </a:r>
            <a:r>
              <a:rPr lang="en-US" sz="20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sz="2000" dirty="0" err="1">
                <a:solidFill>
                  <a:schemeClr val="accent2"/>
                </a:solidFill>
                <a:sym typeface="Symbol" charset="2"/>
              </a:rPr>
              <a:t>int</a:t>
            </a:r>
            <a:endParaRPr lang="en-US" sz="2000" dirty="0">
              <a:solidFill>
                <a:schemeClr val="accent2"/>
              </a:solidFill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                   </a:t>
            </a:r>
            <a:r>
              <a:rPr lang="en-US" sz="2000" dirty="0">
                <a:sym typeface="Symbol" charset="2"/>
              </a:rPr>
              <a:t>Token </a:t>
            </a:r>
            <a:r>
              <a:rPr lang="en-US" sz="2000" dirty="0" err="1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sz="2000" dirty="0">
                <a:sym typeface="Symbol" charset="2"/>
              </a:rPr>
              <a:t> matches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                   input is matched but tree should match 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+ E</a:t>
            </a:r>
            <a:r>
              <a:rPr lang="en-US" sz="2000" baseline="-25000" dirty="0">
                <a:solidFill>
                  <a:schemeClr val="accent2"/>
                </a:solidFill>
                <a:sym typeface="Symbol" charset="2"/>
              </a:rPr>
              <a:t>2</a:t>
            </a:r>
            <a:endParaRPr lang="en-US" sz="2000" dirty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     Try 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2000" baseline="-25000" dirty="0">
                <a:solidFill>
                  <a:schemeClr val="accent2"/>
                </a:solidFill>
                <a:sym typeface="Symbol" charset="2"/>
              </a:rPr>
              <a:t>1</a:t>
            </a:r>
            <a:r>
              <a:rPr lang="en-US" sz="20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 ( E</a:t>
            </a:r>
            <a:r>
              <a:rPr lang="en-US" sz="2000" baseline="-25000" dirty="0">
                <a:solidFill>
                  <a:schemeClr val="accent2"/>
                </a:solidFill>
                <a:sym typeface="Symbol" charset="2"/>
              </a:rPr>
              <a:t>3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 )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           Token 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(</a:t>
            </a:r>
            <a:r>
              <a:rPr lang="en-US" sz="2000" dirty="0">
                <a:sym typeface="Symbol" charset="2"/>
              </a:rPr>
              <a:t> does not match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olidFill>
                  <a:srgbClr val="FF0000"/>
                </a:solidFill>
                <a:sym typeface="Symbol" charset="2"/>
              </a:rPr>
              <a:t>  </a:t>
            </a:r>
            <a:r>
              <a:rPr lang="en-US" sz="2000" b="1" dirty="0">
                <a:sym typeface="Symbol" charset="2"/>
              </a:rPr>
              <a:t>has exhausted the choices for T</a:t>
            </a:r>
            <a:r>
              <a:rPr lang="en-US" sz="2000" b="1" baseline="-25000" dirty="0">
                <a:sym typeface="Symbol" charset="2"/>
              </a:rPr>
              <a:t>1</a:t>
            </a:r>
            <a:r>
              <a:rPr lang="en-US" sz="2000" b="1" dirty="0">
                <a:sym typeface="Symbol" charset="2"/>
              </a:rPr>
              <a:t>  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b="1" dirty="0">
                <a:sym typeface="Symbol" charset="2"/>
              </a:rPr>
              <a:t>  backtrack to choices for E</a:t>
            </a:r>
            <a:r>
              <a:rPr lang="en-US" sz="2000" b="1" baseline="-25000" dirty="0">
                <a:sym typeface="Symbol" charset="2"/>
              </a:rPr>
              <a:t>0</a:t>
            </a:r>
            <a:endParaRPr lang="en-US" sz="2000" b="1" dirty="0">
              <a:sym typeface="Symbol" charset="2"/>
            </a:endParaRPr>
          </a:p>
        </p:txBody>
      </p:sp>
      <p:sp>
        <p:nvSpPr>
          <p:cNvPr id="21" name="Text Box 1051"/>
          <p:cNvSpPr txBox="1">
            <a:spLocks noChangeArrowheads="1"/>
          </p:cNvSpPr>
          <p:nvPr/>
        </p:nvSpPr>
        <p:spPr bwMode="auto">
          <a:xfrm>
            <a:off x="5436096" y="5276056"/>
            <a:ext cx="104775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Failure</a:t>
            </a:r>
          </a:p>
        </p:txBody>
      </p:sp>
      <p:sp>
        <p:nvSpPr>
          <p:cNvPr id="16" name="Text Box 1051"/>
          <p:cNvSpPr txBox="1">
            <a:spLocks noChangeArrowheads="1"/>
          </p:cNvSpPr>
          <p:nvPr/>
        </p:nvSpPr>
        <p:spPr bwMode="auto">
          <a:xfrm>
            <a:off x="5508104" y="2492896"/>
            <a:ext cx="104775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Failure</a:t>
            </a:r>
          </a:p>
        </p:txBody>
      </p:sp>
      <p:sp>
        <p:nvSpPr>
          <p:cNvPr id="20" name="Text Box 1051"/>
          <p:cNvSpPr txBox="1">
            <a:spLocks noChangeArrowheads="1"/>
          </p:cNvSpPr>
          <p:nvPr/>
        </p:nvSpPr>
        <p:spPr bwMode="auto">
          <a:xfrm>
            <a:off x="7988746" y="4627984"/>
            <a:ext cx="104775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Failure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n-CA" dirty="0"/>
              <a:t>Recursive Descent 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BEBF-63E4-2E4C-B867-BE5AE4F1633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97042" y="2144713"/>
            <a:ext cx="1638654" cy="2160591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dirty="0"/>
              <a:t>E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T + E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E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T</a:t>
            </a:r>
            <a:br>
              <a:rPr lang="en-US" dirty="0">
                <a:sym typeface="Symbol" charset="2"/>
              </a:rPr>
            </a:br>
            <a:r>
              <a:rPr lang="en-US" dirty="0" err="1">
                <a:sym typeface="Symbol" charset="2"/>
              </a:rPr>
              <a:t>T</a:t>
            </a:r>
            <a:r>
              <a:rPr lang="en-US" dirty="0">
                <a:sym typeface="Symbol" charset="2"/>
              </a:rPr>
              <a:t> </a:t>
            </a:r>
            <a:r>
              <a:rPr lang="en-US" b="1" dirty="0"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int</a:t>
            </a:r>
            <a:endParaRPr lang="en-US" dirty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T </a:t>
            </a:r>
            <a:r>
              <a:rPr lang="en-US" b="1" dirty="0"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int</a:t>
            </a:r>
            <a:r>
              <a:rPr lang="en-US" dirty="0">
                <a:sym typeface="Symbol" charset="2"/>
              </a:rPr>
              <a:t> * T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T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( E )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7575154" y="1988840"/>
            <a:ext cx="4748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E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7021116" y="2852440"/>
            <a:ext cx="4748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7670404" y="2852440"/>
            <a:ext cx="3577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8273654" y="2795290"/>
            <a:ext cx="4748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E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17" name="AutoShape 17"/>
          <p:cNvCxnSpPr>
            <a:cxnSpLocks noChangeShapeType="1"/>
            <a:stCxn id="8" idx="2"/>
            <a:endCxn id="9" idx="0"/>
          </p:cNvCxnSpPr>
          <p:nvPr/>
        </p:nvCxnSpPr>
        <p:spPr bwMode="auto">
          <a:xfrm flipH="1">
            <a:off x="7258521" y="2450505"/>
            <a:ext cx="554038" cy="401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8" name="AutoShape 18"/>
          <p:cNvCxnSpPr>
            <a:cxnSpLocks noChangeShapeType="1"/>
            <a:stCxn id="8" idx="2"/>
            <a:endCxn id="11" idx="0"/>
          </p:cNvCxnSpPr>
          <p:nvPr/>
        </p:nvCxnSpPr>
        <p:spPr bwMode="auto">
          <a:xfrm>
            <a:off x="7812559" y="2450505"/>
            <a:ext cx="698500" cy="3447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9" name="AutoShape 19"/>
          <p:cNvCxnSpPr>
            <a:cxnSpLocks noChangeShapeType="1"/>
            <a:stCxn id="8" idx="2"/>
            <a:endCxn id="10" idx="0"/>
          </p:cNvCxnSpPr>
          <p:nvPr/>
        </p:nvCxnSpPr>
        <p:spPr bwMode="auto">
          <a:xfrm>
            <a:off x="7812559" y="2450505"/>
            <a:ext cx="36740" cy="401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6" name="Rectangle 25"/>
          <p:cNvSpPr/>
          <p:nvPr/>
        </p:nvSpPr>
        <p:spPr>
          <a:xfrm>
            <a:off x="283541" y="4509120"/>
            <a:ext cx="1624163" cy="10402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800" b="1" dirty="0">
                <a:solidFill>
                  <a:schemeClr val="accent2"/>
                </a:solidFill>
              </a:rPr>
              <a:t>Input:</a:t>
            </a:r>
          </a:p>
          <a:p>
            <a:pPr eaLnBrk="1" hangingPunct="1">
              <a:spcBef>
                <a:spcPct val="20000"/>
              </a:spcBef>
            </a:pPr>
            <a:r>
              <a:rPr lang="en-US" sz="2800" b="1" dirty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sz="2800" b="1" baseline="-25000" dirty="0">
                <a:solidFill>
                  <a:schemeClr val="accent2"/>
                </a:solidFill>
                <a:sym typeface="Symbol" charset="2"/>
              </a:rPr>
              <a:t>5</a:t>
            </a:r>
            <a:r>
              <a:rPr lang="en-US" sz="2800" b="1" dirty="0">
                <a:solidFill>
                  <a:schemeClr val="accent2"/>
                </a:solidFill>
                <a:sym typeface="Symbol" charset="2"/>
              </a:rPr>
              <a:t> * int</a:t>
            </a:r>
            <a:r>
              <a:rPr lang="en-US" sz="2800" b="1" baseline="-25000" dirty="0">
                <a:solidFill>
                  <a:schemeClr val="accent2"/>
                </a:solidFill>
                <a:sym typeface="Symbol" charset="2"/>
              </a:rPr>
              <a:t>2</a:t>
            </a:r>
            <a:endParaRPr lang="en-US" sz="2800" b="1" dirty="0">
              <a:solidFill>
                <a:schemeClr val="accent2"/>
              </a:solidFill>
              <a:sym typeface="Symbol" charset="2"/>
            </a:endParaRPr>
          </a:p>
        </p:txBody>
      </p:sp>
      <p:sp>
        <p:nvSpPr>
          <p:cNvPr id="15" name="Freeform 6"/>
          <p:cNvSpPr>
            <a:spLocks/>
          </p:cNvSpPr>
          <p:nvPr/>
        </p:nvSpPr>
        <p:spPr bwMode="auto">
          <a:xfrm>
            <a:off x="1945481" y="1973984"/>
            <a:ext cx="322263" cy="3998352"/>
          </a:xfrm>
          <a:custGeom>
            <a:avLst/>
            <a:gdLst/>
            <a:ahLst/>
            <a:cxnLst>
              <a:cxn ang="0">
                <a:pos x="166" y="453"/>
              </a:cxn>
              <a:cxn ang="0">
                <a:pos x="0" y="453"/>
              </a:cxn>
              <a:cxn ang="0">
                <a:pos x="0" y="0"/>
              </a:cxn>
              <a:cxn ang="0">
                <a:pos x="203" y="0"/>
              </a:cxn>
            </a:cxnLst>
            <a:rect l="0" t="0" r="r" b="b"/>
            <a:pathLst>
              <a:path w="203" h="453">
                <a:moveTo>
                  <a:pt x="166" y="453"/>
                </a:moveTo>
                <a:lnTo>
                  <a:pt x="0" y="453"/>
                </a:lnTo>
                <a:lnTo>
                  <a:pt x="0" y="0"/>
                </a:lnTo>
                <a:lnTo>
                  <a:pt x="203" y="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6372200" y="3758927"/>
            <a:ext cx="6110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int</a:t>
            </a:r>
            <a:r>
              <a:rPr lang="en-US" baseline="-25000" dirty="0"/>
              <a:t>5</a:t>
            </a:r>
            <a:endParaRPr lang="en-US" dirty="0"/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7021488" y="3758927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7624738" y="3801814"/>
            <a:ext cx="4748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3</a:t>
            </a:r>
            <a:endParaRPr lang="en-US" dirty="0"/>
          </a:p>
        </p:txBody>
      </p:sp>
      <p:cxnSp>
        <p:nvCxnSpPr>
          <p:cNvPr id="27" name="AutoShape 17"/>
          <p:cNvCxnSpPr>
            <a:cxnSpLocks noChangeShapeType="1"/>
            <a:endCxn id="22" idx="0"/>
          </p:cNvCxnSpPr>
          <p:nvPr/>
        </p:nvCxnSpPr>
        <p:spPr bwMode="auto">
          <a:xfrm flipH="1">
            <a:off x="6677733" y="3314105"/>
            <a:ext cx="508606" cy="44482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8" name="AutoShape 18"/>
          <p:cNvCxnSpPr>
            <a:cxnSpLocks noChangeShapeType="1"/>
            <a:endCxn id="24" idx="0"/>
          </p:cNvCxnSpPr>
          <p:nvPr/>
        </p:nvCxnSpPr>
        <p:spPr bwMode="auto">
          <a:xfrm>
            <a:off x="7186339" y="3314105"/>
            <a:ext cx="675804" cy="48770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" name="AutoShape 19"/>
          <p:cNvCxnSpPr>
            <a:cxnSpLocks noChangeShapeType="1"/>
            <a:endCxn id="23" idx="0"/>
          </p:cNvCxnSpPr>
          <p:nvPr/>
        </p:nvCxnSpPr>
        <p:spPr bwMode="auto">
          <a:xfrm>
            <a:off x="7186339" y="3314105"/>
            <a:ext cx="4426" cy="44482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0" name="Freeform 6"/>
          <p:cNvSpPr>
            <a:spLocks/>
          </p:cNvSpPr>
          <p:nvPr/>
        </p:nvSpPr>
        <p:spPr bwMode="auto">
          <a:xfrm>
            <a:off x="2411760" y="3429000"/>
            <a:ext cx="220110" cy="1401397"/>
          </a:xfrm>
          <a:custGeom>
            <a:avLst/>
            <a:gdLst/>
            <a:ahLst/>
            <a:cxnLst>
              <a:cxn ang="0">
                <a:pos x="166" y="453"/>
              </a:cxn>
              <a:cxn ang="0">
                <a:pos x="0" y="453"/>
              </a:cxn>
              <a:cxn ang="0">
                <a:pos x="0" y="0"/>
              </a:cxn>
              <a:cxn ang="0">
                <a:pos x="203" y="0"/>
              </a:cxn>
            </a:cxnLst>
            <a:rect l="0" t="0" r="r" b="b"/>
            <a:pathLst>
              <a:path w="203" h="453">
                <a:moveTo>
                  <a:pt x="166" y="453"/>
                </a:moveTo>
                <a:lnTo>
                  <a:pt x="0" y="453"/>
                </a:lnTo>
                <a:lnTo>
                  <a:pt x="0" y="0"/>
                </a:lnTo>
                <a:lnTo>
                  <a:pt x="203" y="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8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6" grpId="0" animBg="1"/>
      <p:bldP spid="20" grpId="0" animBg="1"/>
      <p:bldP spid="9" grpId="0"/>
      <p:bldP spid="10" grpId="0"/>
      <p:bldP spid="11" grpId="0"/>
      <p:bldP spid="15" grpId="0" animBg="1"/>
      <p:bldP spid="22" grpId="0"/>
      <p:bldP spid="22" grpId="1"/>
      <p:bldP spid="23" grpId="0"/>
      <p:bldP spid="23" grpId="1"/>
      <p:bldP spid="24" grpId="0"/>
      <p:bldP spid="24" grpId="1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1051"/>
          <p:cNvSpPr txBox="1">
            <a:spLocks noChangeArrowheads="1"/>
          </p:cNvSpPr>
          <p:nvPr/>
        </p:nvSpPr>
        <p:spPr bwMode="auto">
          <a:xfrm>
            <a:off x="5508104" y="2636912"/>
            <a:ext cx="104775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Failure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Recursive Descent 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BEBF-63E4-2E4C-B867-BE5AE4F1633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97042" y="2132505"/>
            <a:ext cx="1638654" cy="2160591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dirty="0"/>
              <a:t>E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T + E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E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T</a:t>
            </a:r>
            <a:br>
              <a:rPr lang="en-US" dirty="0">
                <a:sym typeface="Symbol" charset="2"/>
              </a:rPr>
            </a:br>
            <a:r>
              <a:rPr lang="en-US" dirty="0" err="1">
                <a:sym typeface="Symbol" charset="2"/>
              </a:rPr>
              <a:t>T</a:t>
            </a:r>
            <a:r>
              <a:rPr lang="en-US" dirty="0">
                <a:sym typeface="Symbol" charset="2"/>
              </a:rPr>
              <a:t> </a:t>
            </a:r>
            <a:r>
              <a:rPr lang="en-US" b="1" dirty="0"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int</a:t>
            </a:r>
            <a:endParaRPr lang="en-US" dirty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T </a:t>
            </a:r>
            <a:r>
              <a:rPr lang="en-US" b="1" dirty="0"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int</a:t>
            </a:r>
            <a:r>
              <a:rPr lang="en-US" dirty="0">
                <a:sym typeface="Symbol" charset="2"/>
              </a:rPr>
              <a:t> * T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T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( E )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7409581" y="1988840"/>
            <a:ext cx="4748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E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7417989" y="2852440"/>
            <a:ext cx="4748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17" name="AutoShape 17"/>
          <p:cNvCxnSpPr>
            <a:cxnSpLocks noChangeShapeType="1"/>
            <a:stCxn id="8" idx="2"/>
            <a:endCxn id="9" idx="0"/>
          </p:cNvCxnSpPr>
          <p:nvPr/>
        </p:nvCxnSpPr>
        <p:spPr bwMode="auto">
          <a:xfrm>
            <a:off x="7646986" y="2450505"/>
            <a:ext cx="8408" cy="401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7" name="Rectangle 26"/>
          <p:cNvSpPr/>
          <p:nvPr/>
        </p:nvSpPr>
        <p:spPr>
          <a:xfrm>
            <a:off x="1931772" y="1650046"/>
            <a:ext cx="5741508" cy="51891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dirty="0"/>
              <a:t>Try: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accent2"/>
                </a:solidFill>
              </a:rPr>
              <a:t>E</a:t>
            </a:r>
            <a:r>
              <a:rPr lang="en-US" sz="2200" baseline="-25000" dirty="0">
                <a:solidFill>
                  <a:schemeClr val="accent2"/>
                </a:solidFill>
              </a:rPr>
              <a:t>0</a:t>
            </a:r>
            <a:r>
              <a:rPr lang="en-US" sz="2200" dirty="0">
                <a:solidFill>
                  <a:schemeClr val="accent2"/>
                </a:solidFill>
              </a:rPr>
              <a:t> </a:t>
            </a:r>
            <a:r>
              <a:rPr lang="en-US" sz="2200" b="1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sz="22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2200" baseline="-25000" dirty="0">
                <a:solidFill>
                  <a:schemeClr val="accent2"/>
                </a:solidFill>
                <a:sym typeface="Symbol" charset="2"/>
              </a:rPr>
              <a:t>1</a:t>
            </a:r>
            <a:r>
              <a:rPr lang="en-US" sz="2200" baseline="-25000" dirty="0">
                <a:sym typeface="Symbol" charset="2"/>
              </a:rPr>
              <a:t> </a:t>
            </a:r>
            <a:r>
              <a:rPr lang="en-US" sz="2200" dirty="0">
                <a:sym typeface="Symbol" charset="2"/>
              </a:rPr>
              <a:t> </a:t>
            </a:r>
          </a:p>
          <a:p>
            <a:pPr eaLnBrk="1" hangingPunct="1">
              <a:spcBef>
                <a:spcPct val="20000"/>
              </a:spcBef>
            </a:pPr>
            <a:r>
              <a:rPr lang="en-US" sz="2200" dirty="0">
                <a:sym typeface="Symbol" charset="2"/>
              </a:rPr>
              <a:t>     Try </a:t>
            </a:r>
            <a:r>
              <a:rPr lang="en-US" sz="2200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sz="2200" baseline="-25000" dirty="0">
                <a:solidFill>
                  <a:schemeClr val="accent2"/>
                </a:solidFill>
                <a:sym typeface="Symbol" charset="2"/>
              </a:rPr>
              <a:t>1</a:t>
            </a:r>
            <a:r>
              <a:rPr lang="en-US" sz="2200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2200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sz="2200" dirty="0" err="1">
                <a:solidFill>
                  <a:schemeClr val="accent2"/>
                </a:solidFill>
                <a:sym typeface="Symbol" charset="2"/>
              </a:rPr>
              <a:t>int</a:t>
            </a:r>
            <a:endParaRPr lang="en-US" sz="2200" dirty="0">
              <a:solidFill>
                <a:schemeClr val="accent2"/>
              </a:solidFill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2200" dirty="0">
                <a:sym typeface="Symbol" charset="2"/>
              </a:rPr>
              <a:t>         Token </a:t>
            </a:r>
            <a:r>
              <a:rPr lang="en-US" sz="2200" dirty="0" err="1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sz="2200" dirty="0">
                <a:sym typeface="Symbol" charset="2"/>
              </a:rPr>
              <a:t> matches!</a:t>
            </a:r>
          </a:p>
          <a:p>
            <a:pPr eaLnBrk="1" hangingPunct="1">
              <a:spcBef>
                <a:spcPct val="20000"/>
              </a:spcBef>
            </a:pPr>
            <a:r>
              <a:rPr lang="en-US" sz="2200" dirty="0">
                <a:sym typeface="Symbol" charset="2"/>
              </a:rPr>
              <a:t>         but no non-terminals left and </a:t>
            </a:r>
          </a:p>
          <a:p>
            <a:pPr eaLnBrk="1" hangingPunct="1">
              <a:spcBef>
                <a:spcPct val="20000"/>
              </a:spcBef>
            </a:pPr>
            <a:r>
              <a:rPr lang="en-US" sz="2200" dirty="0">
                <a:sym typeface="Symbol" charset="2"/>
              </a:rPr>
              <a:t>         the input is not matched completely</a:t>
            </a:r>
          </a:p>
          <a:p>
            <a:pPr eaLnBrk="1" hangingPunct="1">
              <a:spcBef>
                <a:spcPct val="20000"/>
              </a:spcBef>
            </a:pPr>
            <a:r>
              <a:rPr lang="en-US" sz="2200" dirty="0">
                <a:sym typeface="Symbol" charset="2"/>
              </a:rPr>
              <a:t>     </a:t>
            </a:r>
            <a:r>
              <a:rPr lang="en-US" dirty="0">
                <a:sym typeface="Symbol" charset="2"/>
              </a:rPr>
              <a:t> Try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aseline="-25000" dirty="0">
                <a:solidFill>
                  <a:schemeClr val="accent2"/>
                </a:solidFill>
                <a:sym typeface="Symbol" charset="2"/>
              </a:rPr>
              <a:t>1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dirty="0" err="1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* T</a:t>
            </a:r>
            <a:r>
              <a:rPr lang="en-US" baseline="-25000" dirty="0">
                <a:solidFill>
                  <a:schemeClr val="accent2"/>
                </a:solidFill>
                <a:sym typeface="Symbol" charset="2"/>
              </a:rPr>
              <a:t>2</a:t>
            </a:r>
          </a:p>
          <a:p>
            <a:pPr eaLnBrk="1" hangingPunct="1">
              <a:spcBef>
                <a:spcPct val="20000"/>
              </a:spcBef>
            </a:pPr>
            <a:r>
              <a:rPr lang="en-US" baseline="-25000" dirty="0">
                <a:sym typeface="Symbol" charset="2"/>
              </a:rPr>
              <a:t>               </a:t>
            </a:r>
            <a:r>
              <a:rPr lang="en-US" dirty="0">
                <a:sym typeface="Symbol" charset="2"/>
              </a:rPr>
              <a:t>Tokens </a:t>
            </a:r>
            <a:r>
              <a:rPr lang="en-US" dirty="0" err="1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>
                <a:sym typeface="Symbol" charset="2"/>
              </a:rPr>
              <a:t> ,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* </a:t>
            </a:r>
            <a:r>
              <a:rPr lang="en-US" dirty="0">
                <a:sym typeface="Symbol" charset="2"/>
              </a:rPr>
              <a:t>match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          Try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aseline="-25000" dirty="0">
                <a:solidFill>
                  <a:schemeClr val="accent2"/>
                </a:solidFill>
                <a:sym typeface="Symbol" charset="2"/>
              </a:rPr>
              <a:t>2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dirty="0" err="1">
                <a:solidFill>
                  <a:schemeClr val="accent2"/>
                </a:solidFill>
                <a:sym typeface="Symbol" charset="2"/>
              </a:rPr>
              <a:t>int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          </a:t>
            </a:r>
            <a:r>
              <a:rPr lang="en-US" dirty="0">
                <a:sym typeface="Symbol" charset="2"/>
              </a:rPr>
              <a:t>Token </a:t>
            </a:r>
            <a:r>
              <a:rPr lang="en-US" dirty="0" err="1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dirty="0">
                <a:sym typeface="Symbol" charset="2"/>
              </a:rPr>
              <a:t> matches!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b="1" dirty="0">
                <a:sym typeface="Symbol" charset="2"/>
              </a:rPr>
              <a:t>  Succeed! No non-terminal left in the tree,</a:t>
            </a:r>
          </a:p>
          <a:p>
            <a:pPr eaLnBrk="1" hangingPunct="1">
              <a:spcBef>
                <a:spcPct val="20000"/>
              </a:spcBef>
            </a:pPr>
            <a:r>
              <a:rPr lang="en-US" b="1" dirty="0">
                <a:sym typeface="Symbol" charset="2"/>
              </a:rPr>
              <a:t>  input is totally matched</a:t>
            </a:r>
          </a:p>
          <a:p>
            <a:pPr eaLnBrk="1" hangingPunct="1">
              <a:spcBef>
                <a:spcPct val="20000"/>
              </a:spcBef>
            </a:pPr>
            <a:endParaRPr lang="en-US" b="1" dirty="0">
              <a:sym typeface="Symbol" charset="2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83541" y="4509120"/>
            <a:ext cx="1624163" cy="10402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800" b="1" dirty="0">
                <a:solidFill>
                  <a:schemeClr val="accent2"/>
                </a:solidFill>
              </a:rPr>
              <a:t>Input:</a:t>
            </a:r>
          </a:p>
          <a:p>
            <a:pPr eaLnBrk="1" hangingPunct="1">
              <a:spcBef>
                <a:spcPct val="20000"/>
              </a:spcBef>
            </a:pPr>
            <a:r>
              <a:rPr lang="en-US" sz="2800" b="1" dirty="0">
                <a:solidFill>
                  <a:schemeClr val="accent2"/>
                </a:solidFill>
                <a:sym typeface="Symbol" charset="2"/>
              </a:rPr>
              <a:t>int</a:t>
            </a:r>
            <a:r>
              <a:rPr lang="en-US" sz="2800" b="1" baseline="-25000" dirty="0">
                <a:solidFill>
                  <a:schemeClr val="accent2"/>
                </a:solidFill>
                <a:sym typeface="Symbol" charset="2"/>
              </a:rPr>
              <a:t>5</a:t>
            </a:r>
            <a:r>
              <a:rPr lang="en-US" sz="2800" b="1" dirty="0">
                <a:solidFill>
                  <a:schemeClr val="accent2"/>
                </a:solidFill>
                <a:sym typeface="Symbol" charset="2"/>
              </a:rPr>
              <a:t> * int</a:t>
            </a:r>
            <a:r>
              <a:rPr lang="en-US" sz="2800" b="1" baseline="-25000" dirty="0">
                <a:solidFill>
                  <a:schemeClr val="accent2"/>
                </a:solidFill>
                <a:sym typeface="Symbol" charset="2"/>
              </a:rPr>
              <a:t>2</a:t>
            </a:r>
            <a:endParaRPr lang="en-US" sz="2800" b="1" dirty="0">
              <a:solidFill>
                <a:schemeClr val="accent2"/>
              </a:solidFill>
              <a:sym typeface="Symbol" charset="2"/>
            </a:endParaRPr>
          </a:p>
        </p:txBody>
      </p:sp>
      <p:sp>
        <p:nvSpPr>
          <p:cNvPr id="30" name="Text Box 8"/>
          <p:cNvSpPr txBox="1">
            <a:spLocks noChangeArrowheads="1"/>
          </p:cNvSpPr>
          <p:nvPr/>
        </p:nvSpPr>
        <p:spPr bwMode="auto">
          <a:xfrm>
            <a:off x="6841255" y="3758927"/>
            <a:ext cx="6110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int</a:t>
            </a:r>
            <a:r>
              <a:rPr lang="en-US" baseline="-25000" dirty="0"/>
              <a:t>5</a:t>
            </a:r>
            <a:endParaRPr lang="en-US" dirty="0"/>
          </a:p>
        </p:txBody>
      </p:sp>
      <p:sp>
        <p:nvSpPr>
          <p:cNvPr id="31" name="Text Box 9"/>
          <p:cNvSpPr txBox="1">
            <a:spLocks noChangeArrowheads="1"/>
          </p:cNvSpPr>
          <p:nvPr/>
        </p:nvSpPr>
        <p:spPr bwMode="auto">
          <a:xfrm>
            <a:off x="7490543" y="3758927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32" name="Text Box 10"/>
          <p:cNvSpPr txBox="1">
            <a:spLocks noChangeArrowheads="1"/>
          </p:cNvSpPr>
          <p:nvPr/>
        </p:nvSpPr>
        <p:spPr bwMode="auto">
          <a:xfrm>
            <a:off x="8093793" y="3801814"/>
            <a:ext cx="4748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33" name="AutoShape 17"/>
          <p:cNvCxnSpPr>
            <a:cxnSpLocks noChangeShapeType="1"/>
            <a:stCxn id="9" idx="2"/>
            <a:endCxn id="30" idx="0"/>
          </p:cNvCxnSpPr>
          <p:nvPr/>
        </p:nvCxnSpPr>
        <p:spPr bwMode="auto">
          <a:xfrm flipH="1">
            <a:off x="7146788" y="3314105"/>
            <a:ext cx="508606" cy="44482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4" name="AutoShape 18"/>
          <p:cNvCxnSpPr>
            <a:cxnSpLocks noChangeShapeType="1"/>
            <a:stCxn id="9" idx="2"/>
            <a:endCxn id="32" idx="0"/>
          </p:cNvCxnSpPr>
          <p:nvPr/>
        </p:nvCxnSpPr>
        <p:spPr bwMode="auto">
          <a:xfrm>
            <a:off x="7655394" y="3314105"/>
            <a:ext cx="675804" cy="48770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5" name="AutoShape 19"/>
          <p:cNvCxnSpPr>
            <a:cxnSpLocks noChangeShapeType="1"/>
            <a:stCxn id="9" idx="2"/>
            <a:endCxn id="31" idx="0"/>
          </p:cNvCxnSpPr>
          <p:nvPr/>
        </p:nvCxnSpPr>
        <p:spPr bwMode="auto">
          <a:xfrm>
            <a:off x="7655394" y="3314105"/>
            <a:ext cx="4426" cy="44482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7" name="Text Box 12"/>
          <p:cNvSpPr txBox="1">
            <a:spLocks noChangeArrowheads="1"/>
          </p:cNvSpPr>
          <p:nvPr/>
        </p:nvSpPr>
        <p:spPr bwMode="auto">
          <a:xfrm>
            <a:off x="8065391" y="4623519"/>
            <a:ext cx="6110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int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38" name="AutoShape 24"/>
          <p:cNvCxnSpPr>
            <a:cxnSpLocks noChangeShapeType="1"/>
            <a:stCxn id="32" idx="2"/>
            <a:endCxn id="37" idx="0"/>
          </p:cNvCxnSpPr>
          <p:nvPr/>
        </p:nvCxnSpPr>
        <p:spPr bwMode="auto">
          <a:xfrm>
            <a:off x="8331198" y="4263479"/>
            <a:ext cx="39726" cy="3600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  <p:extLst>
      <p:ext uri="{BB962C8B-B14F-4D97-AF65-F5344CB8AC3E}">
        <p14:creationId xmlns:p14="http://schemas.microsoft.com/office/powerpoint/2010/main" val="2822183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9" grpId="0"/>
      <p:bldP spid="30" grpId="0"/>
      <p:bldP spid="31" grpId="0"/>
      <p:bldP spid="32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Preliminaries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chemeClr val="accent2"/>
                </a:solidFill>
              </a:rPr>
              <a:t>TOKEN</a:t>
            </a:r>
            <a:r>
              <a:rPr lang="en-CA" dirty="0"/>
              <a:t>:  the type of all tokens</a:t>
            </a:r>
          </a:p>
          <a:p>
            <a:pPr lvl="1"/>
            <a:r>
              <a:rPr lang="en-CA" dirty="0"/>
              <a:t>Special tokens INT, OPEN, CLOSE, PLUS, TIMES</a:t>
            </a:r>
          </a:p>
          <a:p>
            <a:pPr lvl="1"/>
            <a:endParaRPr lang="en-CA" dirty="0"/>
          </a:p>
          <a:p>
            <a:r>
              <a:rPr lang="en-CA" dirty="0"/>
              <a:t>The global </a:t>
            </a:r>
            <a:r>
              <a:rPr lang="en-CA" dirty="0">
                <a:solidFill>
                  <a:schemeClr val="accent2"/>
                </a:solidFill>
              </a:rPr>
              <a:t>next</a:t>
            </a:r>
            <a:r>
              <a:rPr lang="en-CA" dirty="0"/>
              <a:t> points to the next token in the input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BEBF-63E4-2E4C-B867-BE5AE4F1633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18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Implementing Productions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72816"/>
            <a:ext cx="7772400" cy="4114800"/>
          </a:xfrm>
        </p:spPr>
        <p:txBody>
          <a:bodyPr/>
          <a:lstStyle/>
          <a:p>
            <a:r>
              <a:rPr lang="en-CA" dirty="0"/>
              <a:t>Define </a:t>
            </a:r>
            <a:r>
              <a:rPr lang="en-CA" dirty="0" err="1"/>
              <a:t>boolean</a:t>
            </a:r>
            <a:r>
              <a:rPr lang="en-CA" dirty="0"/>
              <a:t> functions that check the token string for match of</a:t>
            </a:r>
          </a:p>
          <a:p>
            <a:pPr lvl="1"/>
            <a:r>
              <a:rPr lang="en-CA" dirty="0"/>
              <a:t>A given token terminal</a:t>
            </a:r>
          </a:p>
          <a:p>
            <a:pPr marL="914400" lvl="2" indent="0">
              <a:buNone/>
            </a:pPr>
            <a:r>
              <a:rPr lang="en-CA" dirty="0" err="1">
                <a:solidFill>
                  <a:schemeClr val="accent2"/>
                </a:solidFill>
              </a:rPr>
              <a:t>bool</a:t>
            </a:r>
            <a:r>
              <a:rPr lang="en-CA" dirty="0">
                <a:solidFill>
                  <a:schemeClr val="accent2"/>
                </a:solidFill>
              </a:rPr>
              <a:t> term(TOKEN </a:t>
            </a:r>
            <a:r>
              <a:rPr lang="en-CA" dirty="0" err="1">
                <a:solidFill>
                  <a:schemeClr val="accent2"/>
                </a:solidFill>
              </a:rPr>
              <a:t>tok</a:t>
            </a:r>
            <a:r>
              <a:rPr lang="en-CA" dirty="0">
                <a:solidFill>
                  <a:schemeClr val="accent2"/>
                </a:solidFill>
              </a:rPr>
              <a:t>) { return *next++ == </a:t>
            </a:r>
            <a:r>
              <a:rPr lang="en-CA" dirty="0" err="1">
                <a:solidFill>
                  <a:schemeClr val="accent2"/>
                </a:solidFill>
              </a:rPr>
              <a:t>tok</a:t>
            </a:r>
            <a:r>
              <a:rPr lang="en-CA" dirty="0">
                <a:solidFill>
                  <a:schemeClr val="accent2"/>
                </a:solidFill>
              </a:rPr>
              <a:t>; }</a:t>
            </a:r>
          </a:p>
          <a:p>
            <a:pPr lvl="1"/>
            <a:r>
              <a:rPr lang="en-CA" dirty="0"/>
              <a:t>A given production of S (the n-</a:t>
            </a:r>
            <a:r>
              <a:rPr lang="en-CA" dirty="0" err="1"/>
              <a:t>th</a:t>
            </a:r>
            <a:r>
              <a:rPr lang="en-CA" dirty="0"/>
              <a:t>)</a:t>
            </a:r>
          </a:p>
          <a:p>
            <a:pPr marL="914400" lvl="2" indent="0">
              <a:buNone/>
            </a:pPr>
            <a:r>
              <a:rPr lang="en-CA" dirty="0" err="1">
                <a:solidFill>
                  <a:schemeClr val="accent2"/>
                </a:solidFill>
              </a:rPr>
              <a:t>bool</a:t>
            </a:r>
            <a:r>
              <a:rPr lang="en-CA" dirty="0">
                <a:solidFill>
                  <a:schemeClr val="accent2"/>
                </a:solidFill>
              </a:rPr>
              <a:t> </a:t>
            </a:r>
            <a:r>
              <a:rPr lang="en-CA" dirty="0" err="1">
                <a:solidFill>
                  <a:schemeClr val="accent2"/>
                </a:solidFill>
              </a:rPr>
              <a:t>S</a:t>
            </a:r>
            <a:r>
              <a:rPr lang="en-CA" baseline="-25000" dirty="0" err="1">
                <a:solidFill>
                  <a:schemeClr val="accent2"/>
                </a:solidFill>
              </a:rPr>
              <a:t>n</a:t>
            </a:r>
            <a:r>
              <a:rPr lang="en-CA" dirty="0">
                <a:solidFill>
                  <a:schemeClr val="accent2"/>
                </a:solidFill>
              </a:rPr>
              <a:t>() {…}</a:t>
            </a:r>
          </a:p>
          <a:p>
            <a:pPr lvl="1"/>
            <a:r>
              <a:rPr lang="en-CA" dirty="0"/>
              <a:t>Any production of S</a:t>
            </a:r>
          </a:p>
          <a:p>
            <a:pPr marL="914400" lvl="2" indent="0">
              <a:buNone/>
            </a:pPr>
            <a:r>
              <a:rPr lang="en-CA" dirty="0" err="1">
                <a:solidFill>
                  <a:schemeClr val="accent2"/>
                </a:solidFill>
              </a:rPr>
              <a:t>bool</a:t>
            </a:r>
            <a:r>
              <a:rPr lang="en-CA" dirty="0">
                <a:solidFill>
                  <a:schemeClr val="accent2"/>
                </a:solidFill>
              </a:rPr>
              <a:t> S() {…}</a:t>
            </a:r>
          </a:p>
          <a:p>
            <a:r>
              <a:rPr lang="en-CA" dirty="0"/>
              <a:t>These functions advance </a:t>
            </a:r>
            <a:r>
              <a:rPr lang="en-CA" dirty="0">
                <a:solidFill>
                  <a:schemeClr val="accent2"/>
                </a:solidFill>
              </a:rPr>
              <a:t>next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BEBF-63E4-2E4C-B867-BE5AE4F1633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79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Implementing Productions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72816"/>
            <a:ext cx="7990656" cy="4114800"/>
          </a:xfrm>
        </p:spPr>
        <p:txBody>
          <a:bodyPr/>
          <a:lstStyle/>
          <a:p>
            <a:r>
              <a:rPr lang="en-CA" dirty="0"/>
              <a:t>For production </a:t>
            </a:r>
            <a:r>
              <a:rPr lang="en-CA" dirty="0">
                <a:solidFill>
                  <a:schemeClr val="accent2"/>
                </a:solidFill>
              </a:rPr>
              <a:t>E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 T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2"/>
                </a:solidFill>
                <a:sym typeface="Symbol" charset="2"/>
              </a:rPr>
              <a:t>bool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E</a:t>
            </a:r>
            <a:r>
              <a:rPr lang="en-US" baseline="-25000" dirty="0">
                <a:solidFill>
                  <a:schemeClr val="accent2"/>
                </a:solidFill>
                <a:sym typeface="Symbol" charset="2"/>
              </a:rPr>
              <a:t>1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() { return T(); }</a:t>
            </a:r>
          </a:p>
          <a:p>
            <a:r>
              <a:rPr lang="en-US" dirty="0">
                <a:sym typeface="Symbol" charset="2"/>
              </a:rPr>
              <a:t>For production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E  T + E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2"/>
                </a:solidFill>
                <a:sym typeface="Symbol" charset="2"/>
              </a:rPr>
              <a:t>bool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E</a:t>
            </a:r>
            <a:r>
              <a:rPr lang="en-US" baseline="-25000" dirty="0">
                <a:solidFill>
                  <a:schemeClr val="accent2"/>
                </a:solidFill>
                <a:sym typeface="Symbol" charset="2"/>
              </a:rPr>
              <a:t>2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() { return T() &amp;&amp; term(PLUS) &amp;&amp; E(); }</a:t>
            </a:r>
          </a:p>
          <a:p>
            <a:r>
              <a:rPr lang="en-US" dirty="0">
                <a:sym typeface="Symbol" charset="2"/>
              </a:rPr>
              <a:t>For all productions of E (with backtracking)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2"/>
                </a:solidFill>
                <a:sym typeface="Symbol" charset="2"/>
              </a:rPr>
              <a:t>bool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E() {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	TOKEN *save = next;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       return  (next= save, E</a:t>
            </a:r>
            <a:r>
              <a:rPr lang="en-US" baseline="-25000" dirty="0">
                <a:solidFill>
                  <a:schemeClr val="accent2"/>
                </a:solidFill>
                <a:sym typeface="Symbol" charset="2"/>
              </a:rPr>
              <a:t>1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()) || (next= save, E</a:t>
            </a:r>
            <a:r>
              <a:rPr lang="en-US" baseline="-25000" dirty="0">
                <a:solidFill>
                  <a:schemeClr val="accent2"/>
                </a:solidFill>
                <a:sym typeface="Symbol" charset="2"/>
              </a:rPr>
              <a:t>2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()); 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BEBF-63E4-2E4C-B867-BE5AE4F1633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397842" y="1700457"/>
            <a:ext cx="1527213" cy="904863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E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T</a:t>
            </a:r>
            <a:endParaRPr lang="en-US" dirty="0"/>
          </a:p>
          <a:p>
            <a:pPr eaLnBrk="1" hangingPunct="1">
              <a:spcBef>
                <a:spcPct val="20000"/>
              </a:spcBef>
            </a:pPr>
            <a:r>
              <a:rPr lang="en-US" dirty="0"/>
              <a:t>E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T + E</a:t>
            </a:r>
          </a:p>
        </p:txBody>
      </p:sp>
    </p:spTree>
    <p:extLst>
      <p:ext uri="{BB962C8B-B14F-4D97-AF65-F5344CB8AC3E}">
        <p14:creationId xmlns:p14="http://schemas.microsoft.com/office/powerpoint/2010/main" val="174883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Implementing Productions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72816"/>
            <a:ext cx="7990656" cy="4114800"/>
          </a:xfrm>
        </p:spPr>
        <p:txBody>
          <a:bodyPr/>
          <a:lstStyle/>
          <a:p>
            <a:r>
              <a:rPr lang="en-CA" dirty="0"/>
              <a:t>For  non-terminal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</a:p>
          <a:p>
            <a:pPr marL="457200" lvl="1" indent="0">
              <a:buNone/>
            </a:pPr>
            <a:r>
              <a:rPr lang="en-US" sz="2400" dirty="0" err="1">
                <a:solidFill>
                  <a:schemeClr val="accent2"/>
                </a:solidFill>
                <a:sym typeface="Symbol" charset="2"/>
              </a:rPr>
              <a:t>bool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 T</a:t>
            </a:r>
            <a:r>
              <a:rPr lang="en-US" sz="2400" baseline="-25000" dirty="0">
                <a:solidFill>
                  <a:schemeClr val="accent2"/>
                </a:solidFill>
                <a:sym typeface="Symbol" charset="2"/>
              </a:rPr>
              <a:t>1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() { return terms(OPEN) &amp;&amp; E() &amp;&amp; term(CLOSE); }</a:t>
            </a:r>
          </a:p>
          <a:p>
            <a:pPr marL="457200" lvl="1" indent="0">
              <a:buNone/>
            </a:pPr>
            <a:r>
              <a:rPr lang="en-US" sz="2400" dirty="0" err="1">
                <a:solidFill>
                  <a:schemeClr val="accent2"/>
                </a:solidFill>
                <a:sym typeface="Symbol" charset="2"/>
              </a:rPr>
              <a:t>bool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 T</a:t>
            </a:r>
            <a:r>
              <a:rPr lang="en-US" sz="2400" baseline="-25000" dirty="0">
                <a:solidFill>
                  <a:schemeClr val="accent2"/>
                </a:solidFill>
                <a:sym typeface="Symbol" charset="2"/>
              </a:rPr>
              <a:t>2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() { return terms(INT) &amp;&amp; term(TIMES) &amp;&amp; T(); }</a:t>
            </a:r>
          </a:p>
          <a:p>
            <a:pPr marL="457200" lvl="1" indent="0">
              <a:buNone/>
            </a:pPr>
            <a:r>
              <a:rPr lang="en-US" sz="2400" dirty="0" err="1">
                <a:solidFill>
                  <a:schemeClr val="accent2"/>
                </a:solidFill>
                <a:sym typeface="Symbol" charset="2"/>
              </a:rPr>
              <a:t>bool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 T</a:t>
            </a:r>
            <a:r>
              <a:rPr lang="en-US" sz="2400" baseline="-25000" dirty="0">
                <a:solidFill>
                  <a:schemeClr val="accent2"/>
                </a:solidFill>
                <a:sym typeface="Symbol" charset="2"/>
              </a:rPr>
              <a:t>3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() { return terms(INT); }</a:t>
            </a:r>
          </a:p>
          <a:p>
            <a:pPr marL="457200" lvl="1" indent="0">
              <a:buNone/>
            </a:pPr>
            <a:endParaRPr lang="en-US" sz="2400" dirty="0">
              <a:solidFill>
                <a:schemeClr val="accent2"/>
              </a:solidFill>
              <a:sym typeface="Symbol" charset="2"/>
            </a:endParaRPr>
          </a:p>
          <a:p>
            <a:pPr marL="457200" lvl="1" indent="0">
              <a:buNone/>
            </a:pPr>
            <a:r>
              <a:rPr lang="en-US" sz="2400" dirty="0" err="1">
                <a:solidFill>
                  <a:schemeClr val="accent2"/>
                </a:solidFill>
                <a:sym typeface="Symbol" charset="2"/>
              </a:rPr>
              <a:t>bool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 T() { 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	TOKEN *save = next;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       return    (next= save, T</a:t>
            </a:r>
            <a:r>
              <a:rPr lang="en-US" sz="2400" baseline="-25000" dirty="0">
                <a:solidFill>
                  <a:schemeClr val="accent2"/>
                </a:solidFill>
                <a:sym typeface="Symbol" charset="2"/>
              </a:rPr>
              <a:t>1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()) 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                    || (next= save, T</a:t>
            </a:r>
            <a:r>
              <a:rPr lang="en-US" sz="2400" baseline="-25000" dirty="0">
                <a:solidFill>
                  <a:schemeClr val="accent2"/>
                </a:solidFill>
                <a:sym typeface="Symbol" charset="2"/>
              </a:rPr>
              <a:t>2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())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                    || (next= save, T</a:t>
            </a:r>
            <a:r>
              <a:rPr lang="en-US" sz="2400" baseline="-25000" dirty="0">
                <a:solidFill>
                  <a:schemeClr val="accent2"/>
                </a:solidFill>
                <a:sym typeface="Symbol" charset="2"/>
              </a:rPr>
              <a:t>3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()); 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BEBF-63E4-2E4C-B867-BE5AE4F1633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253826" y="3428649"/>
            <a:ext cx="1638654" cy="2160591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dirty="0"/>
              <a:t>E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T + E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E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T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T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( E )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T </a:t>
            </a:r>
            <a:r>
              <a:rPr lang="en-US" b="1" dirty="0"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int</a:t>
            </a:r>
            <a:r>
              <a:rPr lang="en-US" dirty="0">
                <a:sym typeface="Symbol" charset="2"/>
              </a:rPr>
              <a:t> * T</a:t>
            </a:r>
            <a:br>
              <a:rPr lang="en-US" dirty="0">
                <a:sym typeface="Symbol" charset="2"/>
              </a:rPr>
            </a:br>
            <a:r>
              <a:rPr lang="en-US" dirty="0">
                <a:sym typeface="Symbol" charset="2"/>
              </a:rPr>
              <a:t>T </a:t>
            </a:r>
            <a:r>
              <a:rPr lang="en-US" b="1" dirty="0"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int</a:t>
            </a:r>
            <a:endParaRPr lang="en-US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1761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7963</TotalTime>
  <Words>1337</Words>
  <Application>Microsoft Macintosh PowerPoint</Application>
  <PresentationFormat>On-screen Show (4:3)</PresentationFormat>
  <Paragraphs>282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Times</vt:lpstr>
      <vt:lpstr>Times New Roman</vt:lpstr>
      <vt:lpstr>1_Blank Presentation</vt:lpstr>
      <vt:lpstr>Top-down Parsing</vt:lpstr>
      <vt:lpstr>Top-Down Parsing</vt:lpstr>
      <vt:lpstr>Recursive Descent Parsing</vt:lpstr>
      <vt:lpstr>Recursive Descent Parsing</vt:lpstr>
      <vt:lpstr>Recursive Descent Parsing</vt:lpstr>
      <vt:lpstr>Preliminaries </vt:lpstr>
      <vt:lpstr>Implementing Productions</vt:lpstr>
      <vt:lpstr>Implementing Productions</vt:lpstr>
      <vt:lpstr>Implementing Productions</vt:lpstr>
      <vt:lpstr>Recursive Descent Parsing</vt:lpstr>
      <vt:lpstr>Left-Recursion in  Recursive Descent Parsing</vt:lpstr>
      <vt:lpstr>Elimination of Left Recursion</vt:lpstr>
      <vt:lpstr>No Immediate Left Recursion</vt:lpstr>
      <vt:lpstr>No Immediate Left Recursion</vt:lpstr>
      <vt:lpstr>Remove General Left Recursion</vt:lpstr>
      <vt:lpstr>Immediate Left Recursion</vt:lpstr>
      <vt:lpstr>General Left Recursion</vt:lpstr>
      <vt:lpstr>Remove General Left Recursion</vt:lpstr>
      <vt:lpstr>Summary of Recursive Descent</vt:lpstr>
      <vt:lpstr>How to compute: Does X *  ?</vt:lpstr>
    </vt:vector>
  </TitlesOfParts>
  <Company>SFU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825  Natural Language Processing</dc:title>
  <dc:creator>Anoop Sarkar</dc:creator>
  <cp:lastModifiedBy>Anoop Sarkar</cp:lastModifiedBy>
  <cp:revision>893</cp:revision>
  <cp:lastPrinted>2010-10-18T21:18:44Z</cp:lastPrinted>
  <dcterms:created xsi:type="dcterms:W3CDTF">2010-10-18T20:51:40Z</dcterms:created>
  <dcterms:modified xsi:type="dcterms:W3CDTF">2019-07-18T17:23:00Z</dcterms:modified>
</cp:coreProperties>
</file>