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336" r:id="rId2"/>
    <p:sldId id="328" r:id="rId3"/>
    <p:sldId id="274" r:id="rId4"/>
    <p:sldId id="275" r:id="rId5"/>
    <p:sldId id="296" r:id="rId6"/>
    <p:sldId id="333" r:id="rId7"/>
    <p:sldId id="334" r:id="rId8"/>
    <p:sldId id="335" r:id="rId9"/>
    <p:sldId id="338" r:id="rId10"/>
    <p:sldId id="283" r:id="rId11"/>
    <p:sldId id="276" r:id="rId12"/>
    <p:sldId id="297" r:id="rId13"/>
    <p:sldId id="329" r:id="rId14"/>
    <p:sldId id="330" r:id="rId15"/>
    <p:sldId id="331" r:id="rId16"/>
    <p:sldId id="332" r:id="rId17"/>
    <p:sldId id="342" r:id="rId18"/>
    <p:sldId id="282" r:id="rId19"/>
    <p:sldId id="339" r:id="rId20"/>
    <p:sldId id="340" r:id="rId21"/>
    <p:sldId id="341" r:id="rId2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8" autoAdjust="0"/>
    <p:restoredTop sz="91036"/>
  </p:normalViewPr>
  <p:slideViewPr>
    <p:cSldViewPr>
      <p:cViewPr varScale="1">
        <p:scale>
          <a:sx n="215" d="100"/>
          <a:sy n="215" d="100"/>
        </p:scale>
        <p:origin x="68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0145A6CB-08E3-524B-8C9B-64D562E378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5A6CB-08E3-524B-8C9B-64D562E378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F7010-A84E-704E-888E-925FF3BC72A8}" type="slidenum">
              <a:rPr lang="en-US"/>
              <a:pPr/>
              <a:t>18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CE162-726B-C849-BD5F-2C7393811307}" type="slidenum">
              <a:rPr lang="en-US"/>
              <a:pPr/>
              <a:t>20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21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98AE2-AC9E-3C4C-9D31-DE6709593479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4E2AA-209D-914A-AA14-E8A1CA15624F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BCF34-22C1-CA47-B25B-EF8B1BAC838B}" type="slidenum">
              <a:rPr lang="en-US"/>
              <a:pPr/>
              <a:t>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BCF34-22C1-CA47-B25B-EF8B1BAC838B}" type="slidenum">
              <a:rPr lang="en-US"/>
              <a:pPr/>
              <a:t>9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BBA4C8-934C-E044-B337-5D91AD55E855}" type="slidenum">
              <a:rPr lang="en-US"/>
              <a:pPr/>
              <a:t>11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6463-6402-9444-9D24-C1AA7A3F904B}" type="slidenum">
              <a:rPr lang="en-US"/>
              <a:pPr/>
              <a:t>12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2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0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30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232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2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4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4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2020-09-27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1A1C-8733-2F46-969B-B912AB69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8" name="Shape 198"/>
          <p:cNvSpPr/>
          <p:nvPr/>
        </p:nvSpPr>
        <p:spPr>
          <a:xfrm>
            <a:off x="6149025" y="273525"/>
            <a:ext cx="2366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CFG2: Ambiguity</a:t>
            </a:r>
          </a:p>
        </p:txBody>
      </p:sp>
    </p:spTree>
    <p:extLst>
      <p:ext uri="{BB962C8B-B14F-4D97-AF65-F5344CB8AC3E}">
        <p14:creationId xmlns:p14="http://schemas.microsoft.com/office/powerpoint/2010/main" val="179715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/>
              <a:t>Stmt</a:t>
            </a:r>
            <a:r>
              <a:rPr lang="en-US" sz="1800" dirty="0"/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800" b="1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Expr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Stmt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Stmt</a:t>
            </a:r>
            <a:endParaRPr lang="en-US" sz="18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>
                <a:sym typeface="Symbol" charset="2"/>
              </a:rPr>
              <a:t>Stmt</a:t>
            </a:r>
            <a:r>
              <a:rPr lang="en-US" sz="1800" dirty="0"/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Expr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Stmt</a:t>
            </a:r>
            <a:endParaRPr lang="en-US" sz="18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>
                <a:sym typeface="Symbol" charset="2"/>
              </a:rPr>
              <a:t>Stmt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Other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4</a:t>
            </a:r>
            <a:r>
              <a:rPr lang="en-US" dirty="0">
                <a:sym typeface="Symbol" charset="2"/>
              </a:rPr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10</a:t>
            </a:fld>
            <a:endParaRPr lang="en-US" dirty="0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160025" y="2923734"/>
            <a:ext cx="1966914" cy="1772842"/>
            <a:chOff x="3371" y="1670"/>
            <a:chExt cx="1652" cy="1489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5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if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371" y="2250"/>
              <a:ext cx="31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  <a:r>
                <a:rPr lang="en-US" sz="1800" baseline="-25000" dirty="0">
                  <a:latin typeface="Calibri" panose="020F0502020204030204" pitchFamily="34" charset="0"/>
                </a:rPr>
                <a:t>1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851" y="2259"/>
              <a:ext cx="25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if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50" y="2304"/>
              <a:ext cx="67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else</a:t>
              </a:r>
              <a:r>
                <a:rPr lang="en-US" sz="1800" dirty="0">
                  <a:latin typeface="Calibri" panose="020F0502020204030204" pitchFamily="34" charset="0"/>
                </a:rPr>
                <a:t> E</a:t>
              </a:r>
              <a:r>
                <a:rPr lang="en-US" sz="1800" baseline="-25000" dirty="0">
                  <a:latin typeface="Calibri" panose="020F0502020204030204" pitchFamily="34" charset="0"/>
                </a:rPr>
                <a:t>4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624" y="2839"/>
              <a:ext cx="31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  <a:r>
                <a:rPr lang="en-US" sz="1800" baseline="-25000" dirty="0">
                  <a:latin typeface="Calibri" panose="020F0502020204030204" pitchFamily="34" charset="0"/>
                </a:rPr>
                <a:t>2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16" y="2849"/>
              <a:ext cx="31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  <a:r>
                <a:rPr lang="en-US" sz="1800" baseline="-25000" dirty="0">
                  <a:latin typeface="Calibri" panose="020F0502020204030204" pitchFamily="34" charset="0"/>
                </a:rPr>
                <a:t>3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18" name="AutoShape 17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3528" y="1980"/>
              <a:ext cx="432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8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3959" y="1980"/>
              <a:ext cx="727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19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3959" y="1980"/>
              <a:ext cx="21" cy="2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1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781" y="2569"/>
              <a:ext cx="200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4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3980" y="2569"/>
              <a:ext cx="292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923686" y="682612"/>
            <a:ext cx="2107416" cy="1773080"/>
            <a:chOff x="5279480" y="4119709"/>
            <a:chExt cx="2809887" cy="2364108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5279480" y="4119709"/>
              <a:ext cx="1590675" cy="2363790"/>
              <a:chOff x="3371" y="1670"/>
              <a:chExt cx="1002" cy="1489"/>
            </a:xfrm>
          </p:grpSpPr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3830" y="1670"/>
                <a:ext cx="25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if</a:t>
                </a: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3371" y="2250"/>
                <a:ext cx="314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</a:rPr>
                  <a:t>E</a:t>
                </a:r>
                <a:r>
                  <a:rPr lang="en-US" sz="1800" baseline="-25000" dirty="0">
                    <a:latin typeface="Calibri" panose="020F0502020204030204" pitchFamily="34" charset="0"/>
                  </a:rPr>
                  <a:t>1</a:t>
                </a:r>
                <a:endParaRPr lang="en-US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4105" y="2259"/>
                <a:ext cx="25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if</a:t>
                </a:r>
              </a:p>
            </p:txBody>
          </p:sp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3624" y="2839"/>
                <a:ext cx="314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</a:rPr>
                  <a:t>E</a:t>
                </a:r>
                <a:r>
                  <a:rPr lang="en-US" sz="1800" baseline="-25000" dirty="0">
                    <a:latin typeface="Calibri" panose="020F0502020204030204" pitchFamily="34" charset="0"/>
                  </a:rPr>
                  <a:t>2</a:t>
                </a:r>
                <a:endParaRPr lang="en-US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Text Box 12"/>
              <p:cNvSpPr txBox="1">
                <a:spLocks noChangeArrowheads="1"/>
              </p:cNvSpPr>
              <p:nvPr/>
            </p:nvSpPr>
            <p:spPr bwMode="auto">
              <a:xfrm>
                <a:off x="4059" y="2849"/>
                <a:ext cx="314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</a:rPr>
                  <a:t>E</a:t>
                </a:r>
                <a:r>
                  <a:rPr lang="en-US" sz="1800" baseline="-25000" dirty="0">
                    <a:latin typeface="Calibri" panose="020F0502020204030204" pitchFamily="34" charset="0"/>
                  </a:rPr>
                  <a:t>3</a:t>
                </a:r>
                <a:endParaRPr lang="en-US" sz="18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4" name="AutoShape 17"/>
              <p:cNvCxnSpPr>
                <a:cxnSpLocks noChangeShapeType="1"/>
                <a:stCxn id="28" idx="2"/>
                <a:endCxn id="29" idx="0"/>
              </p:cNvCxnSpPr>
              <p:nvPr/>
            </p:nvCxnSpPr>
            <p:spPr bwMode="auto">
              <a:xfrm flipH="1">
                <a:off x="3528" y="1980"/>
                <a:ext cx="432" cy="2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19"/>
              <p:cNvCxnSpPr>
                <a:cxnSpLocks noChangeShapeType="1"/>
                <a:stCxn id="28" idx="2"/>
                <a:endCxn id="30" idx="0"/>
              </p:cNvCxnSpPr>
              <p:nvPr/>
            </p:nvCxnSpPr>
            <p:spPr bwMode="auto">
              <a:xfrm>
                <a:off x="3960" y="1980"/>
                <a:ext cx="275" cy="2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7" name="AutoShape 21"/>
              <p:cNvCxnSpPr>
                <a:cxnSpLocks noChangeShapeType="1"/>
                <a:stCxn id="30" idx="2"/>
                <a:endCxn id="32" idx="0"/>
              </p:cNvCxnSpPr>
              <p:nvPr/>
            </p:nvCxnSpPr>
            <p:spPr bwMode="auto">
              <a:xfrm flipH="1">
                <a:off x="3781" y="2569"/>
                <a:ext cx="454" cy="2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8" name="AutoShape 24"/>
              <p:cNvCxnSpPr>
                <a:cxnSpLocks noChangeShapeType="1"/>
                <a:stCxn id="30" idx="2"/>
                <a:endCxn id="33" idx="0"/>
              </p:cNvCxnSpPr>
              <p:nvPr/>
            </p:nvCxnSpPr>
            <p:spPr bwMode="auto">
              <a:xfrm flipH="1">
                <a:off x="4216" y="2569"/>
                <a:ext cx="19" cy="2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7020270" y="5991374"/>
              <a:ext cx="106909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else</a:t>
              </a:r>
              <a:r>
                <a:rPr lang="en-US" sz="1800" dirty="0">
                  <a:latin typeface="Calibri" panose="020F0502020204030204" pitchFamily="34" charset="0"/>
                </a:rPr>
                <a:t> E</a:t>
              </a:r>
              <a:r>
                <a:rPr lang="en-US" sz="1800" baseline="-25000" dirty="0">
                  <a:latin typeface="Calibri" panose="020F0502020204030204" pitchFamily="34" charset="0"/>
                </a:rPr>
                <a:t>4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40" name="AutoShape 24"/>
            <p:cNvCxnSpPr>
              <a:cxnSpLocks noChangeShapeType="1"/>
              <a:stCxn id="30" idx="2"/>
              <a:endCxn id="39" idx="0"/>
            </p:cNvCxnSpPr>
            <p:nvPr/>
          </p:nvCxnSpPr>
          <p:spPr bwMode="auto">
            <a:xfrm>
              <a:off x="6650286" y="5546874"/>
              <a:ext cx="904533" cy="444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5" name="Rectangle 34"/>
          <p:cNvSpPr/>
          <p:nvPr/>
        </p:nvSpPr>
        <p:spPr>
          <a:xfrm>
            <a:off x="861666" y="3629991"/>
            <a:ext cx="29057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</a:rPr>
              <a:t>else</a:t>
            </a:r>
            <a:r>
              <a:rPr lang="en-US" sz="2100" dirty="0">
                <a:latin typeface="Calibri" panose="020F0502020204030204" pitchFamily="34" charset="0"/>
              </a:rPr>
              <a:t> matches the closest </a:t>
            </a:r>
          </a:p>
          <a:p>
            <a:pPr algn="ctr"/>
            <a:r>
              <a:rPr lang="en-US" sz="2100" dirty="0">
                <a:latin typeface="Calibri" panose="020F0502020204030204" pitchFamily="34" charset="0"/>
              </a:rPr>
              <a:t>unmatched </a:t>
            </a: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</a:rPr>
              <a:t>then</a:t>
            </a:r>
            <a:endParaRPr lang="en-CA" sz="21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69218"/>
            <a:ext cx="7886700" cy="35787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/>
              <a:t>Stmt</a:t>
            </a:r>
            <a:r>
              <a:rPr lang="en-US" sz="1800" dirty="0"/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800" b="1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Expr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Stmt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Stmt</a:t>
            </a:r>
            <a:endParaRPr lang="en-US" sz="18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>
                <a:sym typeface="Symbol" charset="2"/>
              </a:rPr>
              <a:t>Stmt</a:t>
            </a:r>
            <a:r>
              <a:rPr lang="en-US" sz="1800" dirty="0"/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Expr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Stmt</a:t>
            </a:r>
            <a:endParaRPr lang="en-US" sz="18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>
                <a:sym typeface="Symbol" charset="2"/>
              </a:rPr>
              <a:t>Stmt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Other</a:t>
            </a:r>
            <a:endParaRPr lang="en-US" sz="15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Unambiguous grammar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dirty="0" err="1"/>
              <a:t>Stmt</a:t>
            </a:r>
            <a:r>
              <a:rPr lang="en-US" sz="1500" dirty="0"/>
              <a:t>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dirty="0" err="1">
                <a:sym typeface="Symbol" charset="2"/>
              </a:rPr>
              <a:t>MatchedStmt</a:t>
            </a:r>
            <a:r>
              <a:rPr lang="en-US" sz="1500" dirty="0">
                <a:sym typeface="Symbol" charset="2"/>
              </a:rPr>
              <a:t>              /*all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500" dirty="0">
                <a:sym typeface="Symbol" charset="2"/>
              </a:rPr>
              <a:t> are matched*/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dirty="0" err="1">
                <a:sym typeface="Symbol" charset="2"/>
              </a:rPr>
              <a:t>Stmt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dirty="0" err="1">
                <a:sym typeface="Symbol" charset="2"/>
              </a:rPr>
              <a:t>UnmatchedStmt</a:t>
            </a:r>
            <a:r>
              <a:rPr lang="en-US" sz="1500" dirty="0">
                <a:sym typeface="Symbol" charset="2"/>
              </a:rPr>
              <a:t>        /*some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500" dirty="0">
                <a:sym typeface="Symbol" charset="2"/>
              </a:rPr>
              <a:t> are unmatched*/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dirty="0" err="1">
                <a:sym typeface="Symbol" charset="2"/>
              </a:rPr>
              <a:t>MatchedStmt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500" b="1" dirty="0">
                <a:sym typeface="Symbol" charset="2"/>
              </a:rPr>
              <a:t> </a:t>
            </a:r>
            <a:r>
              <a:rPr lang="en-US" sz="1500" dirty="0" err="1">
                <a:sym typeface="Symbol" charset="2"/>
              </a:rPr>
              <a:t>Expr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dirty="0" err="1">
                <a:sym typeface="Symbol" charset="2"/>
              </a:rPr>
              <a:t>MatchedStmt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dirty="0" err="1">
                <a:sym typeface="Symbol" charset="2"/>
              </a:rPr>
              <a:t>MatchedStmt</a:t>
            </a:r>
            <a:endParaRPr lang="en-US" sz="15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dirty="0" err="1"/>
              <a:t>MatchedStmt</a:t>
            </a:r>
            <a:r>
              <a:rPr lang="en-US" sz="1500" dirty="0"/>
              <a:t>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dirty="0" err="1">
                <a:sym typeface="Symbol" charset="2"/>
              </a:rPr>
              <a:t>UnmatchedStmt</a:t>
            </a:r>
            <a:r>
              <a:rPr lang="en-US" sz="1500" dirty="0"/>
              <a:t>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500" b="1" dirty="0">
                <a:sym typeface="Symbol" charset="2"/>
              </a:rPr>
              <a:t> </a:t>
            </a:r>
            <a:r>
              <a:rPr lang="en-US" sz="1500" dirty="0" err="1">
                <a:sym typeface="Symbol" charset="2"/>
              </a:rPr>
              <a:t>Expr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dirty="0" err="1">
                <a:sym typeface="Symbol" charset="2"/>
              </a:rPr>
              <a:t>Stmt</a:t>
            </a:r>
            <a:endParaRPr lang="en-US" sz="15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dirty="0" err="1">
                <a:sym typeface="Symbol" charset="2"/>
              </a:rPr>
              <a:t>UnmatchedStmt</a:t>
            </a:r>
            <a:r>
              <a:rPr lang="en-US" sz="1500" dirty="0"/>
              <a:t>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500" b="1" dirty="0">
                <a:sym typeface="Symbol" charset="2"/>
              </a:rPr>
              <a:t> </a:t>
            </a:r>
            <a:r>
              <a:rPr lang="en-US" sz="1500" dirty="0" err="1">
                <a:sym typeface="Symbol" charset="2"/>
              </a:rPr>
              <a:t>Expr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dirty="0" err="1">
                <a:sym typeface="Symbol" charset="2"/>
              </a:rPr>
              <a:t>MatchedStmt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1500" dirty="0">
                <a:sym typeface="Symbol" charset="2"/>
              </a:rPr>
              <a:t> </a:t>
            </a:r>
            <a:r>
              <a:rPr lang="en-US" sz="1500" dirty="0" err="1">
                <a:sym typeface="Symbol" charset="2"/>
              </a:rPr>
              <a:t>UnmatchedStmt</a:t>
            </a:r>
            <a:endParaRPr lang="en-US" sz="15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E1FC-A366-FC4B-A361-FC3B4E4900C8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46873" y="2193708"/>
            <a:ext cx="29057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</a:rPr>
              <a:t>else</a:t>
            </a:r>
            <a:r>
              <a:rPr lang="en-US" sz="2100" dirty="0">
                <a:latin typeface="Calibri" panose="020F0502020204030204" pitchFamily="34" charset="0"/>
              </a:rPr>
              <a:t> matches the closest </a:t>
            </a:r>
          </a:p>
          <a:p>
            <a:pPr algn="ctr"/>
            <a:r>
              <a:rPr lang="en-US" sz="2100" dirty="0">
                <a:latin typeface="Calibri" panose="020F0502020204030204" pitchFamily="34" charset="0"/>
              </a:rPr>
              <a:t>unmatched </a:t>
            </a: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</a:rPr>
              <a:t>then</a:t>
            </a:r>
            <a:endParaRPr lang="en-CA" sz="21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/>
              <a:t>Check unambiguous dangling-else grammar with the following inputs: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if Expr then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dirty="0">
                <a:sym typeface="Symbol" charset="2"/>
              </a:rPr>
              <a:t> Expr then Other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000" dirty="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808000"/>
                </a:solidFill>
                <a:sym typeface="Symbol" charset="2"/>
              </a:rPr>
              <a:t>if</a:t>
            </a:r>
            <a:r>
              <a:rPr lang="en-US" sz="2000" dirty="0">
                <a:sym typeface="Symbol" charset="2"/>
              </a:rPr>
              <a:t> Expr then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if </a:t>
            </a:r>
            <a:r>
              <a:rPr lang="en-US" sz="2000" dirty="0">
                <a:sym typeface="Symbol" charset="2"/>
              </a:rPr>
              <a:t>Expr then Other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else </a:t>
            </a:r>
            <a:r>
              <a:rPr lang="en-US" sz="2000" dirty="0">
                <a:sym typeface="Symbol" charset="2"/>
              </a:rPr>
              <a:t>Other </a:t>
            </a:r>
            <a:r>
              <a:rPr lang="en-US" sz="2000" dirty="0">
                <a:solidFill>
                  <a:srgbClr val="808000"/>
                </a:solidFill>
                <a:sym typeface="Symbol" charset="2"/>
              </a:rPr>
              <a:t>else</a:t>
            </a:r>
            <a:r>
              <a:rPr lang="en-US" sz="2000" dirty="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if Expr then </a:t>
            </a:r>
            <a:r>
              <a:rPr lang="en-US" sz="2000" dirty="0">
                <a:solidFill>
                  <a:srgbClr val="808000"/>
                </a:solidFill>
                <a:sym typeface="Symbol" charset="2"/>
              </a:rPr>
              <a:t>if </a:t>
            </a:r>
            <a:r>
              <a:rPr lang="en-US" sz="2000" dirty="0">
                <a:sym typeface="Symbol" charset="2"/>
              </a:rPr>
              <a:t>Expr then Other</a:t>
            </a:r>
            <a:r>
              <a:rPr lang="en-US" sz="2000" dirty="0">
                <a:solidFill>
                  <a:srgbClr val="808000"/>
                </a:solidFill>
                <a:sym typeface="Symbol" charset="2"/>
              </a:rPr>
              <a:t> else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if </a:t>
            </a:r>
            <a:r>
              <a:rPr lang="en-US" sz="2000" dirty="0">
                <a:sym typeface="Symbol" charset="2"/>
              </a:rPr>
              <a:t>Expr then Other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else </a:t>
            </a:r>
            <a:r>
              <a:rPr lang="en-US" sz="2000" dirty="0">
                <a:sym typeface="Symbol" charset="2"/>
              </a:rPr>
              <a:t>Other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6CC-244D-734D-BCCA-A740593180F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Precedence and Associativity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Impossible to automatically convert an ambiguous grammar to an unambiguous one</a:t>
            </a:r>
          </a:p>
          <a:p>
            <a:r>
              <a:rPr lang="en-CA" dirty="0"/>
              <a:t>Used with care, potentially ambiguous grammars can be useful: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Allows a grammar that is easier to read for humans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However it needs disambiguation mechanisms like precedence &amp; associativity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Precedence and Associativity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Instead of re-writing the grammar </a:t>
            </a:r>
          </a:p>
          <a:p>
            <a:pPr lvl="1"/>
            <a:r>
              <a:rPr lang="en-CA" dirty="0"/>
              <a:t>Use the more natural (ambiguous) grammar</a:t>
            </a:r>
          </a:p>
          <a:p>
            <a:pPr lvl="1"/>
            <a:r>
              <a:rPr lang="en-CA" dirty="0"/>
              <a:t>Along with disambiguation declarations</a:t>
            </a:r>
          </a:p>
          <a:p>
            <a:r>
              <a:rPr lang="en-CA" dirty="0"/>
              <a:t>Most tools allow </a:t>
            </a:r>
            <a:r>
              <a:rPr lang="en-CA" dirty="0">
                <a:solidFill>
                  <a:schemeClr val="accent2"/>
                </a:solidFill>
              </a:rPr>
              <a:t>precedence and associativity declaration</a:t>
            </a:r>
            <a:r>
              <a:rPr lang="en-CA" dirty="0"/>
              <a:t> to disambiguate grammars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Associativity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CA" dirty="0"/>
                  <a:t>Consider the grammar:</a:t>
                </a:r>
              </a:p>
              <a:p>
                <a:pPr lvl="1"/>
                <a:r>
                  <a:rPr lang="en-CA" dirty="0">
                    <a:solidFill>
                      <a:schemeClr val="accent2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E - E |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/>
              </a:p>
              <a:p>
                <a:r>
                  <a:rPr lang="en-CA" dirty="0"/>
                  <a:t>Ambiguous: two parse trees 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tx2"/>
                  </a:solidFill>
                </a:endParaRPr>
              </a:p>
              <a:p>
                <a:r>
                  <a:rPr lang="en-CA" dirty="0">
                    <a:solidFill>
                      <a:schemeClr val="tx2"/>
                    </a:solidFill>
                  </a:rPr>
                  <a:t>Left associativity declaration:</a:t>
                </a:r>
                <a:r>
                  <a:rPr lang="en-CA" dirty="0">
                    <a:solidFill>
                      <a:schemeClr val="accent2"/>
                    </a:solidFill>
                  </a:rPr>
                  <a:t> %left -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3502" b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067915" y="2517745"/>
            <a:ext cx="2174887" cy="1712167"/>
            <a:chOff x="4927623" y="3687415"/>
            <a:chExt cx="2699127" cy="302982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68436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12848" y="4479504"/>
              <a:ext cx="368436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0" y="4536132"/>
              <a:ext cx="368436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79798" y="4565228"/>
              <a:ext cx="324669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20960" y="5343598"/>
              <a:ext cx="368436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64614" y="5359473"/>
              <a:ext cx="324669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197066" y="4340980"/>
              <a:ext cx="745067" cy="138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5942133" y="4340980"/>
              <a:ext cx="0" cy="224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2133" y="4340980"/>
              <a:ext cx="784815" cy="195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205178" y="5189697"/>
              <a:ext cx="521770" cy="1539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6726948" y="5189697"/>
              <a:ext cx="0" cy="1697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73088" y="5359769"/>
              <a:ext cx="368436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6948" y="5189697"/>
              <a:ext cx="630358" cy="1700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>
              <a:off x="5197066" y="5133069"/>
              <a:ext cx="1" cy="138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0"/>
              <a:ext cx="538887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538887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>
              <a:off x="6205178" y="5997164"/>
              <a:ext cx="1" cy="665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9"/>
              <a:ext cx="538887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>
              <a:off x="7357306" y="6013334"/>
              <a:ext cx="1" cy="50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357754" y="2463739"/>
            <a:ext cx="2012494" cy="1757389"/>
            <a:chOff x="1115616" y="3645024"/>
            <a:chExt cx="2538280" cy="3008539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443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192843" y="4437112"/>
              <a:ext cx="37443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443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72204" y="4522837"/>
              <a:ext cx="32995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202229" y="5301208"/>
              <a:ext cx="37443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44851" y="5317083"/>
              <a:ext cx="32995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7183" y="4277297"/>
              <a:ext cx="742879" cy="1598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>
              <a:off x="2637183" y="4277297"/>
              <a:ext cx="0" cy="245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9831" y="4277297"/>
              <a:ext cx="727353" cy="216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89448" y="5126014"/>
              <a:ext cx="520382" cy="175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>
              <a:off x="1909831" y="5126014"/>
              <a:ext cx="0" cy="1910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54357" y="5317379"/>
              <a:ext cx="37443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9831" y="5126014"/>
              <a:ext cx="631745" cy="1913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380062" y="5069385"/>
              <a:ext cx="1" cy="159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06230" y="5229201"/>
              <a:ext cx="547666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8"/>
              <a:ext cx="547666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>
              <a:off x="1389448" y="5933481"/>
              <a:ext cx="1" cy="878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90"/>
              <a:ext cx="547666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>
              <a:off x="2541576" y="5949652"/>
              <a:ext cx="1" cy="71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59" name="Straight Connector 58"/>
          <p:cNvCxnSpPr/>
          <p:nvPr/>
        </p:nvCxnSpPr>
        <p:spPr bwMode="auto">
          <a:xfrm flipH="1">
            <a:off x="5149805" y="2648273"/>
            <a:ext cx="1717212" cy="13427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5149804" y="2855043"/>
            <a:ext cx="2122496" cy="953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65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Precedence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787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CA" dirty="0"/>
                  <a:t>Consider the grammar:</a:t>
                </a:r>
              </a:p>
              <a:p>
                <a:pPr lvl="1"/>
                <a:r>
                  <a:rPr lang="en-CA" dirty="0">
                    <a:solidFill>
                      <a:schemeClr val="accent2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E - E | E / E |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/>
              </a:p>
              <a:p>
                <a:r>
                  <a:rPr lang="en-CA" dirty="0"/>
                  <a:t>Ambiguous: two parse trees 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/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tx2"/>
                  </a:solidFill>
                </a:endParaRPr>
              </a:p>
              <a:p>
                <a:r>
                  <a:rPr lang="en-CA" dirty="0">
                    <a:solidFill>
                      <a:schemeClr val="tx2"/>
                    </a:solidFill>
                  </a:rPr>
                  <a:t>Precedence declaration:</a:t>
                </a:r>
                <a:r>
                  <a:rPr lang="en-CA" dirty="0">
                    <a:solidFill>
                      <a:schemeClr val="accent2"/>
                    </a:solidFill>
                  </a:rPr>
                  <a:t> %left –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                                                %left /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78796"/>
              </a:xfrm>
              <a:blipFill>
                <a:blip r:embed="rId2"/>
                <a:stretch>
                  <a:fillRect l="-482" t="-3191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067915" y="2301720"/>
            <a:ext cx="2174887" cy="1831062"/>
            <a:chOff x="4927623" y="3687415"/>
            <a:chExt cx="2699127" cy="297666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68436" cy="600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12848" y="4479502"/>
              <a:ext cx="368436" cy="600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9442" y="4536132"/>
              <a:ext cx="368436" cy="600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79798" y="4565228"/>
              <a:ext cx="324669" cy="600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20960" y="5343598"/>
              <a:ext cx="368436" cy="600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63368" y="5359473"/>
              <a:ext cx="340584" cy="600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/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197066" y="4287820"/>
              <a:ext cx="745067" cy="1916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5942133" y="4287820"/>
              <a:ext cx="0" cy="277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2133" y="4287820"/>
              <a:ext cx="791527" cy="24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205178" y="5136537"/>
              <a:ext cx="528482" cy="2070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6733660" y="5136537"/>
              <a:ext cx="0" cy="2229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73088" y="5359768"/>
              <a:ext cx="368436" cy="600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33660" y="5136537"/>
              <a:ext cx="623646" cy="223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>
              <a:off x="5197066" y="5079908"/>
              <a:ext cx="1" cy="1916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538887" cy="600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538887" cy="600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>
              <a:off x="6205178" y="5944003"/>
              <a:ext cx="1" cy="1196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9"/>
              <a:ext cx="538887" cy="600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>
              <a:off x="7357306" y="5960174"/>
              <a:ext cx="1" cy="1035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357754" y="2247715"/>
            <a:ext cx="2012494" cy="1861609"/>
            <a:chOff x="1115616" y="3645024"/>
            <a:chExt cx="2538280" cy="2964380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52481" y="3645024"/>
              <a:ext cx="374438" cy="58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192843" y="4437113"/>
              <a:ext cx="374438" cy="58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39"/>
              <a:ext cx="374438" cy="58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66633" y="4522837"/>
              <a:ext cx="346133" cy="58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/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202229" y="5301209"/>
              <a:ext cx="374438" cy="58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44852" y="5317083"/>
              <a:ext cx="329958" cy="58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9700" y="4233139"/>
              <a:ext cx="740363" cy="2039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>
              <a:off x="2639700" y="4233139"/>
              <a:ext cx="0" cy="289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9831" y="4233139"/>
              <a:ext cx="729869" cy="26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89448" y="5081854"/>
              <a:ext cx="520382" cy="2193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>
              <a:off x="1909831" y="5081854"/>
              <a:ext cx="0" cy="2352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54357" y="5317378"/>
              <a:ext cx="374438" cy="58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9831" y="5081854"/>
              <a:ext cx="631745" cy="235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380062" y="5025228"/>
              <a:ext cx="1" cy="2039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06230" y="5229198"/>
              <a:ext cx="547666" cy="58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9"/>
              <a:ext cx="547666" cy="58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>
              <a:off x="1389448" y="5889324"/>
              <a:ext cx="1" cy="1319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7"/>
              <a:ext cx="547666" cy="588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latin typeface="Calibri" panose="020F0502020204030204" pitchFamily="34" charset="0"/>
                </a:rPr>
                <a:t>int</a:t>
              </a:r>
              <a:endParaRPr lang="en-US" sz="1800" dirty="0">
                <a:latin typeface="Calibri" panose="020F0502020204030204" pitchFamily="34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>
              <a:off x="2541576" y="5905493"/>
              <a:ext cx="1" cy="1157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55" name="Straight Connector 54"/>
          <p:cNvCxnSpPr/>
          <p:nvPr/>
        </p:nvCxnSpPr>
        <p:spPr bwMode="auto">
          <a:xfrm flipH="1">
            <a:off x="2411760" y="2471137"/>
            <a:ext cx="1717212" cy="13427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 flipV="1">
            <a:off x="2411760" y="2677907"/>
            <a:ext cx="2122496" cy="953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10761E-030C-5A40-A0B1-582ADDC623ED}"/>
              </a:ext>
            </a:extLst>
          </p:cNvPr>
          <p:cNvSpPr/>
          <p:nvPr/>
        </p:nvSpPr>
        <p:spPr>
          <a:xfrm>
            <a:off x="4153137" y="4590200"/>
            <a:ext cx="1478859" cy="27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higher priority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ED58819-0AFD-F444-8F99-1A5DA4D326C8}"/>
              </a:ext>
            </a:extLst>
          </p:cNvPr>
          <p:cNvSpPr/>
          <p:nvPr/>
        </p:nvSpPr>
        <p:spPr>
          <a:xfrm>
            <a:off x="4153136" y="4232287"/>
            <a:ext cx="1478859" cy="27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lower priority</a:t>
            </a:r>
          </a:p>
        </p:txBody>
      </p:sp>
    </p:spTree>
    <p:extLst>
      <p:ext uri="{BB962C8B-B14F-4D97-AF65-F5344CB8AC3E}">
        <p14:creationId xmlns:p14="http://schemas.microsoft.com/office/powerpoint/2010/main" val="35007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FE03-322D-7C43-9572-847B8FF5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6802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Ambiguous Grammars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What does this grammar generate?</a:t>
            </a:r>
          </a:p>
          <a:p>
            <a:r>
              <a:rPr lang="en-US" dirty="0">
                <a:sym typeface="Symbol" charset="2"/>
              </a:rPr>
              <a:t>What is the parse tree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a|b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*a</a:t>
            </a:r>
          </a:p>
          <a:p>
            <a:r>
              <a:rPr lang="en-US" dirty="0">
                <a:sym typeface="Symbol" charset="2"/>
              </a:rPr>
              <a:t>Is this grammar ambiguous?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CBE-25FE-734C-8AD3-DE387DFD7035}" type="slidenum">
              <a:rPr lang="en-US"/>
              <a:pPr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83968" y="1342825"/>
            <a:ext cx="3240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R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R ‘|’ R </a:t>
            </a:r>
          </a:p>
          <a:p>
            <a:pPr lvl="1">
              <a:buFontTx/>
              <a:buNone/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       | R </a:t>
            </a:r>
            <a:r>
              <a:rPr lang="en-US" dirty="0" err="1">
                <a:latin typeface="Calibri" panose="020F0502020204030204" pitchFamily="34" charset="0"/>
                <a:sym typeface="Symbol" charset="2"/>
              </a:rPr>
              <a:t>R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       | R ‘*’ </a:t>
            </a:r>
          </a:p>
          <a:p>
            <a:pPr lvl="1">
              <a:buFontTx/>
              <a:buNone/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       | ‘(‘ R ‘)’ </a:t>
            </a:r>
          </a:p>
          <a:p>
            <a:pPr lvl="1">
              <a:buFontTx/>
              <a:buNone/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       | a </a:t>
            </a:r>
          </a:p>
          <a:p>
            <a:pPr lvl="1">
              <a:buFontTx/>
              <a:buNone/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      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Stmt </a:t>
            </a:r>
            <a:r>
              <a:rPr lang="en-US" sz="1800" b="1">
                <a:sym typeface="Symbol" charset="2"/>
              </a:rPr>
              <a:t></a:t>
            </a:r>
            <a:r>
              <a:rPr lang="en-US" sz="1800">
                <a:sym typeface="Symbol" charset="2"/>
              </a:rPr>
              <a:t> </a:t>
            </a:r>
            <a:r>
              <a:rPr lang="en-US" sz="18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800" b="1">
                <a:sym typeface="Symbol" charset="2"/>
              </a:rPr>
              <a:t> </a:t>
            </a:r>
            <a:r>
              <a:rPr lang="en-US" sz="1800">
                <a:sym typeface="Symbol" charset="2"/>
              </a:rPr>
              <a:t>Expr </a:t>
            </a:r>
            <a:r>
              <a:rPr lang="en-US" sz="18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800">
                <a:sym typeface="Symbol" charset="2"/>
              </a:rPr>
              <a:t> Stmt </a:t>
            </a:r>
            <a:r>
              <a:rPr lang="en-US" sz="1800" b="1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18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>
                <a:sym typeface="Symbol" charset="2"/>
              </a:rPr>
              <a:t>Stmt</a:t>
            </a:r>
            <a:r>
              <a:rPr lang="en-US" sz="1800"/>
              <a:t> </a:t>
            </a:r>
            <a:r>
              <a:rPr lang="en-US" sz="1800" b="1">
                <a:sym typeface="Symbol" charset="2"/>
              </a:rPr>
              <a:t></a:t>
            </a:r>
            <a:r>
              <a:rPr lang="en-US" sz="1800">
                <a:sym typeface="Symbol" charset="2"/>
              </a:rPr>
              <a:t> </a:t>
            </a:r>
            <a:r>
              <a:rPr lang="en-US" sz="18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800">
                <a:sym typeface="Symbol" charset="2"/>
              </a:rPr>
              <a:t> Expr </a:t>
            </a:r>
            <a:r>
              <a:rPr lang="en-US" sz="18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8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>
                <a:sym typeface="Symbol" charset="2"/>
              </a:rPr>
              <a:t>Stmt </a:t>
            </a:r>
            <a:r>
              <a:rPr lang="en-US" sz="1800" b="1">
                <a:sym typeface="Symbol" charset="2"/>
              </a:rPr>
              <a:t></a:t>
            </a:r>
            <a:r>
              <a:rPr lang="en-US" sz="1800">
                <a:sym typeface="Symbol" charset="2"/>
              </a:rPr>
              <a:t> Other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Modified Grammar (unambiguous?)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Stmt </a:t>
            </a:r>
            <a:r>
              <a:rPr lang="en-US" sz="1800" b="1">
                <a:sym typeface="Symbol" charset="2"/>
              </a:rPr>
              <a:t></a:t>
            </a:r>
            <a:r>
              <a:rPr lang="en-US" sz="1800">
                <a:sym typeface="Symbol" charset="2"/>
              </a:rPr>
              <a:t> </a:t>
            </a:r>
            <a:r>
              <a:rPr lang="en-US" sz="18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800" b="1">
                <a:sym typeface="Symbol" charset="2"/>
              </a:rPr>
              <a:t> </a:t>
            </a:r>
            <a:r>
              <a:rPr lang="en-US" sz="1800">
                <a:sym typeface="Symbol" charset="2"/>
              </a:rPr>
              <a:t>Expr </a:t>
            </a:r>
            <a:r>
              <a:rPr lang="en-US" sz="18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8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Stmt </a:t>
            </a:r>
            <a:r>
              <a:rPr lang="en-US" sz="1800" b="1">
                <a:sym typeface="Symbol" charset="2"/>
              </a:rPr>
              <a:t></a:t>
            </a:r>
            <a:r>
              <a:rPr lang="en-US" sz="1800">
                <a:sym typeface="Symbol" charset="2"/>
              </a:rPr>
              <a:t> MatchedStmt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MatchedStmt </a:t>
            </a:r>
            <a:r>
              <a:rPr lang="en-US" sz="1800" b="1">
                <a:sym typeface="Symbol" charset="2"/>
              </a:rPr>
              <a:t></a:t>
            </a:r>
            <a:r>
              <a:rPr lang="en-US" sz="1800">
                <a:sym typeface="Symbol" charset="2"/>
              </a:rPr>
              <a:t> </a:t>
            </a:r>
            <a:r>
              <a:rPr lang="en-US" sz="18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800">
                <a:sym typeface="Symbol" charset="2"/>
              </a:rPr>
              <a:t> Expr </a:t>
            </a:r>
            <a:r>
              <a:rPr lang="en-US" sz="18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800">
                <a:sym typeface="Symbol" charset="2"/>
              </a:rPr>
              <a:t> MatchedStmt </a:t>
            </a:r>
            <a:r>
              <a:rPr lang="en-US" sz="1800" b="1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18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/>
              <a:t>MatchedStmt </a:t>
            </a:r>
            <a:r>
              <a:rPr lang="en-US" sz="1800" b="1">
                <a:sym typeface="Symbol" charset="2"/>
              </a:rPr>
              <a:t></a:t>
            </a:r>
            <a:r>
              <a:rPr lang="en-US" sz="1800">
                <a:sym typeface="Symbol" charset="2"/>
              </a:rPr>
              <a:t> Other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Ambiguity </a:t>
            </a: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4996682" y="1943101"/>
            <a:ext cx="2414589" cy="2381250"/>
            <a:chOff x="2642" y="1670"/>
            <a:chExt cx="2028" cy="2000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6" y="167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94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102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6" y="2304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/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68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74" y="28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129" y="2880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2" y="336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60" y="1980"/>
              <a:ext cx="558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>
              <a:off x="3960" y="1980"/>
              <a:ext cx="0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227" y="1980"/>
              <a:ext cx="734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518" y="2614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792" y="2614"/>
              <a:ext cx="434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>
              <a:off x="2792" y="3142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>
              <a:off x="3227" y="2614"/>
              <a:ext cx="13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227" y="2614"/>
              <a:ext cx="572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99" y="3142"/>
              <a:ext cx="0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4108187" y="1485097"/>
            <a:ext cx="1370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id - id / id</a:t>
            </a:r>
            <a:endParaRPr lang="en-CA" dirty="0">
              <a:latin typeface="Calibri" panose="020F0502020204030204" pitchFamily="34" charset="0"/>
            </a:endParaRPr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2528127" y="1815667"/>
            <a:ext cx="2128839" cy="2552700"/>
            <a:chOff x="3314" y="1670"/>
            <a:chExt cx="1788" cy="2144"/>
          </a:xfrm>
        </p:grpSpPr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340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327" y="230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844" y="2304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820" y="2976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4826" y="2976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336" y="2976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/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3314" y="288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3794" y="3504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3464" y="1980"/>
              <a:ext cx="490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 flipH="1">
              <a:off x="3954" y="1980"/>
              <a:ext cx="0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0" idx="2"/>
              <a:endCxn id="32" idx="0"/>
            </p:cNvCxnSpPr>
            <p:nvPr/>
          </p:nvCxnSpPr>
          <p:spPr bwMode="auto">
            <a:xfrm>
              <a:off x="3955" y="1980"/>
              <a:ext cx="497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0"/>
            <p:cNvCxnSpPr>
              <a:cxnSpLocks noChangeShapeType="1"/>
              <a:stCxn id="31" idx="2"/>
              <a:endCxn id="37" idx="0"/>
            </p:cNvCxnSpPr>
            <p:nvPr/>
          </p:nvCxnSpPr>
          <p:spPr bwMode="auto">
            <a:xfrm>
              <a:off x="3464" y="2614"/>
              <a:ext cx="1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1"/>
            <p:cNvCxnSpPr>
              <a:cxnSpLocks noChangeShapeType="1"/>
              <a:stCxn id="32" idx="2"/>
              <a:endCxn id="34" idx="0"/>
            </p:cNvCxnSpPr>
            <p:nvPr/>
          </p:nvCxnSpPr>
          <p:spPr bwMode="auto">
            <a:xfrm flipH="1">
              <a:off x="3945" y="2614"/>
              <a:ext cx="507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22"/>
            <p:cNvCxnSpPr>
              <a:cxnSpLocks noChangeShapeType="1"/>
              <a:stCxn id="34" idx="2"/>
              <a:endCxn id="38" idx="0"/>
            </p:cNvCxnSpPr>
            <p:nvPr/>
          </p:nvCxnSpPr>
          <p:spPr bwMode="auto">
            <a:xfrm>
              <a:off x="3945" y="3286"/>
              <a:ext cx="0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23"/>
            <p:cNvCxnSpPr>
              <a:cxnSpLocks noChangeShapeType="1"/>
              <a:stCxn id="32" idx="2"/>
              <a:endCxn id="36" idx="0"/>
            </p:cNvCxnSpPr>
            <p:nvPr/>
          </p:nvCxnSpPr>
          <p:spPr bwMode="auto">
            <a:xfrm flipH="1">
              <a:off x="4451" y="2614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24"/>
            <p:cNvCxnSpPr>
              <a:cxnSpLocks noChangeShapeType="1"/>
              <a:stCxn id="32" idx="2"/>
              <a:endCxn id="35" idx="0"/>
            </p:cNvCxnSpPr>
            <p:nvPr/>
          </p:nvCxnSpPr>
          <p:spPr bwMode="auto">
            <a:xfrm>
              <a:off x="4452" y="2614"/>
              <a:ext cx="499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4950" y="3286"/>
              <a:ext cx="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257300" y="1608535"/>
            <a:ext cx="1050288" cy="136652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E -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E /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id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D69B7-760F-C444-AD46-7335BB490D2F}"/>
              </a:ext>
            </a:extLst>
          </p:cNvPr>
          <p:cNvSpPr txBox="1"/>
          <p:nvPr/>
        </p:nvSpPr>
        <p:spPr>
          <a:xfrm>
            <a:off x="778422" y="16054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29F2DA-0A16-834F-A4F6-591AEC9ACBA7}"/>
              </a:ext>
            </a:extLst>
          </p:cNvPr>
          <p:cNvSpPr txBox="1"/>
          <p:nvPr/>
        </p:nvSpPr>
        <p:spPr>
          <a:xfrm>
            <a:off x="778422" y="1941405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r2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18DFC1-42D5-2242-B5EE-79A3B777B3FF}"/>
              </a:ext>
            </a:extLst>
          </p:cNvPr>
          <p:cNvSpPr txBox="1"/>
          <p:nvPr/>
        </p:nvSpPr>
        <p:spPr>
          <a:xfrm>
            <a:off x="778422" y="2277371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r3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92CD81-E768-0F49-BC49-CBA72EA75EF6}"/>
              </a:ext>
            </a:extLst>
          </p:cNvPr>
          <p:cNvSpPr txBox="1"/>
          <p:nvPr/>
        </p:nvSpPr>
        <p:spPr>
          <a:xfrm>
            <a:off x="778422" y="2613336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89496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7900" y="4686300"/>
            <a:ext cx="1428750" cy="342900"/>
          </a:xfrm>
        </p:spPr>
        <p:txBody>
          <a:bodyPr/>
          <a:lstStyle/>
          <a:p>
            <a:fld id="{6874C137-97EB-6B47-9538-41D8FA9595C8}" type="slidenum">
              <a:rPr lang="en-US"/>
              <a:pPr/>
              <a:t>20</a:t>
            </a:fld>
            <a:endParaRPr lang="en-US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411510"/>
            <a:ext cx="6858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2465784"/>
            <a:ext cx="6858000" cy="25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2747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Modified Grammar (check for ambiguity)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/>
              <a:t>Stmt</a:t>
            </a:r>
            <a:r>
              <a:rPr lang="en-US" sz="1800" dirty="0"/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MatchedStmt</a:t>
            </a:r>
            <a:endParaRPr lang="en-US" sz="1800" dirty="0">
              <a:sym typeface="Symbol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dirty="0" err="1"/>
              <a:t>Stmt</a:t>
            </a:r>
            <a:r>
              <a:rPr lang="en-US" sz="1800" dirty="0"/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UnmatchedStmt</a:t>
            </a:r>
            <a:endParaRPr lang="en-US" sz="18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/>
              <a:t>MatchedStmt</a:t>
            </a:r>
            <a:r>
              <a:rPr lang="en-US" sz="1800" dirty="0"/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800" dirty="0">
                <a:sym typeface="Symbol" charset="2"/>
              </a:rPr>
              <a:t> Expr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MatchedStmt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MatchedStmt</a:t>
            </a:r>
            <a:endParaRPr lang="en-US" sz="18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 err="1"/>
              <a:t>MatchedStmt</a:t>
            </a:r>
            <a:r>
              <a:rPr lang="en-US" sz="1800" dirty="0"/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 err="1"/>
              <a:t>UnmatchedStmt</a:t>
            </a:r>
            <a:r>
              <a:rPr lang="en-US" sz="1800" dirty="0"/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800" b="1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Expr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Stmt</a:t>
            </a:r>
            <a:endParaRPr lang="en-US" sz="1800" dirty="0">
              <a:sym typeface="Symbol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800" dirty="0" err="1"/>
              <a:t>UnmatchedStmt</a:t>
            </a:r>
            <a:r>
              <a:rPr lang="en-US" sz="1800" dirty="0"/>
              <a:t> 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1800" dirty="0">
                <a:sym typeface="Symbol" charset="2"/>
              </a:rPr>
              <a:t> Expr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MatchedStmt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UnmatchedStmt</a:t>
            </a:r>
            <a:endParaRPr lang="en-US" sz="1800" dirty="0">
              <a:sym typeface="Symbol" charset="2"/>
            </a:endParaRPr>
          </a:p>
          <a:p>
            <a:pPr lvl="1">
              <a:lnSpc>
                <a:spcPct val="90000"/>
              </a:lnSpc>
              <a:buNone/>
            </a:pPr>
            <a:endParaRPr lang="en-US" sz="18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Grammar is ambiguous if more than one parse tree is possible for some sentences</a:t>
            </a:r>
          </a:p>
          <a:p>
            <a:pPr lvl="1"/>
            <a:r>
              <a:rPr lang="en-US" sz="1500" dirty="0"/>
              <a:t>There is more than one leftmost (or rightmost) derivations</a:t>
            </a:r>
          </a:p>
          <a:p>
            <a:r>
              <a:rPr lang="en-US" sz="2100" dirty="0"/>
              <a:t>Ambiguity is not acceptable in programming languages</a:t>
            </a:r>
          </a:p>
          <a:p>
            <a:pPr lvl="1"/>
            <a:r>
              <a:rPr lang="en-US" sz="1800" dirty="0"/>
              <a:t>Leaves meaning of some programs ill-defined</a:t>
            </a:r>
          </a:p>
          <a:p>
            <a:pPr lvl="1"/>
            <a:r>
              <a:rPr lang="en-US" sz="1800" dirty="0"/>
              <a:t>Unfortunately, it’s undecidable to check whether a given CFG is ambiguous</a:t>
            </a:r>
          </a:p>
          <a:p>
            <a:pPr lvl="1"/>
            <a:r>
              <a:rPr lang="en-US" sz="1800" dirty="0"/>
              <a:t>Some CFLs are inherently ambiguous (do not have an unambiguous CFG)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702A-C812-D84D-B387-7B8E9F65DA1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Handle ambiguity: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Rewrite the grammar unambiguously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Augment parser by enforcing precedence and associativity 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the original ambiguous grammar: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E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E - E          </a:t>
            </a:r>
            <a:r>
              <a:rPr lang="en-US" sz="1800" dirty="0" err="1">
                <a:sym typeface="Symbol" charset="2"/>
              </a:rPr>
              <a:t>E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E /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E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( E )           E </a:t>
            </a:r>
            <a:r>
              <a:rPr lang="en-US" sz="1800" b="1" dirty="0">
                <a:sym typeface="Symbol" charset="2"/>
              </a:rPr>
              <a:t> id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How can we change the grammar to get only one tree for the input string: </a:t>
            </a:r>
            <a:r>
              <a:rPr lang="en-US" sz="2100" b="1" dirty="0"/>
              <a:t>id - id / id</a:t>
            </a:r>
            <a:endParaRPr lang="en-US" sz="2100" dirty="0"/>
          </a:p>
          <a:p>
            <a:pPr lvl="1">
              <a:lnSpc>
                <a:spcPct val="90000"/>
              </a:lnSpc>
            </a:pPr>
            <a:endParaRPr lang="en-US" sz="15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6BB7-659C-D841-85E5-5486447048B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7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</a:t>
            </a:r>
          </a:p>
        </p:txBody>
      </p:sp>
      <p:sp>
        <p:nvSpPr>
          <p:cNvPr id="132138" name="Rectangle 4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Original ambiguous grammar: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 </a:t>
            </a:r>
            <a:r>
              <a:rPr lang="en-US" sz="1800" dirty="0">
                <a:sym typeface="Symbol" charset="2"/>
              </a:rPr>
              <a:t> E - E          </a:t>
            </a:r>
            <a:r>
              <a:rPr lang="en-US" sz="1800" dirty="0" err="1">
                <a:sym typeface="Symbol" charset="2"/>
              </a:rPr>
              <a:t>E</a:t>
            </a:r>
            <a:r>
              <a:rPr lang="en-US" sz="1800" dirty="0">
                <a:sym typeface="Symbol" charset="2"/>
              </a:rPr>
              <a:t>  E / 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E  ( E )            E  </a:t>
            </a:r>
            <a:r>
              <a:rPr lang="en-US" sz="1800" b="1" dirty="0">
                <a:sym typeface="Symbol" charset="2"/>
              </a:rPr>
              <a:t>id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Use different non-terminals for each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     Precedence level: </a:t>
            </a:r>
            <a:r>
              <a:rPr lang="en-US" sz="1500" dirty="0"/>
              <a:t>(start from lowest level)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 </a:t>
            </a:r>
            <a:r>
              <a:rPr lang="en-US" sz="1800" dirty="0">
                <a:sym typeface="Symbol" charset="2"/>
              </a:rPr>
              <a:t> E - E	</a:t>
            </a:r>
            <a:r>
              <a:rPr lang="en-US" sz="1800" dirty="0"/>
              <a:t> 	E </a:t>
            </a:r>
            <a:r>
              <a:rPr lang="en-US" sz="18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T  T / T 	T  F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F  </a:t>
            </a:r>
            <a:r>
              <a:rPr lang="en-US" sz="1800" b="1" dirty="0">
                <a:sym typeface="Symbol" charset="2"/>
              </a:rPr>
              <a:t>id</a:t>
            </a:r>
            <a:r>
              <a:rPr lang="en-US" sz="1800" dirty="0">
                <a:sym typeface="Symbol" charset="2"/>
              </a:rPr>
              <a:t>     	 	F  ( E )</a:t>
            </a:r>
            <a:r>
              <a:rPr lang="en-US" sz="1800" dirty="0"/>
              <a:t> </a:t>
            </a:r>
            <a:endParaRPr lang="en-US" sz="18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100" dirty="0"/>
              <a:t>Input: id - id / id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65F-089F-6D4C-BE64-D207CF56F52E}" type="slidenum">
              <a:rPr lang="en-US"/>
              <a:pPr/>
              <a:t>5</a:t>
            </a:fld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6572250" y="1343807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6134096" y="1712902"/>
            <a:ext cx="1110853" cy="539354"/>
            <a:chOff x="4192" y="1462"/>
            <a:chExt cx="933" cy="453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4192" y="1569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4558" y="1605"/>
              <a:ext cx="22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4876" y="156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32113" name="AutoShape 17"/>
            <p:cNvCxnSpPr>
              <a:cxnSpLocks noChangeShapeType="1"/>
              <a:stCxn id="132104" idx="2"/>
              <a:endCxn id="132105" idx="0"/>
            </p:cNvCxnSpPr>
            <p:nvPr/>
          </p:nvCxnSpPr>
          <p:spPr bwMode="auto">
            <a:xfrm flipH="1">
              <a:off x="4317" y="1462"/>
              <a:ext cx="368" cy="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4" name="AutoShape 18"/>
            <p:cNvCxnSpPr>
              <a:cxnSpLocks noChangeShapeType="1"/>
              <a:stCxn id="132104" idx="2"/>
              <a:endCxn id="132106" idx="0"/>
            </p:cNvCxnSpPr>
            <p:nvPr/>
          </p:nvCxnSpPr>
          <p:spPr bwMode="auto">
            <a:xfrm flipH="1">
              <a:off x="4671" y="1462"/>
              <a:ext cx="14" cy="1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5" name="AutoShape 19"/>
            <p:cNvCxnSpPr>
              <a:cxnSpLocks noChangeShapeType="1"/>
              <a:stCxn id="132104" idx="2"/>
              <a:endCxn id="132107" idx="0"/>
            </p:cNvCxnSpPr>
            <p:nvPr/>
          </p:nvCxnSpPr>
          <p:spPr bwMode="auto">
            <a:xfrm>
              <a:off x="4685" y="1462"/>
              <a:ext cx="316" cy="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6134092" y="2209352"/>
            <a:ext cx="296465" cy="483394"/>
            <a:chOff x="4192" y="1723"/>
            <a:chExt cx="249" cy="406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4192" y="1819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T</a:t>
              </a:r>
            </a:p>
          </p:txBody>
        </p:sp>
        <p:cxnSp>
          <p:nvCxnSpPr>
            <p:cNvPr id="132116" name="AutoShape 20"/>
            <p:cNvCxnSpPr>
              <a:cxnSpLocks noChangeShapeType="1"/>
              <a:stCxn id="132105" idx="2"/>
              <a:endCxn id="132108" idx="0"/>
            </p:cNvCxnSpPr>
            <p:nvPr/>
          </p:nvCxnSpPr>
          <p:spPr bwMode="auto">
            <a:xfrm flipH="1">
              <a:off x="4317" y="1723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6140061" y="2692751"/>
            <a:ext cx="290514" cy="539355"/>
            <a:chOff x="4197" y="2129"/>
            <a:chExt cx="244" cy="453"/>
          </a:xfrm>
        </p:grpSpPr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4197" y="2272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F</a:t>
              </a:r>
            </a:p>
          </p:txBody>
        </p:sp>
        <p:cxnSp>
          <p:nvCxnSpPr>
            <p:cNvPr id="132117" name="AutoShape 21"/>
            <p:cNvCxnSpPr>
              <a:cxnSpLocks noChangeShapeType="1"/>
              <a:stCxn id="132108" idx="2"/>
              <a:endCxn id="132109" idx="0"/>
            </p:cNvCxnSpPr>
            <p:nvPr/>
          </p:nvCxnSpPr>
          <p:spPr bwMode="auto">
            <a:xfrm>
              <a:off x="4316" y="2129"/>
              <a:ext cx="3" cy="1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6107915" y="3232102"/>
            <a:ext cx="359570" cy="502444"/>
            <a:chOff x="4170" y="2582"/>
            <a:chExt cx="302" cy="422"/>
          </a:xfrm>
        </p:grpSpPr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4170" y="2694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132119" name="AutoShape 23"/>
            <p:cNvCxnSpPr>
              <a:cxnSpLocks noChangeShapeType="1"/>
              <a:stCxn id="132109" idx="2"/>
              <a:endCxn id="132118" idx="0"/>
            </p:cNvCxnSpPr>
            <p:nvPr/>
          </p:nvCxnSpPr>
          <p:spPr bwMode="auto">
            <a:xfrm>
              <a:off x="4319" y="2582"/>
              <a:ext cx="2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3" name="Group 37"/>
          <p:cNvGrpSpPr>
            <a:grpSpLocks/>
          </p:cNvGrpSpPr>
          <p:nvPr/>
        </p:nvGrpSpPr>
        <p:grpSpPr bwMode="auto">
          <a:xfrm>
            <a:off x="6634941" y="2698233"/>
            <a:ext cx="871537" cy="554832"/>
            <a:chOff x="4680" y="1806"/>
            <a:chExt cx="732" cy="466"/>
          </a:xfrm>
        </p:grpSpPr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4680" y="195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T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5163" y="1954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T</a:t>
              </a: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4955" y="1962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/</a:t>
              </a:r>
            </a:p>
          </p:txBody>
        </p:sp>
        <p:cxnSp>
          <p:nvCxnSpPr>
            <p:cNvPr id="132120" name="AutoShape 24"/>
            <p:cNvCxnSpPr>
              <a:cxnSpLocks noChangeShapeType="1"/>
              <a:stCxn id="47" idx="2"/>
              <a:endCxn id="132110" idx="0"/>
            </p:cNvCxnSpPr>
            <p:nvPr/>
          </p:nvCxnSpPr>
          <p:spPr bwMode="auto">
            <a:xfrm flipH="1">
              <a:off x="4805" y="1806"/>
              <a:ext cx="263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1" name="AutoShape 25"/>
            <p:cNvCxnSpPr>
              <a:cxnSpLocks noChangeShapeType="1"/>
              <a:stCxn id="47" idx="2"/>
              <a:endCxn id="132112" idx="0"/>
            </p:cNvCxnSpPr>
            <p:nvPr/>
          </p:nvCxnSpPr>
          <p:spPr bwMode="auto">
            <a:xfrm>
              <a:off x="5068" y="1806"/>
              <a:ext cx="2" cy="1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2" name="AutoShape 26"/>
            <p:cNvCxnSpPr>
              <a:cxnSpLocks noChangeShapeType="1"/>
              <a:stCxn id="47" idx="2"/>
              <a:endCxn id="132111" idx="0"/>
            </p:cNvCxnSpPr>
            <p:nvPr/>
          </p:nvCxnSpPr>
          <p:spPr bwMode="auto">
            <a:xfrm>
              <a:off x="5068" y="1806"/>
              <a:ext cx="220" cy="1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6633746" y="3243007"/>
            <a:ext cx="290512" cy="471489"/>
            <a:chOff x="4679" y="2223"/>
            <a:chExt cx="244" cy="396"/>
          </a:xfrm>
        </p:grpSpPr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4679" y="2309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F</a:t>
              </a:r>
            </a:p>
          </p:txBody>
        </p:sp>
        <p:cxnSp>
          <p:nvCxnSpPr>
            <p:cNvPr id="132124" name="AutoShape 28"/>
            <p:cNvCxnSpPr>
              <a:cxnSpLocks noChangeShapeType="1"/>
              <a:stCxn id="132110" idx="2"/>
              <a:endCxn id="132123" idx="0"/>
            </p:cNvCxnSpPr>
            <p:nvPr/>
          </p:nvCxnSpPr>
          <p:spPr bwMode="auto">
            <a:xfrm flipH="1">
              <a:off x="4801" y="2223"/>
              <a:ext cx="4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5" name="Group 39"/>
          <p:cNvGrpSpPr>
            <a:grpSpLocks/>
          </p:cNvGrpSpPr>
          <p:nvPr/>
        </p:nvGrpSpPr>
        <p:grpSpPr bwMode="auto">
          <a:xfrm>
            <a:off x="6599644" y="3714486"/>
            <a:ext cx="359570" cy="503634"/>
            <a:chOff x="4583" y="2619"/>
            <a:chExt cx="302" cy="423"/>
          </a:xfrm>
        </p:grpSpPr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4583" y="2732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132126" name="AutoShape 30"/>
            <p:cNvCxnSpPr>
              <a:cxnSpLocks noChangeShapeType="1"/>
              <a:stCxn id="132123" idx="2"/>
              <a:endCxn id="132125" idx="0"/>
            </p:cNvCxnSpPr>
            <p:nvPr/>
          </p:nvCxnSpPr>
          <p:spPr bwMode="auto">
            <a:xfrm>
              <a:off x="4734" y="2619"/>
              <a:ext cx="0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6" name="Group 40"/>
          <p:cNvGrpSpPr>
            <a:grpSpLocks/>
          </p:cNvGrpSpPr>
          <p:nvPr/>
        </p:nvGrpSpPr>
        <p:grpSpPr bwMode="auto">
          <a:xfrm>
            <a:off x="7212418" y="3243008"/>
            <a:ext cx="290514" cy="492920"/>
            <a:chOff x="5165" y="2223"/>
            <a:chExt cx="244" cy="414"/>
          </a:xfrm>
        </p:grpSpPr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5165" y="2327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F</a:t>
              </a:r>
            </a:p>
          </p:txBody>
        </p:sp>
        <p:cxnSp>
          <p:nvCxnSpPr>
            <p:cNvPr id="132128" name="AutoShape 32"/>
            <p:cNvCxnSpPr>
              <a:cxnSpLocks noChangeShapeType="1"/>
              <a:stCxn id="132111" idx="2"/>
              <a:endCxn id="132127" idx="0"/>
            </p:cNvCxnSpPr>
            <p:nvPr/>
          </p:nvCxnSpPr>
          <p:spPr bwMode="auto">
            <a:xfrm flipH="1">
              <a:off x="5287" y="2223"/>
              <a:ext cx="0" cy="1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6" name="Group 35"/>
          <p:cNvGrpSpPr>
            <a:grpSpLocks/>
          </p:cNvGrpSpPr>
          <p:nvPr/>
        </p:nvGrpSpPr>
        <p:grpSpPr bwMode="auto">
          <a:xfrm>
            <a:off x="6948254" y="2199085"/>
            <a:ext cx="296466" cy="498873"/>
            <a:chOff x="4202" y="2323"/>
            <a:chExt cx="249" cy="419"/>
          </a:xfrm>
        </p:grpSpPr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4202" y="2432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T</a:t>
              </a:r>
            </a:p>
          </p:txBody>
        </p:sp>
        <p:cxnSp>
          <p:nvCxnSpPr>
            <p:cNvPr id="48" name="AutoShape 21"/>
            <p:cNvCxnSpPr>
              <a:cxnSpLocks noChangeShapeType="1"/>
              <a:stCxn id="132107" idx="2"/>
              <a:endCxn id="47" idx="0"/>
            </p:cNvCxnSpPr>
            <p:nvPr/>
          </p:nvCxnSpPr>
          <p:spPr bwMode="auto">
            <a:xfrm flipH="1">
              <a:off x="4327" y="2323"/>
              <a:ext cx="0" cy="1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7177978" y="3735926"/>
            <a:ext cx="359394" cy="482431"/>
            <a:chOff x="8046635" y="4981241"/>
            <a:chExt cx="479191" cy="643242"/>
          </a:xfrm>
        </p:grpSpPr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8046635" y="5132040"/>
              <a:ext cx="47919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65" name="AutoShape 30"/>
            <p:cNvCxnSpPr>
              <a:cxnSpLocks noChangeShapeType="1"/>
              <a:stCxn id="132127" idx="2"/>
              <a:endCxn id="64" idx="0"/>
            </p:cNvCxnSpPr>
            <p:nvPr/>
          </p:nvCxnSpPr>
          <p:spPr bwMode="auto">
            <a:xfrm>
              <a:off x="8286231" y="4981241"/>
              <a:ext cx="0" cy="1507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BC1A4C09-6131-D840-B04D-114BEF06D102}"/>
              </a:ext>
            </a:extLst>
          </p:cNvPr>
          <p:cNvSpPr/>
          <p:nvPr/>
        </p:nvSpPr>
        <p:spPr>
          <a:xfrm>
            <a:off x="3034586" y="4298466"/>
            <a:ext cx="3744416" cy="525141"/>
          </a:xfrm>
          <a:prstGeom prst="wedgeRectCallout">
            <a:avLst>
              <a:gd name="adj1" fmla="val -52322"/>
              <a:gd name="adj2" fmla="val -41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Q: Using this CFG write down two leftmost derivations for input string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id-id-id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8" grpId="0" build="p" autoUpdateAnimBg="0"/>
      <p:bldP spid="132104" grpId="0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Grammar captures operator precedence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 </a:t>
            </a:r>
            <a:r>
              <a:rPr lang="en-US" sz="1800" dirty="0">
                <a:sym typeface="Symbol" charset="2"/>
              </a:rPr>
              <a:t> E - E	</a:t>
            </a:r>
            <a:r>
              <a:rPr lang="en-US" sz="1800" dirty="0"/>
              <a:t> 	E </a:t>
            </a:r>
            <a:r>
              <a:rPr lang="en-US" sz="18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T  T / T 	T  F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F  </a:t>
            </a:r>
            <a:r>
              <a:rPr lang="en-US" sz="1800" b="1" dirty="0">
                <a:sym typeface="Symbol" charset="2"/>
              </a:rPr>
              <a:t>id</a:t>
            </a:r>
            <a:r>
              <a:rPr lang="en-US" sz="1800" dirty="0">
                <a:sym typeface="Symbol" charset="2"/>
              </a:rPr>
              <a:t>     	F  ( E )</a:t>
            </a:r>
            <a:endParaRPr lang="en-CA" sz="1800" dirty="0"/>
          </a:p>
          <a:p>
            <a:r>
              <a:rPr lang="en-CA" dirty="0"/>
              <a:t>Still ambiguous!!</a:t>
            </a:r>
          </a:p>
          <a:p>
            <a:pPr lvl="1"/>
            <a:r>
              <a:rPr lang="en-CA" dirty="0"/>
              <a:t>Consider: </a:t>
            </a:r>
            <a:r>
              <a:rPr lang="en-CA" dirty="0">
                <a:solidFill>
                  <a:schemeClr val="accent2"/>
                </a:solidFill>
              </a:rPr>
              <a:t>id - id – id</a:t>
            </a:r>
          </a:p>
          <a:p>
            <a:pPr lvl="1"/>
            <a:r>
              <a:rPr lang="en-CA" dirty="0"/>
              <a:t>“-” is left associative</a:t>
            </a:r>
          </a:p>
          <a:p>
            <a:pPr lvl="1"/>
            <a:r>
              <a:rPr lang="en-CA" dirty="0"/>
              <a:t>Operations are grouped from left to right</a:t>
            </a: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803417" y="2893111"/>
            <a:ext cx="2092758" cy="1789636"/>
            <a:chOff x="4936659" y="3687415"/>
            <a:chExt cx="2597201" cy="3166916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68436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978436" y="4479501"/>
              <a:ext cx="368436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2" y="4536132"/>
              <a:ext cx="368436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82466" y="4708068"/>
              <a:ext cx="324669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971739" y="5343600"/>
              <a:ext cx="368436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66170" y="5507656"/>
              <a:ext cx="324669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162654" y="4340980"/>
              <a:ext cx="779479" cy="1385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5942133" y="4340980"/>
              <a:ext cx="2668" cy="367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2133" y="4340980"/>
              <a:ext cx="784816" cy="195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55957" y="5189697"/>
              <a:ext cx="570992" cy="1539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6726949" y="5189697"/>
              <a:ext cx="1555" cy="3179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24124" y="5359770"/>
              <a:ext cx="368436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6949" y="5189697"/>
              <a:ext cx="581392" cy="1700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>
              <a:off x="5162654" y="5133066"/>
              <a:ext cx="0" cy="2354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36659" y="5368508"/>
              <a:ext cx="451990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29962" y="6200766"/>
              <a:ext cx="451990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>
              <a:off x="6155957" y="5997164"/>
              <a:ext cx="0" cy="2036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1870" y="6200766"/>
              <a:ext cx="451990" cy="653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307865" y="6013335"/>
              <a:ext cx="477" cy="187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5873796" y="609565"/>
            <a:ext cx="1933164" cy="1835801"/>
            <a:chOff x="1109162" y="3645024"/>
            <a:chExt cx="2438226" cy="3142775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3" y="3645024"/>
              <a:ext cx="37443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130492" y="4437113"/>
              <a:ext cx="37443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0"/>
              <a:ext cx="37443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72203" y="4563973"/>
              <a:ext cx="329959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51620" y="5301207"/>
              <a:ext cx="37443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48430" y="5376318"/>
              <a:ext cx="329959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7182" y="4277297"/>
              <a:ext cx="680529" cy="159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>
              <a:off x="2637182" y="4277297"/>
              <a:ext cx="0" cy="2866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9831" y="4277297"/>
              <a:ext cx="727351" cy="216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38839" y="5126013"/>
              <a:ext cx="570992" cy="175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>
              <a:off x="1909831" y="5126014"/>
              <a:ext cx="3578" cy="2503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04006" y="5317378"/>
              <a:ext cx="374438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9831" y="5126013"/>
              <a:ext cx="581394" cy="1913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317711" y="5069386"/>
              <a:ext cx="0" cy="253719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088034" y="5323105"/>
              <a:ext cx="459354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09162" y="6108675"/>
              <a:ext cx="459354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>
              <a:off x="1338839" y="5933481"/>
              <a:ext cx="0" cy="175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59560" y="6155526"/>
              <a:ext cx="459354" cy="632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489237" y="5949650"/>
              <a:ext cx="1988" cy="2058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</p:cxnSp>
      </p:grpSp>
      <p:sp>
        <p:nvSpPr>
          <p:cNvPr id="6" name="Rectangle 5"/>
          <p:cNvSpPr/>
          <p:nvPr/>
        </p:nvSpPr>
        <p:spPr>
          <a:xfrm>
            <a:off x="6516151" y="16182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5-3-2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39207" y="468369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5-(3-2)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39207" y="244536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(5-3)-2</a:t>
            </a:r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sz="2100" dirty="0"/>
                  <a:t>Grammar is 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recursive</a:t>
                </a:r>
                <a:r>
                  <a:rPr lang="en-CA" sz="2100" dirty="0"/>
                  <a:t> in nonterminal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… </m:t>
                    </m:r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…</m:t>
                    </m:r>
                  </m:oMath>
                </a14:m>
                <a:endParaRPr lang="en-CA" sz="18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/>
                  <a:t> means in one or more steps, X derives a sequence of symbols that includes X</a:t>
                </a:r>
              </a:p>
              <a:p>
                <a:r>
                  <a:rPr lang="en-CA" sz="2100" dirty="0"/>
                  <a:t>Grammar is 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left recursive</a:t>
                </a:r>
                <a:r>
                  <a:rPr lang="en-CA" sz="2100" dirty="0"/>
                  <a:t> in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…</m:t>
                    </m:r>
                  </m:oMath>
                </a14:m>
                <a:endParaRPr lang="en-CA" sz="1800" dirty="0">
                  <a:solidFill>
                    <a:schemeClr val="accent2"/>
                  </a:solidFill>
                  <a:ea typeface="Cambria Math"/>
                </a:endParaRPr>
              </a:p>
              <a:p>
                <a:pPr lvl="2"/>
                <a:r>
                  <a:rPr lang="en-CA" dirty="0"/>
                  <a:t>In one or more steps, X derives a sequence of symbols that </a:t>
                </a:r>
                <a:r>
                  <a:rPr lang="en-CA" dirty="0">
                    <a:solidFill>
                      <a:schemeClr val="accent2"/>
                    </a:solidFill>
                  </a:rPr>
                  <a:t>starts</a:t>
                </a:r>
                <a:r>
                  <a:rPr lang="en-CA" dirty="0"/>
                  <a:t> with X</a:t>
                </a:r>
              </a:p>
              <a:p>
                <a:r>
                  <a:rPr lang="en-CA" sz="2100" dirty="0"/>
                  <a:t>Grammar is </a:t>
                </a:r>
                <a:r>
                  <a:rPr lang="en-CA" sz="2100" dirty="0">
                    <a:solidFill>
                      <a:schemeClr val="accent2"/>
                    </a:solidFill>
                  </a:rPr>
                  <a:t>right recursive</a:t>
                </a:r>
                <a:r>
                  <a:rPr lang="en-CA" sz="2100" dirty="0"/>
                  <a:t> in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…</m:t>
                    </m:r>
                    <m:r>
                      <a:rPr lang="en-CA" sz="1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endParaRPr lang="en-CA" sz="1800" dirty="0">
                  <a:solidFill>
                    <a:schemeClr val="accent2"/>
                  </a:solidFill>
                  <a:ea typeface="Cambria Math"/>
                </a:endParaRPr>
              </a:p>
              <a:p>
                <a:pPr lvl="2"/>
                <a:r>
                  <a:rPr lang="en-CA" dirty="0"/>
                  <a:t>In one or more steps, X derives a sequence of symbols that </a:t>
                </a:r>
                <a:r>
                  <a:rPr lang="en-CA" dirty="0">
                    <a:solidFill>
                      <a:schemeClr val="accent2"/>
                    </a:solidFill>
                  </a:rPr>
                  <a:t>ends</a:t>
                </a:r>
                <a:r>
                  <a:rPr lang="en-CA" dirty="0"/>
                  <a:t> with X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Fix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2100" dirty="0"/>
              <a:t>Left and right recursive in non-terminals E and 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 </a:t>
            </a:r>
            <a:r>
              <a:rPr lang="en-US" sz="1800" dirty="0">
                <a:sym typeface="Symbol" charset="2"/>
              </a:rPr>
              <a:t> E - E	</a:t>
            </a:r>
            <a:r>
              <a:rPr lang="en-US" sz="1800" dirty="0"/>
              <a:t> 	E </a:t>
            </a:r>
            <a:r>
              <a:rPr lang="en-US" sz="18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T  T / T 	T  F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F  </a:t>
            </a:r>
            <a:r>
              <a:rPr lang="en-US" sz="1800" b="1" dirty="0">
                <a:sym typeface="Symbol" charset="2"/>
              </a:rPr>
              <a:t>id</a:t>
            </a:r>
            <a:r>
              <a:rPr lang="en-US" sz="1800" dirty="0">
                <a:sym typeface="Symbol" charset="2"/>
              </a:rPr>
              <a:t>     	F  ( E )</a:t>
            </a:r>
            <a:endParaRPr lang="en-CA" sz="1800" dirty="0"/>
          </a:p>
          <a:p>
            <a:r>
              <a:rPr lang="en-CA" sz="2100" dirty="0"/>
              <a:t>Express operator associativity: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For left associativity use left recursion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For right associativity use right recursion</a:t>
            </a: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1A200-F1F0-C248-A742-A9D0437248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Unambiguous grammar</a:t>
            </a:r>
          </a:p>
          <a:p>
            <a:pPr lvl="1"/>
            <a:r>
              <a:rPr lang="en-US" dirty="0"/>
              <a:t>E </a:t>
            </a:r>
            <a:r>
              <a:rPr lang="en-US" dirty="0">
                <a:sym typeface="Symbol" charset="2"/>
              </a:rPr>
              <a:t> E - T	</a:t>
            </a:r>
            <a:r>
              <a:rPr lang="en-US" dirty="0"/>
              <a:t> 	E </a:t>
            </a:r>
            <a:r>
              <a:rPr lang="en-US" dirty="0">
                <a:sym typeface="Symbol" charset="2"/>
              </a:rPr>
              <a:t> T</a:t>
            </a:r>
          </a:p>
          <a:p>
            <a:pPr lvl="1"/>
            <a:r>
              <a:rPr lang="en-US" dirty="0">
                <a:sym typeface="Symbol" charset="2"/>
              </a:rPr>
              <a:t>T  T / F 	T  F </a:t>
            </a:r>
          </a:p>
          <a:p>
            <a:pPr lvl="1"/>
            <a:r>
              <a:rPr lang="en-US" dirty="0">
                <a:sym typeface="Symbol" charset="2"/>
              </a:rPr>
              <a:t>F 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    	F  ( E )</a:t>
            </a:r>
            <a:endParaRPr lang="en-CA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11CE37B-624C-814C-B28A-8EA90D177EC6}"/>
              </a:ext>
            </a:extLst>
          </p:cNvPr>
          <p:cNvSpPr/>
          <p:nvPr/>
        </p:nvSpPr>
        <p:spPr>
          <a:xfrm>
            <a:off x="4866130" y="3147814"/>
            <a:ext cx="2874222" cy="1586112"/>
          </a:xfrm>
          <a:prstGeom prst="wedgeRectCallout">
            <a:avLst>
              <a:gd name="adj1" fmla="val -16996"/>
              <a:gd name="adj2" fmla="val -66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Q: Using this CFG write down all possible leftmost derivations for each input string below: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id-id-id</a:t>
            </a:r>
            <a:r>
              <a:rPr lang="en-US" sz="1600" dirty="0"/>
              <a:t>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id-id/id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(id-id)/id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51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7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sp>
        <p:nvSpPr>
          <p:cNvPr id="132138" name="Rectangle 4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Original ambiguous grammar: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 </a:t>
            </a:r>
            <a:r>
              <a:rPr lang="en-US" sz="1800" dirty="0">
                <a:sym typeface="Symbol" charset="2"/>
              </a:rPr>
              <a:t> E + E          E  E * 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E  ( E )            E  - 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E  id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Unambiguous grammar: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 </a:t>
            </a:r>
            <a:r>
              <a:rPr lang="en-US" sz="1800" dirty="0">
                <a:sym typeface="Symbol" charset="2"/>
              </a:rPr>
              <a:t> E + T		T  T * F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 </a:t>
            </a:r>
            <a:r>
              <a:rPr lang="en-US" sz="1800" dirty="0">
                <a:sym typeface="Symbol" charset="2"/>
              </a:rPr>
              <a:t> T		T  F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F  ( E )	              F  - 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F  id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Input: id + id * id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65F-089F-6D4C-BE64-D207CF56F52E}" type="slidenum">
              <a:rPr lang="en-US"/>
              <a:pPr/>
              <a:t>9</a:t>
            </a:fld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6552258" y="1249017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6140052" y="1618059"/>
            <a:ext cx="1243012" cy="621506"/>
            <a:chOff x="4197" y="1359"/>
            <a:chExt cx="1044" cy="522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4197" y="156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4559" y="1571"/>
              <a:ext cx="22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4992" y="1560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T</a:t>
              </a:r>
            </a:p>
          </p:txBody>
        </p:sp>
        <p:cxnSp>
          <p:nvCxnSpPr>
            <p:cNvPr id="132113" name="AutoShape 17"/>
            <p:cNvCxnSpPr>
              <a:cxnSpLocks noChangeShapeType="1"/>
              <a:stCxn id="132104" idx="2"/>
              <a:endCxn id="132105" idx="0"/>
            </p:cNvCxnSpPr>
            <p:nvPr/>
          </p:nvCxnSpPr>
          <p:spPr bwMode="auto">
            <a:xfrm flipH="1">
              <a:off x="4322" y="1359"/>
              <a:ext cx="346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4" name="AutoShape 18"/>
            <p:cNvCxnSpPr>
              <a:cxnSpLocks noChangeShapeType="1"/>
              <a:stCxn id="132104" idx="2"/>
              <a:endCxn id="132106" idx="0"/>
            </p:cNvCxnSpPr>
            <p:nvPr/>
          </p:nvCxnSpPr>
          <p:spPr bwMode="auto">
            <a:xfrm>
              <a:off x="4668" y="1359"/>
              <a:ext cx="4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5" name="AutoShape 19"/>
            <p:cNvCxnSpPr>
              <a:cxnSpLocks noChangeShapeType="1"/>
              <a:stCxn id="132104" idx="2"/>
              <a:endCxn id="132107" idx="0"/>
            </p:cNvCxnSpPr>
            <p:nvPr/>
          </p:nvCxnSpPr>
          <p:spPr bwMode="auto">
            <a:xfrm>
              <a:off x="4668" y="1359"/>
              <a:ext cx="449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6140045" y="2226468"/>
            <a:ext cx="296465" cy="542925"/>
            <a:chOff x="4197" y="1870"/>
            <a:chExt cx="249" cy="456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4197" y="2016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T</a:t>
              </a:r>
            </a:p>
          </p:txBody>
        </p:sp>
        <p:cxnSp>
          <p:nvCxnSpPr>
            <p:cNvPr id="132116" name="AutoShape 20"/>
            <p:cNvCxnSpPr>
              <a:cxnSpLocks noChangeShapeType="1"/>
              <a:stCxn id="132105" idx="2"/>
              <a:endCxn id="132108" idx="0"/>
            </p:cNvCxnSpPr>
            <p:nvPr/>
          </p:nvCxnSpPr>
          <p:spPr bwMode="auto">
            <a:xfrm flipH="1">
              <a:off x="4322" y="1870"/>
              <a:ext cx="0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6146014" y="2769394"/>
            <a:ext cx="290514" cy="571500"/>
            <a:chOff x="4202" y="2326"/>
            <a:chExt cx="244" cy="480"/>
          </a:xfrm>
        </p:grpSpPr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4202" y="2496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F</a:t>
              </a:r>
            </a:p>
          </p:txBody>
        </p:sp>
        <p:cxnSp>
          <p:nvCxnSpPr>
            <p:cNvPr id="132117" name="AutoShape 21"/>
            <p:cNvCxnSpPr>
              <a:cxnSpLocks noChangeShapeType="1"/>
              <a:stCxn id="132108" idx="2"/>
              <a:endCxn id="132109" idx="0"/>
            </p:cNvCxnSpPr>
            <p:nvPr/>
          </p:nvCxnSpPr>
          <p:spPr bwMode="auto">
            <a:xfrm>
              <a:off x="4321" y="2326"/>
              <a:ext cx="3" cy="1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6115059" y="3340893"/>
            <a:ext cx="359570" cy="571500"/>
            <a:chOff x="4176" y="2806"/>
            <a:chExt cx="302" cy="480"/>
          </a:xfrm>
        </p:grpSpPr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4176" y="2976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132119" name="AutoShape 23"/>
            <p:cNvCxnSpPr>
              <a:cxnSpLocks noChangeShapeType="1"/>
              <a:stCxn id="132109" idx="2"/>
              <a:endCxn id="132118" idx="0"/>
            </p:cNvCxnSpPr>
            <p:nvPr/>
          </p:nvCxnSpPr>
          <p:spPr bwMode="auto">
            <a:xfrm>
              <a:off x="4324" y="2806"/>
              <a:ext cx="3" cy="1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3" name="Group 37"/>
          <p:cNvGrpSpPr>
            <a:grpSpLocks/>
          </p:cNvGrpSpPr>
          <p:nvPr/>
        </p:nvGrpSpPr>
        <p:grpSpPr bwMode="auto">
          <a:xfrm>
            <a:off x="6715119" y="2226467"/>
            <a:ext cx="937021" cy="510778"/>
            <a:chOff x="4680" y="1870"/>
            <a:chExt cx="787" cy="429"/>
          </a:xfrm>
        </p:grpSpPr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4680" y="1968"/>
              <a:ext cx="2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T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5223" y="1968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4995" y="1989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32120" name="AutoShape 24"/>
            <p:cNvCxnSpPr>
              <a:cxnSpLocks noChangeShapeType="1"/>
              <a:stCxn id="132107" idx="2"/>
              <a:endCxn id="132110" idx="0"/>
            </p:cNvCxnSpPr>
            <p:nvPr/>
          </p:nvCxnSpPr>
          <p:spPr bwMode="auto">
            <a:xfrm flipH="1">
              <a:off x="4805" y="1870"/>
              <a:ext cx="312" cy="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1" name="AutoShape 25"/>
            <p:cNvCxnSpPr>
              <a:cxnSpLocks noChangeShapeType="1"/>
              <a:stCxn id="132107" idx="2"/>
              <a:endCxn id="132112" idx="0"/>
            </p:cNvCxnSpPr>
            <p:nvPr/>
          </p:nvCxnSpPr>
          <p:spPr bwMode="auto">
            <a:xfrm>
              <a:off x="5117" y="1870"/>
              <a:ext cx="4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2" name="AutoShape 26"/>
            <p:cNvCxnSpPr>
              <a:cxnSpLocks noChangeShapeType="1"/>
              <a:stCxn id="132107" idx="2"/>
              <a:endCxn id="132111" idx="0"/>
            </p:cNvCxnSpPr>
            <p:nvPr/>
          </p:nvCxnSpPr>
          <p:spPr bwMode="auto">
            <a:xfrm>
              <a:off x="5117" y="1870"/>
              <a:ext cx="228" cy="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6721071" y="2712244"/>
            <a:ext cx="290512" cy="514350"/>
            <a:chOff x="4685" y="2278"/>
            <a:chExt cx="244" cy="432"/>
          </a:xfrm>
        </p:grpSpPr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4685" y="2400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F</a:t>
              </a:r>
            </a:p>
          </p:txBody>
        </p:sp>
        <p:cxnSp>
          <p:nvCxnSpPr>
            <p:cNvPr id="132124" name="AutoShape 28"/>
            <p:cNvCxnSpPr>
              <a:cxnSpLocks noChangeShapeType="1"/>
              <a:stCxn id="132110" idx="2"/>
              <a:endCxn id="132123" idx="0"/>
            </p:cNvCxnSpPr>
            <p:nvPr/>
          </p:nvCxnSpPr>
          <p:spPr bwMode="auto">
            <a:xfrm>
              <a:off x="4805" y="2278"/>
              <a:ext cx="2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5" name="Group 39"/>
          <p:cNvGrpSpPr>
            <a:grpSpLocks/>
          </p:cNvGrpSpPr>
          <p:nvPr/>
        </p:nvGrpSpPr>
        <p:grpSpPr bwMode="auto">
          <a:xfrm>
            <a:off x="6688941" y="3226594"/>
            <a:ext cx="359570" cy="571500"/>
            <a:chOff x="4658" y="2710"/>
            <a:chExt cx="302" cy="480"/>
          </a:xfrm>
        </p:grpSpPr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4658" y="288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132126" name="AutoShape 30"/>
            <p:cNvCxnSpPr>
              <a:cxnSpLocks noChangeShapeType="1"/>
              <a:stCxn id="132123" idx="2"/>
              <a:endCxn id="132125" idx="0"/>
            </p:cNvCxnSpPr>
            <p:nvPr/>
          </p:nvCxnSpPr>
          <p:spPr bwMode="auto">
            <a:xfrm>
              <a:off x="4807" y="2710"/>
              <a:ext cx="2" cy="1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6" name="Group 40"/>
          <p:cNvGrpSpPr>
            <a:grpSpLocks/>
          </p:cNvGrpSpPr>
          <p:nvPr/>
        </p:nvGrpSpPr>
        <p:grpSpPr bwMode="auto">
          <a:xfrm>
            <a:off x="7329498" y="2712244"/>
            <a:ext cx="359570" cy="514350"/>
            <a:chOff x="5196" y="2278"/>
            <a:chExt cx="302" cy="432"/>
          </a:xfrm>
        </p:grpSpPr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5196" y="2400"/>
              <a:ext cx="30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id</a:t>
              </a:r>
            </a:p>
          </p:txBody>
        </p:sp>
        <p:cxnSp>
          <p:nvCxnSpPr>
            <p:cNvPr id="132128" name="AutoShape 32"/>
            <p:cNvCxnSpPr>
              <a:cxnSpLocks noChangeShapeType="1"/>
              <a:stCxn id="132111" idx="2"/>
              <a:endCxn id="132127" idx="0"/>
            </p:cNvCxnSpPr>
            <p:nvPr/>
          </p:nvCxnSpPr>
          <p:spPr bwMode="auto">
            <a:xfrm>
              <a:off x="5345" y="2278"/>
              <a:ext cx="2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42" name="Group 46"/>
          <p:cNvGrpSpPr>
            <a:grpSpLocks/>
          </p:cNvGrpSpPr>
          <p:nvPr/>
        </p:nvGrpSpPr>
        <p:grpSpPr bwMode="auto">
          <a:xfrm>
            <a:off x="2627957" y="3587303"/>
            <a:ext cx="3956448" cy="1269208"/>
            <a:chOff x="1361" y="2754"/>
            <a:chExt cx="3323" cy="1066"/>
          </a:xfrm>
        </p:grpSpPr>
        <p:sp>
          <p:nvSpPr>
            <p:cNvPr id="132139" name="Rectangle 43"/>
            <p:cNvSpPr>
              <a:spLocks noChangeArrowheads="1"/>
            </p:cNvSpPr>
            <p:nvPr/>
          </p:nvSpPr>
          <p:spPr bwMode="auto">
            <a:xfrm>
              <a:off x="1361" y="2754"/>
              <a:ext cx="768" cy="2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2078" y="3277"/>
              <a:ext cx="2606" cy="5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Warning! Is this unambiguous?</a:t>
              </a:r>
            </a:p>
            <a:p>
              <a:r>
                <a:rPr lang="en-US" sz="1800" dirty="0">
                  <a:latin typeface="Calibri" panose="020F0502020204030204" pitchFamily="34" charset="0"/>
                </a:rPr>
                <a:t>Check derivations for 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–</a:t>
              </a:r>
              <a:r>
                <a:rPr lang="en-US" sz="1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id+id</a:t>
              </a:r>
              <a:endParaRPr lang="en-US" sz="1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2141" name="AutoShape 45"/>
            <p:cNvCxnSpPr>
              <a:cxnSpLocks noChangeShapeType="1"/>
              <a:stCxn id="132140" idx="0"/>
              <a:endCxn id="132139" idx="3"/>
            </p:cNvCxnSpPr>
            <p:nvPr/>
          </p:nvCxnSpPr>
          <p:spPr bwMode="auto">
            <a:xfrm rot="16200000" flipV="1">
              <a:off x="2566" y="2461"/>
              <a:ext cx="379" cy="125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2DF43386-527C-ED45-85BE-5CD0954457C9}"/>
              </a:ext>
            </a:extLst>
          </p:cNvPr>
          <p:cNvSpPr/>
          <p:nvPr/>
        </p:nvSpPr>
        <p:spPr>
          <a:xfrm>
            <a:off x="6733927" y="4204371"/>
            <a:ext cx="1251745" cy="465340"/>
          </a:xfrm>
          <a:prstGeom prst="wedgeRectCallout">
            <a:avLst>
              <a:gd name="adj1" fmla="val -55225"/>
              <a:gd name="adj2" fmla="val -33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Q: </a:t>
            </a:r>
            <a:r>
              <a:rPr lang="en-US" sz="1600" dirty="0">
                <a:latin typeface="Calibri" panose="020F0502020204030204" pitchFamily="34" charset="0"/>
              </a:rPr>
              <a:t>Compare with F </a:t>
            </a:r>
            <a:r>
              <a:rPr lang="en-US" sz="1600" dirty="0">
                <a:latin typeface="Calibri" panose="020F0502020204030204" pitchFamily="34" charset="0"/>
                <a:sym typeface="Symbol" charset="2"/>
              </a:rPr>
              <a:t> - F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8" grpId="0" build="p" autoUpdateAnimBg="0"/>
      <p:bldP spid="132104" grpId="0"/>
      <p:bldP spid="4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1230</Words>
  <Application>Microsoft Macintosh PowerPoint</Application>
  <PresentationFormat>On-screen Show (16:9)</PresentationFormat>
  <Paragraphs>339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Times</vt:lpstr>
      <vt:lpstr>Times New Roman</vt:lpstr>
      <vt:lpstr>1_Office Theme</vt:lpstr>
      <vt:lpstr>Context-Free Grammars</vt:lpstr>
      <vt:lpstr>Ambiguity  </vt:lpstr>
      <vt:lpstr>Ambiguity</vt:lpstr>
      <vt:lpstr>Ambiguity</vt:lpstr>
      <vt:lpstr>Precedence </vt:lpstr>
      <vt:lpstr>Associativity</vt:lpstr>
      <vt:lpstr>Recursion</vt:lpstr>
      <vt:lpstr>Fix Associativity</vt:lpstr>
      <vt:lpstr>Precedence and Associativity</vt:lpstr>
      <vt:lpstr>Dangling else ambiguity</vt:lpstr>
      <vt:lpstr>Dangling else ambiguity</vt:lpstr>
      <vt:lpstr>Dangling else ambiguity</vt:lpstr>
      <vt:lpstr>Precedence and Associativity Declaration </vt:lpstr>
      <vt:lpstr>Precedence and Associativity Declaration </vt:lpstr>
      <vt:lpstr>Associativity Declaration</vt:lpstr>
      <vt:lpstr>Precedence Declaration</vt:lpstr>
      <vt:lpstr>Extra Slides</vt:lpstr>
      <vt:lpstr>Other Ambiguous Grammars</vt:lpstr>
      <vt:lpstr>Dangling else ambiguity</vt:lpstr>
      <vt:lpstr>PowerPoint Presentation</vt:lpstr>
      <vt:lpstr>Dangling else ambiguity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379</cp:revision>
  <cp:lastPrinted>2019-06-04T17:07:10Z</cp:lastPrinted>
  <dcterms:created xsi:type="dcterms:W3CDTF">2011-10-06T20:12:26Z</dcterms:created>
  <dcterms:modified xsi:type="dcterms:W3CDTF">2020-09-28T04:05:46Z</dcterms:modified>
</cp:coreProperties>
</file>