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1"/>
    <p:restoredTop sz="93463"/>
  </p:normalViewPr>
  <p:slideViewPr>
    <p:cSldViewPr snapToGrid="0" snapToObjects="1">
      <p:cViewPr varScale="1">
        <p:scale>
          <a:sx n="115" d="100"/>
          <a:sy n="115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Shape 10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Shape 10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9" name="Shape 10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Shape 1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Shape 1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Shape 1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8" name="Shape 1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Shape 1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4" name="Shape 12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Shape 1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8" name="Shape 12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Shape 1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4" name="Shape 1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Shape 1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8" name="Shape 13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3" name="Shape 1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Shape 1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Shape 1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LEX5: Regexps to NFA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1981199" y="3467766"/>
            <a:ext cx="5638800" cy="1180433"/>
            <a:chOff x="1981199" y="3467766"/>
            <a:chExt cx="5638800" cy="1180433"/>
          </a:xfrm>
        </p:grpSpPr>
        <p:sp>
          <p:nvSpPr>
            <p:cNvPr id="284" name="Shape 284"/>
            <p:cNvSpPr txBox="1"/>
            <p:nvPr/>
          </p:nvSpPr>
          <p:spPr>
            <a:xfrm>
              <a:off x="4562400" y="3467766"/>
              <a:ext cx="476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1981199" y="3581399"/>
              <a:ext cx="5638800" cy="1066800"/>
              <a:chOff x="1981199" y="3581399"/>
              <a:chExt cx="5638800" cy="1066800"/>
            </a:xfrm>
          </p:grpSpPr>
          <p:sp>
            <p:nvSpPr>
              <p:cNvPr id="286" name="Shape 286" descr="25%"/>
              <p:cNvSpPr/>
              <p:nvPr/>
            </p:nvSpPr>
            <p:spPr>
              <a:xfrm>
                <a:off x="5105399" y="3581399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 descr="25%"/>
              <p:cNvSpPr/>
              <p:nvPr/>
            </p:nvSpPr>
            <p:spPr>
              <a:xfrm>
                <a:off x="1981199" y="3581399"/>
                <a:ext cx="2514599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1335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7338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81325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r1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52577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8580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6105524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r2</a:t>
                </a:r>
              </a:p>
            </p:txBody>
          </p:sp>
          <p:cxnSp>
            <p:nvCxnSpPr>
              <p:cNvPr id="294" name="Shape 294"/>
              <p:cNvCxnSpPr>
                <a:stCxn id="288" idx="7"/>
                <a:endCxn id="289" idx="3"/>
              </p:cNvCxnSpPr>
              <p:nvPr/>
            </p:nvCxnSpPr>
            <p:spPr>
              <a:xfrm rot="-5400000" flipH="1">
                <a:off x="3022926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5" name="Shape 295"/>
              <p:cNvCxnSpPr>
                <a:stCxn id="291" idx="7"/>
                <a:endCxn id="292" idx="3"/>
              </p:cNvCxnSpPr>
              <p:nvPr/>
            </p:nvCxnSpPr>
            <p:spPr>
              <a:xfrm rot="-5400000" flipH="1">
                <a:off x="6147125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296" name="Shape 296"/>
            <p:cNvCxnSpPr>
              <a:stCxn id="289" idx="6"/>
              <a:endCxn id="291" idx="2"/>
            </p:cNvCxnSpPr>
            <p:nvPr/>
          </p:nvCxnSpPr>
          <p:spPr>
            <a:xfrm>
              <a:off x="4343400" y="4114800"/>
              <a:ext cx="91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5 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0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NFA for r, there is an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3429000" y="4114800"/>
            <a:ext cx="2514600" cy="1066800"/>
            <a:chOff x="3429000" y="4114800"/>
            <a:chExt cx="2514600" cy="1066800"/>
          </a:xfrm>
        </p:grpSpPr>
        <p:sp>
          <p:nvSpPr>
            <p:cNvPr id="306" name="Shape 306" descr="25%"/>
            <p:cNvSpPr/>
            <p:nvPr/>
          </p:nvSpPr>
          <p:spPr>
            <a:xfrm>
              <a:off x="3429000" y="4114800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5813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815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508499" y="4419600"/>
              <a:ext cx="292099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cxnSp>
          <p:nvCxnSpPr>
            <p:cNvPr id="310" name="Shape 310"/>
            <p:cNvCxnSpPr>
              <a:stCxn id="307" idx="7"/>
              <a:endCxn id="308" idx="3"/>
            </p:cNvCxnSpPr>
            <p:nvPr/>
          </p:nvCxnSpPr>
          <p:spPr>
            <a:xfrm rot="-5400000" flipH="1">
              <a:off x="4470726" y="4063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5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NFA for r, there is an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1919400" y="3124199"/>
            <a:ext cx="5281650" cy="2990850"/>
            <a:chOff x="1919400" y="3124200"/>
            <a:chExt cx="5281650" cy="2990850"/>
          </a:xfrm>
        </p:grpSpPr>
        <p:sp>
          <p:nvSpPr>
            <p:cNvPr id="320" name="Shape 320"/>
            <p:cNvSpPr txBox="1"/>
            <p:nvPr/>
          </p:nvSpPr>
          <p:spPr>
            <a:xfrm>
              <a:off x="2743200" y="4114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6096000" y="4114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6724650" y="4410000"/>
              <a:ext cx="476400" cy="4764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919400" y="4410075"/>
              <a:ext cx="476400" cy="4764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4495800" y="5638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4495800" y="31242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3429000" y="4114800"/>
              <a:ext cx="2514600" cy="1066800"/>
              <a:chOff x="3429000" y="4114800"/>
              <a:chExt cx="2514600" cy="1066800"/>
            </a:xfrm>
          </p:grpSpPr>
          <p:sp>
            <p:nvSpPr>
              <p:cNvPr id="327" name="Shape 327" descr="25%"/>
              <p:cNvSpPr/>
              <p:nvPr/>
            </p:nvSpPr>
            <p:spPr>
              <a:xfrm>
                <a:off x="3429000" y="4114800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581399" y="43434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Shape 329"/>
              <p:cNvSpPr/>
              <p:nvPr/>
            </p:nvSpPr>
            <p:spPr>
              <a:xfrm>
                <a:off x="5181599" y="43434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Shape 330"/>
              <p:cNvSpPr txBox="1"/>
              <p:nvPr/>
            </p:nvSpPr>
            <p:spPr>
              <a:xfrm>
                <a:off x="4508499" y="4419600"/>
                <a:ext cx="2922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331" name="Shape 331"/>
              <p:cNvCxnSpPr>
                <a:stCxn id="328" idx="7"/>
                <a:endCxn id="329" idx="3"/>
              </p:cNvCxnSpPr>
              <p:nvPr/>
            </p:nvCxnSpPr>
            <p:spPr>
              <a:xfrm rot="-5400000" flipH="1">
                <a:off x="4470726" y="40636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332" name="Shape 332"/>
            <p:cNvCxnSpPr>
              <a:stCxn id="329" idx="0"/>
              <a:endCxn id="328" idx="0"/>
            </p:cNvCxnSpPr>
            <p:nvPr/>
          </p:nvCxnSpPr>
          <p:spPr>
            <a:xfrm rot="5400000">
              <a:off x="4685999" y="3543600"/>
              <a:ext cx="600" cy="1600200"/>
            </a:xfrm>
            <a:prstGeom prst="curvedConnector3">
              <a:avLst>
                <a:gd name="adj1" fmla="val -1283875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3" name="Shape 333"/>
            <p:cNvCxnSpPr>
              <a:stCxn id="322" idx="4"/>
              <a:endCxn id="323" idx="4"/>
            </p:cNvCxnSpPr>
            <p:nvPr/>
          </p:nvCxnSpPr>
          <p:spPr>
            <a:xfrm rot="5400000">
              <a:off x="4560000" y="2484150"/>
              <a:ext cx="600" cy="4805100"/>
            </a:xfrm>
            <a:prstGeom prst="curvedConnector3">
              <a:avLst>
                <a:gd name="adj1" fmla="val 131695833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4" name="Shape 334"/>
            <p:cNvCxnSpPr>
              <a:stCxn id="323" idx="6"/>
              <a:endCxn id="328" idx="2"/>
            </p:cNvCxnSpPr>
            <p:nvPr/>
          </p:nvCxnSpPr>
          <p:spPr>
            <a:xfrm>
              <a:off x="2395800" y="4648275"/>
              <a:ext cx="118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5" name="Shape 335"/>
            <p:cNvCxnSpPr>
              <a:stCxn id="329" idx="6"/>
              <a:endCxn id="322" idx="2"/>
            </p:cNvCxnSpPr>
            <p:nvPr/>
          </p:nvCxnSpPr>
          <p:spPr>
            <a:xfrm>
              <a:off x="5791199" y="4648200"/>
              <a:ext cx="933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all binary strings that are divisible by four (include 0 in this set)</a:t>
            </a: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by the regexp: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Thompson’s Rules to create an NFA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Blocks 0 and 1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1477125" y="3996100"/>
            <a:ext cx="1600199" cy="933450"/>
            <a:chOff x="3771900" y="3368900"/>
            <a:chExt cx="1600199" cy="933450"/>
          </a:xfrm>
        </p:grpSpPr>
        <p:sp>
          <p:nvSpPr>
            <p:cNvPr id="352" name="Shape 352"/>
            <p:cNvSpPr/>
            <p:nvPr/>
          </p:nvSpPr>
          <p:spPr>
            <a:xfrm>
              <a:off x="37719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7625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4" name="Shape 354"/>
            <p:cNvCxnSpPr>
              <a:stCxn id="352" idx="6"/>
              <a:endCxn id="353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894540" y="2010378"/>
            <a:ext cx="33549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6034475" y="3996100"/>
            <a:ext cx="1600199" cy="933450"/>
            <a:chOff x="3771900" y="3368900"/>
            <a:chExt cx="1600199" cy="933450"/>
          </a:xfrm>
        </p:grpSpPr>
        <p:sp>
          <p:nvSpPr>
            <p:cNvPr id="358" name="Shape 358"/>
            <p:cNvSpPr/>
            <p:nvPr/>
          </p:nvSpPr>
          <p:spPr>
            <a:xfrm>
              <a:off x="37719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625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Shape 360"/>
            <p:cNvCxnSpPr>
              <a:stCxn id="358" idx="6"/>
              <a:endCxn id="359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477125" y="3270725"/>
            <a:ext cx="1417500" cy="619800"/>
          </a:xfrm>
          <a:prstGeom prst="wedgeRoundRectCallout">
            <a:avLst>
              <a:gd name="adj1" fmla="val 72802"/>
              <a:gd name="adj2" fmla="val -132982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0</a:t>
            </a:r>
          </a:p>
        </p:txBody>
      </p:sp>
      <p:sp>
        <p:nvSpPr>
          <p:cNvPr id="363" name="Shape 363"/>
          <p:cNvSpPr/>
          <p:nvPr/>
        </p:nvSpPr>
        <p:spPr>
          <a:xfrm>
            <a:off x="6125825" y="3376300"/>
            <a:ext cx="1417500" cy="619800"/>
          </a:xfrm>
          <a:prstGeom prst="wedgeRoundRectCallout">
            <a:avLst>
              <a:gd name="adj1" fmla="val -195593"/>
              <a:gd name="adj2" fmla="val -154276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  <p:bldP spid="3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657600" y="1637183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648200" y="1637183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Shape 372"/>
          <p:cNvCxnSpPr>
            <a:stCxn id="370" idx="6"/>
            <a:endCxn id="371" idx="2"/>
          </p:cNvCxnSpPr>
          <p:nvPr/>
        </p:nvCxnSpPr>
        <p:spPr>
          <a:xfrm>
            <a:off x="4267200" y="194198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287049" y="1334483"/>
            <a:ext cx="341400" cy="461999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74" name="Shape 374"/>
          <p:cNvCxnSpPr>
            <a:stCxn id="375" idx="7"/>
            <a:endCxn id="370" idx="2"/>
          </p:cNvCxnSpPr>
          <p:nvPr/>
        </p:nvCxnSpPr>
        <p:spPr>
          <a:xfrm rot="10800000" flipH="1">
            <a:off x="3187326" y="1941857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6" name="Shape 376"/>
          <p:cNvSpPr/>
          <p:nvPr/>
        </p:nvSpPr>
        <p:spPr>
          <a:xfrm>
            <a:off x="3657600" y="2703983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48200" y="2703983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>
            <a:stCxn id="376" idx="6"/>
            <a:endCxn id="377" idx="2"/>
          </p:cNvCxnSpPr>
          <p:nvPr/>
        </p:nvCxnSpPr>
        <p:spPr>
          <a:xfrm>
            <a:off x="4267200" y="300878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 txBox="1"/>
          <p:nvPr/>
        </p:nvSpPr>
        <p:spPr>
          <a:xfrm>
            <a:off x="4286999" y="2394384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0" name="Shape 380"/>
          <p:cNvCxnSpPr>
            <a:stCxn id="375" idx="5"/>
            <a:endCxn id="376" idx="2"/>
          </p:cNvCxnSpPr>
          <p:nvPr/>
        </p:nvCxnSpPr>
        <p:spPr>
          <a:xfrm>
            <a:off x="3187326" y="2690910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5" name="Shape 375"/>
          <p:cNvSpPr/>
          <p:nvPr/>
        </p:nvSpPr>
        <p:spPr>
          <a:xfrm>
            <a:off x="2666999" y="2170583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727700" y="217058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Shape 382"/>
          <p:cNvCxnSpPr>
            <a:stCxn id="371" idx="6"/>
            <a:endCxn id="381" idx="1"/>
          </p:cNvCxnSpPr>
          <p:nvPr/>
        </p:nvCxnSpPr>
        <p:spPr>
          <a:xfrm>
            <a:off x="5257800" y="194198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stCxn id="377" idx="6"/>
            <a:endCxn id="381" idx="3"/>
          </p:cNvCxnSpPr>
          <p:nvPr/>
        </p:nvCxnSpPr>
        <p:spPr>
          <a:xfrm rot="10800000" flipH="1">
            <a:off x="5257800" y="269078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4" name="Shape 384"/>
          <p:cNvSpPr txBox="1"/>
          <p:nvPr/>
        </p:nvSpPr>
        <p:spPr>
          <a:xfrm>
            <a:off x="3124200" y="163718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048000" y="285638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10200" y="156098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410200" y="293258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114800" y="4221087"/>
            <a:ext cx="1016449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0|1</a:t>
            </a:r>
          </a:p>
        </p:txBody>
      </p:sp>
      <p:sp>
        <p:nvSpPr>
          <p:cNvPr id="389" name="Shape 389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816895" y="1463079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807496" y="1463079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>
            <a:stCxn id="396" idx="6"/>
            <a:endCxn id="397" idx="2"/>
          </p:cNvCxnSpPr>
          <p:nvPr/>
        </p:nvCxnSpPr>
        <p:spPr>
          <a:xfrm>
            <a:off x="4426495" y="176787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9" name="Shape 399"/>
          <p:cNvSpPr txBox="1"/>
          <p:nvPr/>
        </p:nvSpPr>
        <p:spPr>
          <a:xfrm>
            <a:off x="4446345" y="1155892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00" name="Shape 400"/>
          <p:cNvCxnSpPr>
            <a:stCxn id="401" idx="7"/>
            <a:endCxn id="396" idx="2"/>
          </p:cNvCxnSpPr>
          <p:nvPr/>
        </p:nvCxnSpPr>
        <p:spPr>
          <a:xfrm rot="10800000" flipH="1">
            <a:off x="3346622" y="1767753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2" name="Shape 402"/>
          <p:cNvSpPr/>
          <p:nvPr/>
        </p:nvSpPr>
        <p:spPr>
          <a:xfrm>
            <a:off x="3816895" y="2529880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807496" y="2529880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Shape 404"/>
          <p:cNvCxnSpPr>
            <a:stCxn id="402" idx="6"/>
            <a:endCxn id="403" idx="2"/>
          </p:cNvCxnSpPr>
          <p:nvPr/>
        </p:nvCxnSpPr>
        <p:spPr>
          <a:xfrm>
            <a:off x="4426495" y="2834680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5" name="Shape 405"/>
          <p:cNvSpPr txBox="1"/>
          <p:nvPr/>
        </p:nvSpPr>
        <p:spPr>
          <a:xfrm>
            <a:off x="4446295" y="2244129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6" name="Shape 406"/>
          <p:cNvCxnSpPr>
            <a:stCxn id="401" idx="5"/>
            <a:endCxn id="402" idx="2"/>
          </p:cNvCxnSpPr>
          <p:nvPr/>
        </p:nvCxnSpPr>
        <p:spPr>
          <a:xfrm>
            <a:off x="3346622" y="2516806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1" name="Shape 401"/>
          <p:cNvSpPr/>
          <p:nvPr/>
        </p:nvSpPr>
        <p:spPr>
          <a:xfrm>
            <a:off x="28262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57218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Shape 408"/>
          <p:cNvCxnSpPr>
            <a:stCxn id="409" idx="6"/>
            <a:endCxn id="401" idx="2"/>
          </p:cNvCxnSpPr>
          <p:nvPr/>
        </p:nvCxnSpPr>
        <p:spPr>
          <a:xfrm>
            <a:off x="2445295" y="230127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0" name="Shape 410"/>
          <p:cNvCxnSpPr>
            <a:stCxn id="397" idx="6"/>
            <a:endCxn id="407" idx="1"/>
          </p:cNvCxnSpPr>
          <p:nvPr/>
        </p:nvCxnSpPr>
        <p:spPr>
          <a:xfrm>
            <a:off x="5417096" y="1767879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1" name="Shape 411"/>
          <p:cNvCxnSpPr>
            <a:stCxn id="403" idx="6"/>
            <a:endCxn id="407" idx="3"/>
          </p:cNvCxnSpPr>
          <p:nvPr/>
        </p:nvCxnSpPr>
        <p:spPr>
          <a:xfrm rot="10800000" flipH="1">
            <a:off x="5417096" y="2516680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283496" y="14630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07296" y="26822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569495" y="13868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569495" y="2758480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6" name="Shape 416"/>
          <p:cNvSpPr/>
          <p:nvPr/>
        </p:nvSpPr>
        <p:spPr>
          <a:xfrm>
            <a:off x="6788696" y="1996479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Shape 417"/>
          <p:cNvCxnSpPr>
            <a:stCxn id="407" idx="6"/>
            <a:endCxn id="416" idx="2"/>
          </p:cNvCxnSpPr>
          <p:nvPr/>
        </p:nvCxnSpPr>
        <p:spPr>
          <a:xfrm>
            <a:off x="6331495" y="2301279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8" name="Shape 418"/>
          <p:cNvSpPr txBox="1"/>
          <p:nvPr/>
        </p:nvSpPr>
        <p:spPr>
          <a:xfrm>
            <a:off x="6401345" y="1777404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350295" y="548679"/>
            <a:ext cx="3175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09" name="Shape 409"/>
          <p:cNvSpPr/>
          <p:nvPr/>
        </p:nvSpPr>
        <p:spPr>
          <a:xfrm>
            <a:off x="18356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477095" y="168510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426495" y="35204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857550" y="4365103"/>
            <a:ext cx="163966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</a:t>
            </a:r>
          </a:p>
        </p:txBody>
      </p:sp>
      <p:sp>
        <p:nvSpPr>
          <p:cNvPr id="423" name="Shape 423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cxnSp>
        <p:nvCxnSpPr>
          <p:cNvPr id="424" name="Shape 424"/>
          <p:cNvCxnSpPr>
            <a:stCxn id="407" idx="0"/>
            <a:endCxn id="401" idx="0"/>
          </p:cNvCxnSpPr>
          <p:nvPr/>
        </p:nvCxnSpPr>
        <p:spPr>
          <a:xfrm rot="5400000">
            <a:off x="4578595" y="548979"/>
            <a:ext cx="600" cy="2895600"/>
          </a:xfrm>
          <a:prstGeom prst="curvedConnector3">
            <a:avLst>
              <a:gd name="adj1" fmla="val -17008832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>
            <a:stCxn id="409" idx="4"/>
            <a:endCxn id="416" idx="4"/>
          </p:cNvCxnSpPr>
          <p:nvPr/>
        </p:nvCxnSpPr>
        <p:spPr>
          <a:xfrm rot="-5400000" flipH="1">
            <a:off x="4616695" y="129879"/>
            <a:ext cx="600" cy="4953000"/>
          </a:xfrm>
          <a:prstGeom prst="curvedConnector3">
            <a:avLst>
              <a:gd name="adj1" fmla="val 1437491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295127" y="19267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85728" y="19267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Shape 434"/>
          <p:cNvCxnSpPr>
            <a:stCxn id="432" idx="6"/>
            <a:endCxn id="433" idx="2"/>
          </p:cNvCxnSpPr>
          <p:nvPr/>
        </p:nvCxnSpPr>
        <p:spPr>
          <a:xfrm>
            <a:off x="2904727" y="223150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5" name="Shape 435"/>
          <p:cNvSpPr txBox="1"/>
          <p:nvPr/>
        </p:nvSpPr>
        <p:spPr>
          <a:xfrm>
            <a:off x="2919342" y="17743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36" name="Shape 436"/>
          <p:cNvCxnSpPr>
            <a:endCxn id="432" idx="2"/>
          </p:cNvCxnSpPr>
          <p:nvPr/>
        </p:nvCxnSpPr>
        <p:spPr>
          <a:xfrm rot="10800000" flipH="1">
            <a:off x="1825327" y="223150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7" name="Shape 437"/>
          <p:cNvSpPr/>
          <p:nvPr/>
        </p:nvSpPr>
        <p:spPr>
          <a:xfrm>
            <a:off x="2295127" y="29935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3285728" y="29935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439"/>
          <p:cNvCxnSpPr>
            <a:stCxn id="437" idx="6"/>
            <a:endCxn id="438" idx="2"/>
          </p:cNvCxnSpPr>
          <p:nvPr/>
        </p:nvCxnSpPr>
        <p:spPr>
          <a:xfrm>
            <a:off x="2904727" y="329830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0" name="Shape 440"/>
          <p:cNvSpPr txBox="1"/>
          <p:nvPr/>
        </p:nvSpPr>
        <p:spPr>
          <a:xfrm>
            <a:off x="2918550" y="28411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41" name="Shape 441"/>
          <p:cNvCxnSpPr>
            <a:endCxn id="437" idx="2"/>
          </p:cNvCxnSpPr>
          <p:nvPr/>
        </p:nvCxnSpPr>
        <p:spPr>
          <a:xfrm>
            <a:off x="1825327" y="298090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2" name="Shape 442"/>
          <p:cNvSpPr/>
          <p:nvPr/>
        </p:nvSpPr>
        <p:spPr>
          <a:xfrm>
            <a:off x="1304528" y="2460103"/>
            <a:ext cx="609599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200128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Shape 444"/>
          <p:cNvCxnSpPr>
            <a:endCxn id="442" idx="2"/>
          </p:cNvCxnSpPr>
          <p:nvPr/>
        </p:nvCxnSpPr>
        <p:spPr>
          <a:xfrm>
            <a:off x="937928" y="2764903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5" name="Shape 445"/>
          <p:cNvCxnSpPr>
            <a:stCxn id="433" idx="6"/>
            <a:endCxn id="443" idx="1"/>
          </p:cNvCxnSpPr>
          <p:nvPr/>
        </p:nvCxnSpPr>
        <p:spPr>
          <a:xfrm>
            <a:off x="3895328" y="223150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6" name="Shape 446"/>
          <p:cNvCxnSpPr>
            <a:stCxn id="438" idx="6"/>
            <a:endCxn id="443" idx="3"/>
          </p:cNvCxnSpPr>
          <p:nvPr/>
        </p:nvCxnSpPr>
        <p:spPr>
          <a:xfrm rot="10800000" flipH="1">
            <a:off x="3895328" y="298030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7" name="Shape 447"/>
          <p:cNvSpPr txBox="1"/>
          <p:nvPr/>
        </p:nvSpPr>
        <p:spPr>
          <a:xfrm>
            <a:off x="1761727" y="19267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685527" y="31459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047728" y="18505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047728" y="32221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1" name="Shape 451"/>
          <p:cNvCxnSpPr>
            <a:stCxn id="443" idx="6"/>
          </p:cNvCxnSpPr>
          <p:nvPr/>
        </p:nvCxnSpPr>
        <p:spPr>
          <a:xfrm>
            <a:off x="4809728" y="2764903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2" name="Shape 452"/>
          <p:cNvSpPr txBox="1"/>
          <p:nvPr/>
        </p:nvSpPr>
        <p:spPr>
          <a:xfrm>
            <a:off x="4809728" y="23077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3" name="Shape 453"/>
          <p:cNvCxnSpPr>
            <a:stCxn id="443" idx="0"/>
            <a:endCxn id="442" idx="0"/>
          </p:cNvCxnSpPr>
          <p:nvPr/>
        </p:nvCxnSpPr>
        <p:spPr>
          <a:xfrm rot="5400000">
            <a:off x="3056828" y="1012603"/>
            <a:ext cx="600" cy="2895600"/>
          </a:xfrm>
          <a:prstGeom prst="curvedConnector3">
            <a:avLst>
              <a:gd name="adj1" fmla="val -16078501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4" name="Shape 454"/>
          <p:cNvSpPr txBox="1"/>
          <p:nvPr/>
        </p:nvSpPr>
        <p:spPr>
          <a:xfrm>
            <a:off x="2904727" y="101230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5" name="Shape 455"/>
          <p:cNvSpPr/>
          <p:nvPr/>
        </p:nvSpPr>
        <p:spPr>
          <a:xfrm>
            <a:off x="313928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923528" y="23077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7" name="Shape 457"/>
          <p:cNvCxnSpPr>
            <a:stCxn id="455" idx="4"/>
          </p:cNvCxnSpPr>
          <p:nvPr/>
        </p:nvCxnSpPr>
        <p:spPr>
          <a:xfrm rot="-5400000" flipH="1">
            <a:off x="3027278" y="661153"/>
            <a:ext cx="2700" cy="4819800"/>
          </a:xfrm>
          <a:prstGeom prst="curvedConnector3">
            <a:avLst>
              <a:gd name="adj1" fmla="val 2920344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8" name="Shape 458"/>
          <p:cNvSpPr txBox="1"/>
          <p:nvPr/>
        </p:nvSpPr>
        <p:spPr>
          <a:xfrm>
            <a:off x="2904727" y="39079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9" name="Shape 459"/>
          <p:cNvSpPr/>
          <p:nvPr/>
        </p:nvSpPr>
        <p:spPr>
          <a:xfrm>
            <a:off x="7220271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210871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Shape 461"/>
          <p:cNvCxnSpPr>
            <a:stCxn id="459" idx="6"/>
            <a:endCxn id="460" idx="2"/>
          </p:cNvCxnSpPr>
          <p:nvPr/>
        </p:nvCxnSpPr>
        <p:spPr>
          <a:xfrm>
            <a:off x="7829871" y="276490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7844486" y="23077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63" name="Shape 463"/>
          <p:cNvCxnSpPr>
            <a:endCxn id="459" idx="2"/>
          </p:cNvCxnSpPr>
          <p:nvPr/>
        </p:nvCxnSpPr>
        <p:spPr>
          <a:xfrm rot="10800000" flipH="1">
            <a:off x="6874371" y="2764903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4" name="Shape 464"/>
          <p:cNvSpPr txBox="1"/>
          <p:nvPr/>
        </p:nvSpPr>
        <p:spPr>
          <a:xfrm>
            <a:off x="6853886" y="23077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657600" y="4293096"/>
            <a:ext cx="2211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66" name="Shape 466"/>
          <p:cNvSpPr/>
          <p:nvPr/>
        </p:nvSpPr>
        <p:spPr>
          <a:xfrm>
            <a:off x="6264696" y="246278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133776" y="246278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657600" y="4509119"/>
            <a:ext cx="2211637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76" name="Shape 476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313928" y="1012304"/>
            <a:ext cx="8506543" cy="3352799"/>
            <a:chOff x="313928" y="1012304"/>
            <a:chExt cx="8506543" cy="3352799"/>
          </a:xfrm>
        </p:grpSpPr>
        <p:sp>
          <p:nvSpPr>
            <p:cNvPr id="478" name="Shape 478"/>
            <p:cNvSpPr/>
            <p:nvPr/>
          </p:nvSpPr>
          <p:spPr>
            <a:xfrm>
              <a:off x="2295127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5728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Shape 480"/>
            <p:cNvCxnSpPr>
              <a:stCxn id="478" idx="6"/>
              <a:endCxn id="479" idx="2"/>
            </p:cNvCxnSpPr>
            <p:nvPr/>
          </p:nvCxnSpPr>
          <p:spPr>
            <a:xfrm>
              <a:off x="2904727" y="22315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2919342" y="17743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82" name="Shape 482"/>
            <p:cNvCxnSpPr>
              <a:endCxn id="478" idx="2"/>
            </p:cNvCxnSpPr>
            <p:nvPr/>
          </p:nvCxnSpPr>
          <p:spPr>
            <a:xfrm rot="10800000" flipH="1">
              <a:off x="1825327" y="22315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3" name="Shape 483"/>
            <p:cNvSpPr/>
            <p:nvPr/>
          </p:nvSpPr>
          <p:spPr>
            <a:xfrm>
              <a:off x="2295127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5728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Shape 485"/>
            <p:cNvCxnSpPr>
              <a:stCxn id="483" idx="6"/>
              <a:endCxn id="484" idx="2"/>
            </p:cNvCxnSpPr>
            <p:nvPr/>
          </p:nvCxnSpPr>
          <p:spPr>
            <a:xfrm>
              <a:off x="2904727" y="32983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6" name="Shape 486"/>
            <p:cNvSpPr txBox="1"/>
            <p:nvPr/>
          </p:nvSpPr>
          <p:spPr>
            <a:xfrm>
              <a:off x="2918550" y="28411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87" name="Shape 487"/>
            <p:cNvCxnSpPr>
              <a:endCxn id="483" idx="2"/>
            </p:cNvCxnSpPr>
            <p:nvPr/>
          </p:nvCxnSpPr>
          <p:spPr>
            <a:xfrm>
              <a:off x="1825327" y="29809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1304528" y="2460103"/>
              <a:ext cx="609599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001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0" name="Shape 490"/>
            <p:cNvCxnSpPr>
              <a:endCxn id="488" idx="2"/>
            </p:cNvCxnSpPr>
            <p:nvPr/>
          </p:nvCxnSpPr>
          <p:spPr>
            <a:xfrm>
              <a:off x="937928" y="2764903"/>
              <a:ext cx="366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1" name="Shape 491"/>
            <p:cNvCxnSpPr>
              <a:stCxn id="479" idx="6"/>
              <a:endCxn id="489" idx="1"/>
            </p:cNvCxnSpPr>
            <p:nvPr/>
          </p:nvCxnSpPr>
          <p:spPr>
            <a:xfrm>
              <a:off x="3895328" y="22315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2" name="Shape 492"/>
            <p:cNvCxnSpPr>
              <a:stCxn id="484" idx="6"/>
              <a:endCxn id="489" idx="3"/>
            </p:cNvCxnSpPr>
            <p:nvPr/>
          </p:nvCxnSpPr>
          <p:spPr>
            <a:xfrm rot="10800000" flipH="1">
              <a:off x="3895328" y="29803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3" name="Shape 493"/>
            <p:cNvSpPr txBox="1"/>
            <p:nvPr/>
          </p:nvSpPr>
          <p:spPr>
            <a:xfrm>
              <a:off x="1761727" y="1926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1685527" y="31459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047728" y="18505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047728" y="32221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7" name="Shape 497"/>
            <p:cNvCxnSpPr>
              <a:stCxn id="489" idx="6"/>
            </p:cNvCxnSpPr>
            <p:nvPr/>
          </p:nvCxnSpPr>
          <p:spPr>
            <a:xfrm>
              <a:off x="4809728" y="2764903"/>
              <a:ext cx="3240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8" name="Shape 498"/>
            <p:cNvSpPr txBox="1"/>
            <p:nvPr/>
          </p:nvSpPr>
          <p:spPr>
            <a:xfrm>
              <a:off x="48097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9" name="Shape 499"/>
            <p:cNvCxnSpPr>
              <a:stCxn id="489" idx="0"/>
              <a:endCxn id="488" idx="0"/>
            </p:cNvCxnSpPr>
            <p:nvPr/>
          </p:nvCxnSpPr>
          <p:spPr>
            <a:xfrm rot="5400000">
              <a:off x="3056828" y="1012603"/>
              <a:ext cx="600" cy="2895600"/>
            </a:xfrm>
            <a:prstGeom prst="curvedConnector3">
              <a:avLst>
                <a:gd name="adj1" fmla="val -166029818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0" name="Shape 500"/>
            <p:cNvSpPr txBox="1"/>
            <p:nvPr/>
          </p:nvSpPr>
          <p:spPr>
            <a:xfrm>
              <a:off x="2904727" y="1012304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39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9235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503" name="Shape 503"/>
            <p:cNvCxnSpPr>
              <a:stCxn id="501" idx="4"/>
              <a:endCxn id="504" idx="4"/>
            </p:cNvCxnSpPr>
            <p:nvPr/>
          </p:nvCxnSpPr>
          <p:spPr>
            <a:xfrm rot="-5400000" flipH="1">
              <a:off x="2995328" y="693103"/>
              <a:ext cx="2700" cy="4755900"/>
            </a:xfrm>
            <a:prstGeom prst="curvedConnector3">
              <a:avLst>
                <a:gd name="adj1" fmla="val 28449855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5" name="Shape 505"/>
            <p:cNvSpPr txBox="1"/>
            <p:nvPr/>
          </p:nvSpPr>
          <p:spPr>
            <a:xfrm>
              <a:off x="2904727" y="39079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72202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2108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8" name="Shape 508"/>
            <p:cNvCxnSpPr>
              <a:stCxn id="506" idx="6"/>
              <a:endCxn id="507" idx="2"/>
            </p:cNvCxnSpPr>
            <p:nvPr/>
          </p:nvCxnSpPr>
          <p:spPr>
            <a:xfrm>
              <a:off x="7829871" y="2764903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9" name="Shape 509"/>
            <p:cNvSpPr txBox="1"/>
            <p:nvPr/>
          </p:nvSpPr>
          <p:spPr>
            <a:xfrm>
              <a:off x="78444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510" name="Shape 510"/>
            <p:cNvCxnSpPr>
              <a:endCxn id="506" idx="2"/>
            </p:cNvCxnSpPr>
            <p:nvPr/>
          </p:nvCxnSpPr>
          <p:spPr>
            <a:xfrm rot="10800000" flipH="1">
              <a:off x="6874371" y="2764903"/>
              <a:ext cx="3459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1" name="Shape 511"/>
            <p:cNvSpPr txBox="1"/>
            <p:nvPr/>
          </p:nvSpPr>
          <p:spPr>
            <a:xfrm>
              <a:off x="68538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6264696" y="246278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69790" y="2462778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Shape 513"/>
            <p:cNvCxnSpPr>
              <a:stCxn id="504" idx="6"/>
              <a:endCxn id="512" idx="2"/>
            </p:cNvCxnSpPr>
            <p:nvPr/>
          </p:nvCxnSpPr>
          <p:spPr>
            <a:xfrm>
              <a:off x="5679390" y="2767578"/>
              <a:ext cx="585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x="5703903" y="2310378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3203848" y="5547319"/>
            <a:ext cx="309962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22" name="Shape 522"/>
          <p:cNvSpPr/>
          <p:nvPr/>
        </p:nvSpPr>
        <p:spPr>
          <a:xfrm>
            <a:off x="2299927" y="13991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0528" y="13991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stCxn id="522" idx="6"/>
            <a:endCxn id="523" idx="2"/>
          </p:cNvCxnSpPr>
          <p:nvPr/>
        </p:nvCxnSpPr>
        <p:spPr>
          <a:xfrm>
            <a:off x="2909527" y="17039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2924142" y="12467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26" name="Shape 526"/>
          <p:cNvCxnSpPr>
            <a:endCxn id="522" idx="2"/>
          </p:cNvCxnSpPr>
          <p:nvPr/>
        </p:nvCxnSpPr>
        <p:spPr>
          <a:xfrm rot="10800000" flipH="1">
            <a:off x="1830127" y="17039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7" name="Shape 527"/>
          <p:cNvSpPr/>
          <p:nvPr/>
        </p:nvSpPr>
        <p:spPr>
          <a:xfrm>
            <a:off x="2299927" y="24659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290528" y="24659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Shape 529"/>
          <p:cNvCxnSpPr>
            <a:stCxn id="527" idx="6"/>
            <a:endCxn id="528" idx="2"/>
          </p:cNvCxnSpPr>
          <p:nvPr/>
        </p:nvCxnSpPr>
        <p:spPr>
          <a:xfrm>
            <a:off x="2909527" y="27707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0" name="Shape 530"/>
          <p:cNvSpPr txBox="1"/>
          <p:nvPr/>
        </p:nvSpPr>
        <p:spPr>
          <a:xfrm>
            <a:off x="2923350" y="23135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31" name="Shape 531"/>
          <p:cNvCxnSpPr>
            <a:endCxn id="527" idx="2"/>
          </p:cNvCxnSpPr>
          <p:nvPr/>
        </p:nvCxnSpPr>
        <p:spPr>
          <a:xfrm>
            <a:off x="1830127" y="24533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1309328" y="1932553"/>
            <a:ext cx="609599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204928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Shape 534"/>
          <p:cNvCxnSpPr>
            <a:endCxn id="532" idx="2"/>
          </p:cNvCxnSpPr>
          <p:nvPr/>
        </p:nvCxnSpPr>
        <p:spPr>
          <a:xfrm>
            <a:off x="942728" y="2237353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5" name="Shape 535"/>
          <p:cNvCxnSpPr>
            <a:stCxn id="523" idx="6"/>
            <a:endCxn id="533" idx="1"/>
          </p:cNvCxnSpPr>
          <p:nvPr/>
        </p:nvCxnSpPr>
        <p:spPr>
          <a:xfrm>
            <a:off x="3900128" y="17039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6" name="Shape 536"/>
          <p:cNvCxnSpPr>
            <a:stCxn id="528" idx="6"/>
            <a:endCxn id="533" idx="3"/>
          </p:cNvCxnSpPr>
          <p:nvPr/>
        </p:nvCxnSpPr>
        <p:spPr>
          <a:xfrm rot="10800000" flipH="1">
            <a:off x="3900128" y="24527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1766527" y="13991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690327" y="26183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052528" y="13229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052528" y="26945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1" name="Shape 541"/>
          <p:cNvCxnSpPr>
            <a:stCxn id="533" idx="6"/>
          </p:cNvCxnSpPr>
          <p:nvPr/>
        </p:nvCxnSpPr>
        <p:spPr>
          <a:xfrm>
            <a:off x="4814528" y="2237353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2" name="Shape 542"/>
          <p:cNvSpPr txBox="1"/>
          <p:nvPr/>
        </p:nvSpPr>
        <p:spPr>
          <a:xfrm>
            <a:off x="4814528" y="17801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3" name="Shape 543"/>
          <p:cNvCxnSpPr>
            <a:stCxn id="533" idx="0"/>
            <a:endCxn id="532" idx="0"/>
          </p:cNvCxnSpPr>
          <p:nvPr/>
        </p:nvCxnSpPr>
        <p:spPr>
          <a:xfrm rot="5400000">
            <a:off x="3061628" y="485053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4" name="Shape 544"/>
          <p:cNvSpPr txBox="1"/>
          <p:nvPr/>
        </p:nvSpPr>
        <p:spPr>
          <a:xfrm>
            <a:off x="2909527" y="48475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5" name="Shape 545"/>
          <p:cNvSpPr/>
          <p:nvPr/>
        </p:nvSpPr>
        <p:spPr>
          <a:xfrm>
            <a:off x="318728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928328" y="17801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7" name="Shape 547"/>
          <p:cNvCxnSpPr>
            <a:stCxn id="545" idx="4"/>
            <a:endCxn id="548" idx="4"/>
          </p:cNvCxnSpPr>
          <p:nvPr/>
        </p:nvCxnSpPr>
        <p:spPr>
          <a:xfrm rot="-5400000" flipH="1">
            <a:off x="3000128" y="165553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 txBox="1"/>
          <p:nvPr/>
        </p:nvSpPr>
        <p:spPr>
          <a:xfrm>
            <a:off x="2909527" y="33803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0" name="Shape 550"/>
          <p:cNvSpPr/>
          <p:nvPr/>
        </p:nvSpPr>
        <p:spPr>
          <a:xfrm>
            <a:off x="7225071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215671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Shape 552"/>
          <p:cNvCxnSpPr>
            <a:stCxn id="550" idx="6"/>
            <a:endCxn id="551" idx="2"/>
          </p:cNvCxnSpPr>
          <p:nvPr/>
        </p:nvCxnSpPr>
        <p:spPr>
          <a:xfrm>
            <a:off x="7834671" y="223735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 txBox="1"/>
          <p:nvPr/>
        </p:nvSpPr>
        <p:spPr>
          <a:xfrm>
            <a:off x="7849286" y="17801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54" name="Shape 554"/>
          <p:cNvCxnSpPr>
            <a:endCxn id="550" idx="2"/>
          </p:cNvCxnSpPr>
          <p:nvPr/>
        </p:nvCxnSpPr>
        <p:spPr>
          <a:xfrm rot="10800000" flipH="1">
            <a:off x="6879171" y="2237353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6858686" y="17801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6" name="Shape 556"/>
          <p:cNvSpPr/>
          <p:nvPr/>
        </p:nvSpPr>
        <p:spPr>
          <a:xfrm>
            <a:off x="6269496" y="19352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074590" y="19352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Shape 557"/>
          <p:cNvCxnSpPr>
            <a:stCxn id="548" idx="6"/>
            <a:endCxn id="556" idx="2"/>
          </p:cNvCxnSpPr>
          <p:nvPr/>
        </p:nvCxnSpPr>
        <p:spPr>
          <a:xfrm>
            <a:off x="5684190" y="2240028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5708703" y="1782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9" name="Shape 559"/>
          <p:cNvSpPr/>
          <p:nvPr/>
        </p:nvSpPr>
        <p:spPr>
          <a:xfrm>
            <a:off x="39535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9441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Shape 561"/>
          <p:cNvCxnSpPr>
            <a:stCxn id="559" idx="6"/>
            <a:endCxn id="560" idx="2"/>
          </p:cNvCxnSpPr>
          <p:nvPr/>
        </p:nvCxnSpPr>
        <p:spPr>
          <a:xfrm>
            <a:off x="4563159" y="4353628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62" name="Shape 562"/>
          <p:cNvSpPr txBox="1"/>
          <p:nvPr/>
        </p:nvSpPr>
        <p:spPr>
          <a:xfrm>
            <a:off x="4577774" y="38964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862" y="427037"/>
            <a:ext cx="808513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Lexical Analyzer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 ⇒ Pattern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⇒ Regular Expression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 ⇒ NFA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⇒ DFA 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⇒ Table-driven implementation of DFA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203848" y="5547319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70" name="Shape 570"/>
          <p:cNvSpPr/>
          <p:nvPr/>
        </p:nvSpPr>
        <p:spPr>
          <a:xfrm>
            <a:off x="2365877" y="12058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3356478" y="12058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Shape 572"/>
          <p:cNvCxnSpPr>
            <a:stCxn id="570" idx="6"/>
            <a:endCxn id="571" idx="2"/>
          </p:cNvCxnSpPr>
          <p:nvPr/>
        </p:nvCxnSpPr>
        <p:spPr>
          <a:xfrm>
            <a:off x="2975477" y="1510628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2990092" y="10534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74" name="Shape 574"/>
          <p:cNvCxnSpPr>
            <a:endCxn id="570" idx="2"/>
          </p:cNvCxnSpPr>
          <p:nvPr/>
        </p:nvCxnSpPr>
        <p:spPr>
          <a:xfrm rot="10800000" flipH="1">
            <a:off x="1896077" y="1510628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5" name="Shape 575"/>
          <p:cNvSpPr/>
          <p:nvPr/>
        </p:nvSpPr>
        <p:spPr>
          <a:xfrm>
            <a:off x="2365877" y="22726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356478" y="22726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Shape 577"/>
          <p:cNvCxnSpPr>
            <a:stCxn id="575" idx="6"/>
            <a:endCxn id="576" idx="2"/>
          </p:cNvCxnSpPr>
          <p:nvPr/>
        </p:nvCxnSpPr>
        <p:spPr>
          <a:xfrm>
            <a:off x="2975477" y="2577428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2989300" y="21202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79" name="Shape 579"/>
          <p:cNvCxnSpPr>
            <a:endCxn id="575" idx="2"/>
          </p:cNvCxnSpPr>
          <p:nvPr/>
        </p:nvCxnSpPr>
        <p:spPr>
          <a:xfrm>
            <a:off x="1896077" y="2260028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1375278" y="1739228"/>
            <a:ext cx="609599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70878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Shape 582"/>
          <p:cNvCxnSpPr>
            <a:endCxn id="580" idx="2"/>
          </p:cNvCxnSpPr>
          <p:nvPr/>
        </p:nvCxnSpPr>
        <p:spPr>
          <a:xfrm>
            <a:off x="1008678" y="2044028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3" name="Shape 583"/>
          <p:cNvCxnSpPr>
            <a:stCxn id="571" idx="6"/>
            <a:endCxn id="581" idx="1"/>
          </p:cNvCxnSpPr>
          <p:nvPr/>
        </p:nvCxnSpPr>
        <p:spPr>
          <a:xfrm>
            <a:off x="3966078" y="1510628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4" name="Shape 584"/>
          <p:cNvCxnSpPr>
            <a:stCxn id="576" idx="6"/>
            <a:endCxn id="581" idx="3"/>
          </p:cNvCxnSpPr>
          <p:nvPr/>
        </p:nvCxnSpPr>
        <p:spPr>
          <a:xfrm rot="10800000" flipH="1">
            <a:off x="3966078" y="2259428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5" name="Shape 585"/>
          <p:cNvSpPr txBox="1"/>
          <p:nvPr/>
        </p:nvSpPr>
        <p:spPr>
          <a:xfrm>
            <a:off x="1832477" y="1205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756277" y="24250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118478" y="11296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118478" y="25012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89" name="Shape 589"/>
          <p:cNvCxnSpPr>
            <a:stCxn id="581" idx="6"/>
          </p:cNvCxnSpPr>
          <p:nvPr/>
        </p:nvCxnSpPr>
        <p:spPr>
          <a:xfrm>
            <a:off x="4880478" y="2044028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 txBox="1"/>
          <p:nvPr/>
        </p:nvSpPr>
        <p:spPr>
          <a:xfrm>
            <a:off x="4880478" y="1586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1" name="Shape 591"/>
          <p:cNvCxnSpPr>
            <a:stCxn id="581" idx="0"/>
            <a:endCxn id="580" idx="0"/>
          </p:cNvCxnSpPr>
          <p:nvPr/>
        </p:nvCxnSpPr>
        <p:spPr>
          <a:xfrm rot="5400000">
            <a:off x="3127578" y="291728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 txBox="1"/>
          <p:nvPr/>
        </p:nvSpPr>
        <p:spPr>
          <a:xfrm>
            <a:off x="2975477" y="291429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3" name="Shape 593"/>
          <p:cNvSpPr/>
          <p:nvPr/>
        </p:nvSpPr>
        <p:spPr>
          <a:xfrm>
            <a:off x="384678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994278" y="1586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5" name="Shape 595"/>
          <p:cNvCxnSpPr>
            <a:stCxn id="593" idx="4"/>
            <a:endCxn id="596" idx="4"/>
          </p:cNvCxnSpPr>
          <p:nvPr/>
        </p:nvCxnSpPr>
        <p:spPr>
          <a:xfrm rot="-5400000" flipH="1">
            <a:off x="3066078" y="-27771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2975477" y="3187028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8" name="Shape 598"/>
          <p:cNvSpPr/>
          <p:nvPr/>
        </p:nvSpPr>
        <p:spPr>
          <a:xfrm>
            <a:off x="7291021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Shape 599"/>
          <p:cNvCxnSpPr>
            <a:stCxn id="598" idx="6"/>
            <a:endCxn id="600" idx="2"/>
          </p:cNvCxnSpPr>
          <p:nvPr/>
        </p:nvCxnSpPr>
        <p:spPr>
          <a:xfrm>
            <a:off x="7900621" y="2044028"/>
            <a:ext cx="369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1" name="Shape 601"/>
          <p:cNvSpPr txBox="1"/>
          <p:nvPr/>
        </p:nvSpPr>
        <p:spPr>
          <a:xfrm>
            <a:off x="7915236" y="15106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02" name="Shape 602"/>
          <p:cNvCxnSpPr>
            <a:endCxn id="598" idx="2"/>
          </p:cNvCxnSpPr>
          <p:nvPr/>
        </p:nvCxnSpPr>
        <p:spPr>
          <a:xfrm rot="10800000" flipH="1">
            <a:off x="6945121" y="2044028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3" name="Shape 603"/>
          <p:cNvSpPr txBox="1"/>
          <p:nvPr/>
        </p:nvSpPr>
        <p:spPr>
          <a:xfrm>
            <a:off x="6986236" y="15106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6335446" y="174190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140540" y="17419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Shape 605"/>
          <p:cNvCxnSpPr>
            <a:stCxn id="596" idx="6"/>
            <a:endCxn id="604" idx="2"/>
          </p:cNvCxnSpPr>
          <p:nvPr/>
        </p:nvCxnSpPr>
        <p:spPr>
          <a:xfrm>
            <a:off x="5750140" y="2046703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5774653" y="15895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7" name="Shape 607"/>
          <p:cNvSpPr/>
          <p:nvPr/>
        </p:nvSpPr>
        <p:spPr>
          <a:xfrm>
            <a:off x="39535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Shape 608"/>
          <p:cNvCxnSpPr>
            <a:stCxn id="607" idx="6"/>
            <a:endCxn id="609" idx="2"/>
          </p:cNvCxnSpPr>
          <p:nvPr/>
        </p:nvCxnSpPr>
        <p:spPr>
          <a:xfrm>
            <a:off x="4563159" y="4353628"/>
            <a:ext cx="488700" cy="1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4637124" y="37896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11" name="Shape 611"/>
          <p:cNvCxnSpPr>
            <a:stCxn id="612" idx="6"/>
            <a:endCxn id="607" idx="2"/>
          </p:cNvCxnSpPr>
          <p:nvPr/>
        </p:nvCxnSpPr>
        <p:spPr>
          <a:xfrm>
            <a:off x="783562" y="4303137"/>
            <a:ext cx="3170100" cy="5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2" name="Shape 612"/>
          <p:cNvSpPr/>
          <p:nvPr/>
        </p:nvSpPr>
        <p:spPr>
          <a:xfrm>
            <a:off x="173962" y="399833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Shape 613"/>
          <p:cNvCxnSpPr>
            <a:stCxn id="612" idx="0"/>
            <a:endCxn id="593" idx="3"/>
          </p:cNvCxnSpPr>
          <p:nvPr/>
        </p:nvCxnSpPr>
        <p:spPr>
          <a:xfrm rot="10800000">
            <a:off x="473962" y="2259537"/>
            <a:ext cx="4800" cy="173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1972287" y="379191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30762" y="309736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9" name="Shape 609"/>
          <p:cNvSpPr/>
          <p:nvPr/>
        </p:nvSpPr>
        <p:spPr>
          <a:xfrm>
            <a:off x="5051896" y="4060321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281621" y="40603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270621" y="17419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Shape 617"/>
          <p:cNvCxnSpPr>
            <a:stCxn id="609" idx="6"/>
            <a:endCxn id="616" idx="2"/>
          </p:cNvCxnSpPr>
          <p:nvPr/>
        </p:nvCxnSpPr>
        <p:spPr>
          <a:xfrm>
            <a:off x="5661496" y="4365121"/>
            <a:ext cx="262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8" name="Shape 618"/>
          <p:cNvCxnSpPr>
            <a:stCxn id="600" idx="4"/>
            <a:endCxn id="616" idx="0"/>
          </p:cNvCxnSpPr>
          <p:nvPr/>
        </p:nvCxnSpPr>
        <p:spPr>
          <a:xfrm>
            <a:off x="8575421" y="2351503"/>
            <a:ext cx="11100" cy="170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9" name="Shape 619"/>
          <p:cNvSpPr txBox="1"/>
          <p:nvPr/>
        </p:nvSpPr>
        <p:spPr>
          <a:xfrm>
            <a:off x="6617987" y="379191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194762" y="2824937"/>
            <a:ext cx="317400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629" name="Shape 62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631" name="Shape 63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4" name="Shape 63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5" name="Shape 63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6" name="Shape 63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37" name="Shape 63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8" name="Shape 63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669" name="Shape 66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671" name="Shape 67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72" name="Shape 67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673" name="Shape 67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74" name="Shape 67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5" name="Shape 67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6" name="Shape 67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77" name="Shape 67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8" name="Shape 67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680" name="Shape 680"/>
          <p:cNvCxnSpPr/>
          <p:nvPr/>
        </p:nvCxnSpPr>
        <p:spPr>
          <a:xfrm rot="10800000">
            <a:off x="3793632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681" name="Shape 68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682" name="Shape 68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685" name="Shape 68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89" name="Shape 689"/>
            <p:cNvCxnSpPr>
              <a:stCxn id="690" idx="2"/>
              <a:endCxn id="69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2" name="Shape 69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94" name="Shape 694"/>
            <p:cNvCxnSpPr>
              <a:stCxn id="692" idx="2"/>
              <a:endCxn id="69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Shape 696"/>
            <p:cNvCxnSpPr>
              <a:stCxn id="692" idx="2"/>
              <a:endCxn id="69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7" name="Shape 69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98" name="Shape 698"/>
            <p:cNvCxnSpPr>
              <a:stCxn id="699" idx="2"/>
              <a:endCxn id="70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Shape 701"/>
            <p:cNvCxnSpPr>
              <a:stCxn id="699" idx="2"/>
              <a:endCxn id="70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1" name="Shape 69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95" name="Shape 69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00" name="Shape 70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04" name="Shape 704"/>
            <p:cNvCxnSpPr>
              <a:stCxn id="690" idx="2"/>
              <a:endCxn id="70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713" name="Shape 71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715" name="Shape 71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716" name="Shape 71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717" name="Shape 71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718" name="Shape 71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19" name="Shape 71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20" name="Shape 72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721" name="Shape 72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22" name="Shape 72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724" name="Shape 724"/>
          <p:cNvCxnSpPr/>
          <p:nvPr/>
        </p:nvCxnSpPr>
        <p:spPr>
          <a:xfrm rot="10800000">
            <a:off x="3793632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725" name="Shape 72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726" name="Shape 72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728" name="Shape 728"/>
          <p:cNvSpPr/>
          <p:nvPr/>
        </p:nvSpPr>
        <p:spPr>
          <a:xfrm>
            <a:off x="3347864" y="4149080"/>
            <a:ext cx="124700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 n1</a:t>
            </a:r>
          </a:p>
        </p:txBody>
      </p:sp>
      <p:sp>
        <p:nvSpPr>
          <p:cNvPr id="729" name="Shape 729"/>
          <p:cNvSpPr/>
          <p:nvPr/>
        </p:nvSpPr>
        <p:spPr>
          <a:xfrm>
            <a:off x="368124" y="4796674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731" name="Shape 73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732" name="Shape 73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733" name="Shape 73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34" name="Shape 73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35" name="Shape 735"/>
            <p:cNvCxnSpPr>
              <a:stCxn id="736" idx="2"/>
              <a:endCxn id="73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8" name="Shape 73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739" name="Shape 73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740" name="Shape 740"/>
            <p:cNvCxnSpPr>
              <a:stCxn id="738" idx="2"/>
              <a:endCxn id="74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Shape 742"/>
            <p:cNvCxnSpPr>
              <a:stCxn id="738" idx="2"/>
              <a:endCxn id="73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3" name="Shape 74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744" name="Shape 744"/>
            <p:cNvCxnSpPr>
              <a:stCxn id="745" idx="2"/>
              <a:endCxn id="74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Shape 747"/>
            <p:cNvCxnSpPr>
              <a:stCxn id="745" idx="2"/>
              <a:endCxn id="74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7" name="Shape 73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49" name="Shape 74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741" name="Shape 74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46" name="Shape 74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48" name="Shape 74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745" name="Shape 74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50" name="Shape 750"/>
            <p:cNvCxnSpPr>
              <a:stCxn id="736" idx="2"/>
              <a:endCxn id="74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759" name="Shape 75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761" name="Shape 76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762" name="Shape 76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763" name="Shape 76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764" name="Shape 76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5" name="Shape 765"/>
          <p:cNvSpPr/>
          <p:nvPr/>
        </p:nvSpPr>
        <p:spPr>
          <a:xfrm>
            <a:off x="6588224" y="4796678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6" name="Shape 76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767" name="Shape 76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8" name="Shape 76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770" name="Shape 770"/>
          <p:cNvCxnSpPr/>
          <p:nvPr/>
        </p:nvCxnSpPr>
        <p:spPr>
          <a:xfrm rot="10800000">
            <a:off x="4038800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771" name="Shape 77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772" name="Shape 77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775" name="Shape 77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777" name="Shape 77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79" name="Shape 779"/>
            <p:cNvCxnSpPr>
              <a:stCxn id="780" idx="2"/>
              <a:endCxn id="78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2" name="Shape 78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783" name="Shape 78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784" name="Shape 784"/>
            <p:cNvCxnSpPr>
              <a:stCxn id="782" idx="2"/>
              <a:endCxn id="78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Shape 786"/>
            <p:cNvCxnSpPr>
              <a:stCxn id="782" idx="2"/>
              <a:endCxn id="78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7" name="Shape 78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788" name="Shape 788"/>
            <p:cNvCxnSpPr>
              <a:stCxn id="789" idx="2"/>
              <a:endCxn id="79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>
              <a:stCxn id="789" idx="2"/>
              <a:endCxn id="79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1" name="Shape 78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80" name="Shape 78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789" name="Shape 78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94" name="Shape 794"/>
            <p:cNvCxnSpPr>
              <a:stCxn id="780" idx="2"/>
              <a:endCxn id="79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03" name="Shape 80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05" name="Shape 80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06" name="Shape 80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07" name="Shape 80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08" name="Shape 80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09" name="Shape 80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10" name="Shape 81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811" name="Shape 81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12" name="Shape 81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814" name="Shape 814"/>
          <p:cNvCxnSpPr/>
          <p:nvPr/>
        </p:nvCxnSpPr>
        <p:spPr>
          <a:xfrm rot="10800000">
            <a:off x="4038800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815" name="Shape 81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816" name="Shape 81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818" name="Shape 818"/>
          <p:cNvSpPr/>
          <p:nvPr/>
        </p:nvSpPr>
        <p:spPr>
          <a:xfrm>
            <a:off x="3491880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n2</a:t>
            </a:r>
          </a:p>
        </p:txBody>
      </p:sp>
      <p:grpSp>
        <p:nvGrpSpPr>
          <p:cNvPr id="819" name="Shape 819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820" name="Shape 82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823" name="Shape 82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824" name="Shape 824"/>
            <p:cNvCxnSpPr>
              <a:stCxn id="825" idx="2"/>
              <a:endCxn id="82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7" name="Shape 82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829" name="Shape 829"/>
            <p:cNvCxnSpPr>
              <a:stCxn id="827" idx="2"/>
              <a:endCxn id="83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Shape 831"/>
            <p:cNvCxnSpPr>
              <a:stCxn id="827" idx="2"/>
              <a:endCxn id="82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2" name="Shape 83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833" name="Shape 833"/>
            <p:cNvCxnSpPr>
              <a:stCxn id="834" idx="2"/>
              <a:endCxn id="83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>
              <a:stCxn id="834" idx="2"/>
              <a:endCxn id="83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6" name="Shape 82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838" name="Shape 83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830" name="Shape 83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825" name="Shape 82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837" name="Shape 83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834" name="Shape 83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839" name="Shape 839"/>
            <p:cNvCxnSpPr>
              <a:stCxn id="825" idx="2"/>
              <a:endCxn id="83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0" name="Shape 840"/>
          <p:cNvSpPr/>
          <p:nvPr/>
        </p:nvSpPr>
        <p:spPr>
          <a:xfrm>
            <a:off x="763774" y="5478012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49" name="Shape 84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51" name="Shape 85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52" name="Shape 85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53" name="Shape 85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54" name="Shape 85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5" name="Shape 85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6" name="Shape 85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857" name="Shape 85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8" name="Shape 85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860" name="Shape 860"/>
          <p:cNvCxnSpPr/>
          <p:nvPr/>
        </p:nvCxnSpPr>
        <p:spPr>
          <a:xfrm rot="10800000">
            <a:off x="4283967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861" name="Shape 86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862" name="Shape 86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865" name="Shape 86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866" name="Shape 86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867" name="Shape 86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868" name="Shape 86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869" name="Shape 869"/>
            <p:cNvCxnSpPr>
              <a:stCxn id="870" idx="2"/>
              <a:endCxn id="87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Shape 87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873" name="Shape 87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874" name="Shape 874"/>
            <p:cNvCxnSpPr>
              <a:stCxn id="872" idx="2"/>
              <a:endCxn id="87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Shape 876"/>
            <p:cNvCxnSpPr>
              <a:stCxn id="872" idx="2"/>
              <a:endCxn id="87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7" name="Shape 87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878" name="Shape 878"/>
            <p:cNvCxnSpPr>
              <a:stCxn id="879" idx="2"/>
              <a:endCxn id="88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>
              <a:stCxn id="879" idx="2"/>
              <a:endCxn id="88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1" name="Shape 87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883" name="Shape 88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875" name="Shape 87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870" name="Shape 87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880" name="Shape 88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882" name="Shape 88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879" name="Shape 87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884" name="Shape 884"/>
            <p:cNvCxnSpPr>
              <a:stCxn id="870" idx="2"/>
              <a:endCxn id="88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93" name="Shape 89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95" name="Shape 89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96" name="Shape 89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97" name="Shape 89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98" name="Shape 89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99" name="Shape 89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00" name="Shape 90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01" name="Shape 90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02" name="Shape 90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04" name="Shape 904"/>
          <p:cNvCxnSpPr/>
          <p:nvPr/>
        </p:nvCxnSpPr>
        <p:spPr>
          <a:xfrm rot="10800000">
            <a:off x="4255392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905" name="Shape 90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06" name="Shape 90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908" name="Shape 908"/>
          <p:cNvSpPr/>
          <p:nvPr/>
        </p:nvSpPr>
        <p:spPr>
          <a:xfrm>
            <a:off x="3491880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n3</a:t>
            </a:r>
          </a:p>
        </p:txBody>
      </p:sp>
      <p:grpSp>
        <p:nvGrpSpPr>
          <p:cNvPr id="909" name="Shape 909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910" name="Shape 91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911" name="Shape 91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912" name="Shape 91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913" name="Shape 91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914" name="Shape 914"/>
            <p:cNvCxnSpPr>
              <a:stCxn id="915" idx="2"/>
              <a:endCxn id="91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Shape 91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918" name="Shape 91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919" name="Shape 919"/>
            <p:cNvCxnSpPr>
              <a:stCxn id="917" idx="2"/>
              <a:endCxn id="92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Shape 921"/>
            <p:cNvCxnSpPr>
              <a:stCxn id="917" idx="2"/>
              <a:endCxn id="91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Shape 92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923" name="Shape 923"/>
            <p:cNvCxnSpPr>
              <a:stCxn id="924" idx="2"/>
              <a:endCxn id="92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>
              <a:stCxn id="924" idx="2"/>
              <a:endCxn id="92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6" name="Shape 91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15" name="Shape 91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924" name="Shape 92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929" name="Shape 929"/>
            <p:cNvCxnSpPr>
              <a:stCxn id="915" idx="2"/>
              <a:endCxn id="92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0" name="Shape 930"/>
          <p:cNvSpPr/>
          <p:nvPr/>
        </p:nvSpPr>
        <p:spPr>
          <a:xfrm>
            <a:off x="2069475" y="5400612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939" name="Shape 93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941" name="Shape 94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942" name="Shape 94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943" name="Shape 94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944" name="Shape 94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5" name="Shape 945"/>
          <p:cNvSpPr/>
          <p:nvPr/>
        </p:nvSpPr>
        <p:spPr>
          <a:xfrm>
            <a:off x="6588224" y="4796678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6" name="Shape 94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47" name="Shape 94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8" name="Shape 94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50" name="Shape 950"/>
          <p:cNvCxnSpPr/>
          <p:nvPr/>
        </p:nvCxnSpPr>
        <p:spPr>
          <a:xfrm rot="10800000">
            <a:off x="4427983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951" name="Shape 95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52" name="Shape 95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953" name="Shape 95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955" name="Shape 95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956" name="Shape 95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957" name="Shape 95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958" name="Shape 95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959" name="Shape 959"/>
            <p:cNvCxnSpPr>
              <a:stCxn id="960" idx="2"/>
              <a:endCxn id="96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Shape 96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963" name="Shape 96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964" name="Shape 964"/>
            <p:cNvCxnSpPr>
              <a:stCxn id="962" idx="2"/>
              <a:endCxn id="96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Shape 966"/>
            <p:cNvCxnSpPr>
              <a:stCxn id="962" idx="2"/>
              <a:endCxn id="96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7" name="Shape 96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968" name="Shape 968"/>
            <p:cNvCxnSpPr>
              <a:stCxn id="969" idx="2"/>
              <a:endCxn id="97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Shape 971"/>
            <p:cNvCxnSpPr>
              <a:stCxn id="969" idx="2"/>
              <a:endCxn id="97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1" name="Shape 96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965" name="Shape 96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972" name="Shape 97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969" name="Shape 96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974" name="Shape 974"/>
            <p:cNvCxnSpPr>
              <a:stCxn id="960" idx="2"/>
              <a:endCxn id="97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Shape 9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983" name="Shape 98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985" name="Shape 98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986" name="Shape 98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987" name="Shape 98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988" name="Shape 98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89" name="Shape 98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90" name="Shape 99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91" name="Shape 99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92" name="Shape 99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94" name="Shape 994"/>
          <p:cNvCxnSpPr/>
          <p:nvPr/>
        </p:nvCxnSpPr>
        <p:spPr>
          <a:xfrm rot="10800000">
            <a:off x="4442271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995" name="Shape 99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96" name="Shape 99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998" name="Shape 998"/>
          <p:cNvSpPr/>
          <p:nvPr/>
        </p:nvSpPr>
        <p:spPr>
          <a:xfrm>
            <a:off x="3264023" y="4125880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n3,n2</a:t>
            </a:r>
          </a:p>
        </p:txBody>
      </p:sp>
      <p:grpSp>
        <p:nvGrpSpPr>
          <p:cNvPr id="999" name="Shape 99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00" name="Shape 100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04" name="Shape 1004"/>
            <p:cNvCxnSpPr>
              <a:stCxn id="1005" idx="2"/>
              <a:endCxn id="100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7" name="Shape 100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08" name="Shape 100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09" name="Shape 1009"/>
            <p:cNvCxnSpPr>
              <a:stCxn id="1007" idx="2"/>
              <a:endCxn id="101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Shape 1011"/>
            <p:cNvCxnSpPr>
              <a:stCxn id="1007" idx="2"/>
              <a:endCxn id="100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2" name="Shape 101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013" name="Shape 1013"/>
            <p:cNvCxnSpPr>
              <a:stCxn id="1014" idx="2"/>
              <a:endCxn id="101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Shape 1016"/>
            <p:cNvCxnSpPr>
              <a:stCxn id="1014" idx="2"/>
              <a:endCxn id="101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6" name="Shape 100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010" name="Shape 101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015" name="Shape 101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019" name="Shape 1019"/>
            <p:cNvCxnSpPr>
              <a:stCxn id="1005" idx="2"/>
              <a:endCxn id="101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equivalent NFA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simple rules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Symbols (Σ)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String  (ε)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followed by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Repetition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415064" y="2623551"/>
            <a:ext cx="2666999" cy="193899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Ken Thompson for pattern-based search in text editor QED (1968)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Shape 10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030" name="Shape 103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031" name="Shape 103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032" name="Shape 103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4" name="Shape 103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036" name="Shape 103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7" name="Shape 103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039" name="Shape 1039"/>
          <p:cNvCxnSpPr/>
          <p:nvPr/>
        </p:nvCxnSpPr>
        <p:spPr>
          <a:xfrm rot="10800000">
            <a:off x="4442271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40" name="Shape 104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041" name="Shape 104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043" name="Shape 1043"/>
          <p:cNvSpPr/>
          <p:nvPr/>
        </p:nvSpPr>
        <p:spPr>
          <a:xfrm>
            <a:off x="3203848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n4</a:t>
            </a:r>
          </a:p>
        </p:txBody>
      </p:sp>
      <p:grpSp>
        <p:nvGrpSpPr>
          <p:cNvPr id="1044" name="Shape 104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45" name="Shape 104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48" name="Shape 104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49" name="Shape 1049"/>
            <p:cNvCxnSpPr>
              <a:stCxn id="1050" idx="2"/>
              <a:endCxn id="105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2" name="Shape 105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53" name="Shape 105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54" name="Shape 1054"/>
            <p:cNvCxnSpPr>
              <a:stCxn id="1052" idx="2"/>
              <a:endCxn id="105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Shape 1056"/>
            <p:cNvCxnSpPr>
              <a:stCxn id="1052" idx="2"/>
              <a:endCxn id="105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7" name="Shape 105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058" name="Shape 1058"/>
            <p:cNvCxnSpPr>
              <a:stCxn id="1059" idx="2"/>
              <a:endCxn id="106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Shape 1061"/>
            <p:cNvCxnSpPr>
              <a:stCxn id="1059" idx="2"/>
              <a:endCxn id="106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1" name="Shape 105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055" name="Shape 105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50" name="Shape 105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060" name="Shape 106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059" name="Shape 105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064" name="Shape 1064"/>
            <p:cNvCxnSpPr>
              <a:stCxn id="1050" idx="2"/>
              <a:endCxn id="106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5" name="Shape 1065"/>
          <p:cNvSpPr/>
          <p:nvPr/>
        </p:nvSpPr>
        <p:spPr>
          <a:xfrm>
            <a:off x="1317725" y="4640837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Shape 10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074" name="Shape 1074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076" name="Shape 1076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079" name="Shape 1079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1" name="Shape 1081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082" name="Shape 1082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3" name="Shape 1083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085" name="Shape 1085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86" name="Shape 1086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087" name="Shape 1087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90" name="Shape 109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91" name="Shape 109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92" name="Shape 109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94" name="Shape 1094"/>
            <p:cNvCxnSpPr>
              <a:stCxn id="1095" idx="2"/>
              <a:endCxn id="109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7" name="Shape 109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98" name="Shape 109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99" name="Shape 1099"/>
            <p:cNvCxnSpPr>
              <a:stCxn id="1097" idx="2"/>
              <a:endCxn id="110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Shape 1101"/>
            <p:cNvCxnSpPr>
              <a:stCxn id="1097" idx="2"/>
              <a:endCxn id="109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2" name="Shape 110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03" name="Shape 1103"/>
            <p:cNvCxnSpPr>
              <a:stCxn id="1104" idx="2"/>
              <a:endCxn id="110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Shape 1106"/>
            <p:cNvCxnSpPr>
              <a:stCxn id="1104" idx="2"/>
              <a:endCxn id="110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6" name="Shape 109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00" name="Shape 110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95" name="Shape 109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05" name="Shape 110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07" name="Shape 110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04" name="Shape 110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09" name="Shape 1109"/>
            <p:cNvCxnSpPr>
              <a:stCxn id="1095" idx="2"/>
              <a:endCxn id="110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Shape 11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117" name="Shape 111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118" name="Shape 111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120" name="Shape 112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121" name="Shape 112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122" name="Shape 112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123" name="Shape 112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4" name="Shape 112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5" name="Shape 112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126" name="Shape 112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7" name="Shape 112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129" name="Shape 1129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130" name="Shape 113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131" name="Shape 113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133" name="Shape 1133"/>
          <p:cNvSpPr/>
          <p:nvPr/>
        </p:nvSpPr>
        <p:spPr>
          <a:xfrm>
            <a:off x="3203848" y="4149080"/>
            <a:ext cx="14521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n4,n1</a:t>
            </a:r>
          </a:p>
        </p:txBody>
      </p:sp>
      <p:grpSp>
        <p:nvGrpSpPr>
          <p:cNvPr id="1134" name="Shape 113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135" name="Shape 113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136" name="Shape 113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137" name="Shape 113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138" name="Shape 113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139" name="Shape 1139"/>
            <p:cNvCxnSpPr>
              <a:stCxn id="1140" idx="2"/>
              <a:endCxn id="114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2" name="Shape 114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143" name="Shape 114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144" name="Shape 1144"/>
            <p:cNvCxnSpPr>
              <a:stCxn id="1142" idx="2"/>
              <a:endCxn id="114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Shape 1146"/>
            <p:cNvCxnSpPr>
              <a:stCxn id="1142" idx="2"/>
              <a:endCxn id="114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7" name="Shape 114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48" name="Shape 1148"/>
            <p:cNvCxnSpPr>
              <a:stCxn id="1149" idx="2"/>
              <a:endCxn id="115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Shape 1151"/>
            <p:cNvCxnSpPr>
              <a:stCxn id="1149" idx="2"/>
              <a:endCxn id="115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1" name="Shape 114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45" name="Shape 114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140" name="Shape 114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54" name="Shape 1154"/>
            <p:cNvCxnSpPr>
              <a:stCxn id="1140" idx="2"/>
              <a:endCxn id="115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Shape 116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163" name="Shape 116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165" name="Shape 116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166" name="Shape 116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167" name="Shape 116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168" name="Shape 116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69" name="Shape 116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70" name="Shape 117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171" name="Shape 117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72" name="Shape 117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174" name="Shape 1174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175" name="Shape 117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176" name="Shape 117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178" name="Shape 1178"/>
          <p:cNvSpPr/>
          <p:nvPr/>
        </p:nvSpPr>
        <p:spPr>
          <a:xfrm>
            <a:off x="3203848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n5</a:t>
            </a:r>
          </a:p>
        </p:txBody>
      </p:sp>
      <p:grpSp>
        <p:nvGrpSpPr>
          <p:cNvPr id="1179" name="Shape 117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180" name="Shape 118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181" name="Shape 118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182" name="Shape 118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183" name="Shape 118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184" name="Shape 1184"/>
            <p:cNvCxnSpPr>
              <a:stCxn id="1185" idx="2"/>
              <a:endCxn id="118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7" name="Shape 118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188" name="Shape 118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189" name="Shape 1189"/>
            <p:cNvCxnSpPr>
              <a:stCxn id="1187" idx="2"/>
              <a:endCxn id="119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Shape 1191"/>
            <p:cNvCxnSpPr>
              <a:stCxn id="1187" idx="2"/>
              <a:endCxn id="118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2" name="Shape 119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93" name="Shape 1193"/>
            <p:cNvCxnSpPr>
              <a:stCxn id="1194" idx="2"/>
              <a:endCxn id="119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Shape 1196"/>
            <p:cNvCxnSpPr>
              <a:stCxn id="1194" idx="2"/>
              <a:endCxn id="119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6" name="Shape 118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98" name="Shape 119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90" name="Shape 119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185" name="Shape 118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95" name="Shape 119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97" name="Shape 119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94" name="Shape 119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99" name="Shape 1199"/>
            <p:cNvCxnSpPr>
              <a:stCxn id="1185" idx="2"/>
              <a:endCxn id="119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0" name="Shape 1200"/>
          <p:cNvSpPr/>
          <p:nvPr/>
        </p:nvSpPr>
        <p:spPr>
          <a:xfrm>
            <a:off x="407725" y="3975437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Shape 120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09" name="Shape 120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211" name="Shape 121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213" name="Shape 121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5" name="Shape 121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217" name="Shape 121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8" name="Shape 121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220" name="Shape 1220"/>
          <p:cNvCxnSpPr/>
          <p:nvPr/>
        </p:nvCxnSpPr>
        <p:spPr>
          <a:xfrm rot="10800000">
            <a:off x="4759448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221" name="Shape 122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222" name="Shape 122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224" name="Shape 122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225" name="Shape 122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226" name="Shape 122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227" name="Shape 122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228" name="Shape 122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229" name="Shape 1229"/>
            <p:cNvCxnSpPr>
              <a:stCxn id="1230" idx="2"/>
              <a:endCxn id="123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2" name="Shape 123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233" name="Shape 123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234" name="Shape 1234"/>
            <p:cNvCxnSpPr>
              <a:stCxn id="1232" idx="2"/>
              <a:endCxn id="123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Shape 1236"/>
            <p:cNvCxnSpPr>
              <a:stCxn id="1232" idx="2"/>
              <a:endCxn id="123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7" name="Shape 123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238" name="Shape 1238"/>
            <p:cNvCxnSpPr>
              <a:stCxn id="1239" idx="2"/>
              <a:endCxn id="124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Shape 1241"/>
            <p:cNvCxnSpPr>
              <a:stCxn id="1239" idx="2"/>
              <a:endCxn id="124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1" name="Shape 123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235" name="Shape 123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230" name="Shape 123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244" name="Shape 1244"/>
            <p:cNvCxnSpPr>
              <a:stCxn id="1230" idx="2"/>
              <a:endCxn id="124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Shape 12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53" name="Shape 125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255" name="Shape 125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256" name="Shape 125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257" name="Shape 125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258" name="Shape 125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59" name="Shape 125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60" name="Shape 126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261" name="Shape 126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62" name="Shape 126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263" name="Shape 126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264" name="Shape 1264"/>
          <p:cNvCxnSpPr/>
          <p:nvPr/>
        </p:nvCxnSpPr>
        <p:spPr>
          <a:xfrm rot="10800000">
            <a:off x="4759448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265" name="Shape 126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266" name="Shape 126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268" name="Shape 1268"/>
          <p:cNvSpPr/>
          <p:nvPr/>
        </p:nvSpPr>
        <p:spPr>
          <a:xfrm>
            <a:off x="3355448" y="417918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n6</a:t>
            </a:r>
          </a:p>
        </p:txBody>
      </p:sp>
      <p:grpSp>
        <p:nvGrpSpPr>
          <p:cNvPr id="1269" name="Shape 126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270" name="Shape 127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272" name="Shape 127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273" name="Shape 127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274" name="Shape 1274"/>
            <p:cNvCxnSpPr>
              <a:stCxn id="1275" idx="2"/>
              <a:endCxn id="127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7" name="Shape 127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278" name="Shape 127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279" name="Shape 1279"/>
            <p:cNvCxnSpPr>
              <a:stCxn id="1277" idx="2"/>
              <a:endCxn id="128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Shape 1281"/>
            <p:cNvCxnSpPr>
              <a:stCxn id="1277" idx="2"/>
              <a:endCxn id="127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2" name="Shape 128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283" name="Shape 1283"/>
            <p:cNvCxnSpPr>
              <a:stCxn id="1284" idx="2"/>
              <a:endCxn id="128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Shape 1286"/>
            <p:cNvCxnSpPr>
              <a:stCxn id="1284" idx="2"/>
              <a:endCxn id="128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6" name="Shape 127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280" name="Shape 128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275" name="Shape 127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289" name="Shape 1289"/>
            <p:cNvCxnSpPr>
              <a:stCxn id="1275" idx="2"/>
              <a:endCxn id="128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0" name="Shape 1290"/>
          <p:cNvSpPr/>
          <p:nvPr/>
        </p:nvSpPr>
        <p:spPr>
          <a:xfrm>
            <a:off x="2142475" y="3948162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Shape 129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01" name="Shape 130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02" name="Shape 130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03" name="Shape 130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04" name="Shape 130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5" name="Shape 130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6" name="Shape 130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07" name="Shape 130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8" name="Shape 130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09" name="Shape 130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10" name="Shape 1310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311" name="Shape 131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312" name="Shape 131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315" name="Shape 131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319" name="Shape 1319"/>
            <p:cNvCxnSpPr>
              <a:stCxn id="1320" idx="2"/>
              <a:endCxn id="132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2" name="Shape 132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324" name="Shape 1324"/>
            <p:cNvCxnSpPr>
              <a:stCxn id="1322" idx="2"/>
              <a:endCxn id="132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Shape 1326"/>
            <p:cNvCxnSpPr>
              <a:stCxn id="1322" idx="2"/>
              <a:endCxn id="132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7" name="Shape 132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328" name="Shape 1328"/>
            <p:cNvCxnSpPr>
              <a:stCxn id="1329" idx="2"/>
              <a:endCxn id="133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Shape 1331"/>
            <p:cNvCxnSpPr>
              <a:stCxn id="1329" idx="2"/>
              <a:endCxn id="133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1" name="Shape 132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333" name="Shape 133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330" name="Shape 133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332" name="Shape 133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329" name="Shape 132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334" name="Shape 1334"/>
            <p:cNvCxnSpPr>
              <a:stCxn id="1320" idx="2"/>
              <a:endCxn id="133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Shape 13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342" name="Shape 134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45" name="Shape 134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46" name="Shape 134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47" name="Shape 134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48" name="Shape 134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49" name="Shape 134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51" name="Shape 135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52" name="Shape 135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54" name="Shape 1354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355" name="Shape 135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356" name="Shape 135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358" name="Shape 1358"/>
          <p:cNvSpPr/>
          <p:nvPr/>
        </p:nvSpPr>
        <p:spPr>
          <a:xfrm>
            <a:off x="3203848" y="4149080"/>
            <a:ext cx="152172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n6, n5</a:t>
            </a:r>
          </a:p>
        </p:txBody>
      </p:sp>
      <p:grpSp>
        <p:nvGrpSpPr>
          <p:cNvPr id="1359" name="Shape 135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360" name="Shape 136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361" name="Shape 136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362" name="Shape 136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363" name="Shape 136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364" name="Shape 1364"/>
            <p:cNvCxnSpPr>
              <a:stCxn id="1365" idx="2"/>
              <a:endCxn id="136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7" name="Shape 136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368" name="Shape 136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369" name="Shape 1369"/>
            <p:cNvCxnSpPr>
              <a:stCxn id="1367" idx="2"/>
              <a:endCxn id="137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Shape 1371"/>
            <p:cNvCxnSpPr>
              <a:stCxn id="1367" idx="2"/>
              <a:endCxn id="136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2" name="Shape 137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373" name="Shape 1373"/>
            <p:cNvCxnSpPr>
              <a:stCxn id="1374" idx="2"/>
              <a:endCxn id="137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Shape 1376"/>
            <p:cNvCxnSpPr>
              <a:stCxn id="1374" idx="2"/>
              <a:endCxn id="137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6" name="Shape 136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370" name="Shape 137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365" name="Shape 136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377" name="Shape 137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379" name="Shape 1379"/>
            <p:cNvCxnSpPr>
              <a:stCxn id="1365" idx="2"/>
              <a:endCxn id="137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Shape 138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388" name="Shape 138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90" name="Shape 139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91" name="Shape 139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92" name="Shape 139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93" name="Shape 139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4" name="Shape 139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5" name="Shape 139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96" name="Shape 139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7" name="Shape 139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99" name="Shape 1399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400" name="Shape 140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401" name="Shape 140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403" name="Shape 1403"/>
          <p:cNvSpPr/>
          <p:nvPr/>
        </p:nvSpPr>
        <p:spPr>
          <a:xfrm>
            <a:off x="3451373" y="417918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n7</a:t>
            </a:r>
          </a:p>
        </p:txBody>
      </p:sp>
      <p:grpSp>
        <p:nvGrpSpPr>
          <p:cNvPr id="1404" name="Shape 140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405" name="Shape 140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406" name="Shape 140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407" name="Shape 140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408" name="Shape 140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409" name="Shape 1409"/>
            <p:cNvCxnSpPr>
              <a:stCxn id="1410" idx="2"/>
              <a:endCxn id="141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2" name="Shape 141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413" name="Shape 141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414" name="Shape 1414"/>
            <p:cNvCxnSpPr>
              <a:stCxn id="1412" idx="2"/>
              <a:endCxn id="141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Shape 1416"/>
            <p:cNvCxnSpPr>
              <a:stCxn id="1412" idx="2"/>
              <a:endCxn id="141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7" name="Shape 141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418" name="Shape 1418"/>
            <p:cNvCxnSpPr>
              <a:stCxn id="1419" idx="2"/>
              <a:endCxn id="142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Shape 1421"/>
            <p:cNvCxnSpPr>
              <a:stCxn id="1419" idx="2"/>
              <a:endCxn id="142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1" name="Shape 141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423" name="Shape 142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415" name="Shape 141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410" name="Shape 141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420" name="Shape 142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422" name="Shape 142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419" name="Shape 141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424" name="Shape 1424"/>
            <p:cNvCxnSpPr>
              <a:stCxn id="1410" idx="2"/>
              <a:endCxn id="142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5" name="Shape 1425"/>
          <p:cNvSpPr/>
          <p:nvPr/>
        </p:nvSpPr>
        <p:spPr>
          <a:xfrm>
            <a:off x="1528750" y="3291175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434" name="Shape 1434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437" name="Shape 1437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438" name="Shape 1438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439" name="Shape 1439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0" name="Shape 1440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1" name="Shape 1441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3" name="Shape 1443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445" name="Shape 1445"/>
          <p:cNvCxnSpPr/>
          <p:nvPr/>
        </p:nvCxnSpPr>
        <p:spPr>
          <a:xfrm rot="10800000">
            <a:off x="5076055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446" name="Shape 1446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447" name="Shape 1447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449" name="Shape 1449"/>
          <p:cNvSpPr/>
          <p:nvPr/>
        </p:nvSpPr>
        <p:spPr>
          <a:xfrm>
            <a:off x="3514348" y="4179180"/>
            <a:ext cx="1057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grpSp>
        <p:nvGrpSpPr>
          <p:cNvPr id="1450" name="Shape 1450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451" name="Shape 145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452" name="Shape 145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453" name="Shape 145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454" name="Shape 145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455" name="Shape 1455"/>
            <p:cNvCxnSpPr>
              <a:stCxn id="1456" idx="2"/>
              <a:endCxn id="145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8" name="Shape 145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459" name="Shape 145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460" name="Shape 1460"/>
            <p:cNvCxnSpPr>
              <a:stCxn id="1458" idx="2"/>
              <a:endCxn id="146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Shape 1462"/>
            <p:cNvCxnSpPr>
              <a:stCxn id="1458" idx="2"/>
              <a:endCxn id="145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3" name="Shape 146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464" name="Shape 1464"/>
            <p:cNvCxnSpPr>
              <a:stCxn id="1465" idx="2"/>
              <a:endCxn id="146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Shape 1467"/>
            <p:cNvCxnSpPr>
              <a:stCxn id="1465" idx="2"/>
              <a:endCxn id="146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7" name="Shape 145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469" name="Shape 146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461" name="Shape 146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456" name="Shape 145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466" name="Shape 146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468" name="Shape 146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465" name="Shape 146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470" name="Shape 1470"/>
            <p:cNvCxnSpPr>
              <a:stCxn id="1456" idx="2"/>
              <a:endCxn id="146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0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empty language φ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(optionally include a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sinkhole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2590800" y="3810000"/>
            <a:ext cx="3413125" cy="1143000"/>
            <a:chOff x="2590800" y="3810000"/>
            <a:chExt cx="3413125" cy="1143000"/>
          </a:xfrm>
        </p:grpSpPr>
        <p:sp>
          <p:nvSpPr>
            <p:cNvPr id="175" name="Shape 175"/>
            <p:cNvSpPr/>
            <p:nvPr/>
          </p:nvSpPr>
          <p:spPr>
            <a:xfrm>
              <a:off x="2590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876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Shape 177"/>
            <p:cNvCxnSpPr>
              <a:stCxn id="175" idx="6"/>
              <a:endCxn id="176" idx="2"/>
            </p:cNvCxnSpPr>
            <p:nvPr/>
          </p:nvCxnSpPr>
          <p:spPr>
            <a:xfrm>
              <a:off x="3200399" y="4114799"/>
              <a:ext cx="16763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3603625" y="4221162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  <p:cxnSp>
          <p:nvCxnSpPr>
            <p:cNvPr id="179" name="Shape 179"/>
            <p:cNvCxnSpPr>
              <a:stCxn id="176" idx="6"/>
              <a:endCxn id="176" idx="3"/>
            </p:cNvCxnSpPr>
            <p:nvPr/>
          </p:nvCxnSpPr>
          <p:spPr>
            <a:xfrm flipH="1">
              <a:off x="4966199" y="4114799"/>
              <a:ext cx="520200" cy="215400"/>
            </a:xfrm>
            <a:prstGeom prst="curvedConnector4">
              <a:avLst>
                <a:gd name="adj1" fmla="val -43903"/>
                <a:gd name="adj2" fmla="val 24706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5638800" y="4495800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1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symbol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alphabet, there is a NFA that accepts it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2514600" y="3570825"/>
            <a:ext cx="4114799" cy="848774"/>
            <a:chOff x="2514600" y="3570825"/>
            <a:chExt cx="4114799" cy="848774"/>
          </a:xfrm>
        </p:grpSpPr>
        <p:sp>
          <p:nvSpPr>
            <p:cNvPr id="190" name="Shape 190"/>
            <p:cNvSpPr/>
            <p:nvPr/>
          </p:nvSpPr>
          <p:spPr>
            <a:xfrm>
              <a:off x="25146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019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328475" y="3570825"/>
              <a:ext cx="317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cxnSp>
          <p:nvCxnSpPr>
            <p:cNvPr id="193" name="Shape 193"/>
            <p:cNvCxnSpPr>
              <a:stCxn id="190" idx="6"/>
              <a:endCxn id="191" idx="2"/>
            </p:cNvCxnSpPr>
            <p:nvPr/>
          </p:nvCxnSpPr>
          <p:spPr>
            <a:xfrm>
              <a:off x="3124200" y="4114800"/>
              <a:ext cx="28955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2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9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NFA that accepts only ε  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2555775" y="3149623"/>
            <a:ext cx="3561927" cy="761999"/>
            <a:chOff x="2555775" y="3149623"/>
            <a:chExt cx="3561927" cy="761999"/>
          </a:xfrm>
        </p:grpSpPr>
        <p:grpSp>
          <p:nvGrpSpPr>
            <p:cNvPr id="203" name="Shape 203"/>
            <p:cNvGrpSpPr/>
            <p:nvPr/>
          </p:nvGrpSpPr>
          <p:grpSpPr>
            <a:xfrm>
              <a:off x="2555775" y="3149623"/>
              <a:ext cx="2952299" cy="761999"/>
              <a:chOff x="2555775" y="4467200"/>
              <a:chExt cx="2952299" cy="761999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2555775" y="4619600"/>
                <a:ext cx="609599" cy="609599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4150873" y="4467200"/>
                <a:ext cx="319317" cy="461664"/>
              </a:xfrm>
              <a:prstGeom prst="rect">
                <a:avLst/>
              </a:prstGeom>
              <a:noFill/>
              <a:ln w="28575" cap="flat" cmpd="sng">
                <a:solidFill>
                  <a:srgbClr val="000000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cxnSp>
            <p:nvCxnSpPr>
              <p:cNvPr id="206" name="Shape 206"/>
              <p:cNvCxnSpPr>
                <a:stCxn id="204" idx="6"/>
                <a:endCxn id="207" idx="2"/>
              </p:cNvCxnSpPr>
              <p:nvPr/>
            </p:nvCxnSpPr>
            <p:spPr>
              <a:xfrm rot="10800000" flipH="1">
                <a:off x="3165375" y="4922299"/>
                <a:ext cx="2342699" cy="2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07" name="Shape 207"/>
            <p:cNvSpPr/>
            <p:nvPr/>
          </p:nvSpPr>
          <p:spPr>
            <a:xfrm>
              <a:off x="5508103" y="329983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3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3505199" y="3276599"/>
            <a:ext cx="2514600" cy="2667000"/>
            <a:chOff x="3505199" y="3276599"/>
            <a:chExt cx="2514600" cy="2667000"/>
          </a:xfrm>
        </p:grpSpPr>
        <p:sp>
          <p:nvSpPr>
            <p:cNvPr id="217" name="Shape 217" descr="25%"/>
            <p:cNvSpPr/>
            <p:nvPr/>
          </p:nvSpPr>
          <p:spPr>
            <a:xfrm>
              <a:off x="3505199" y="32765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657600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57799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05324" y="35813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21" name="Shape 221" descr="25%"/>
            <p:cNvSpPr/>
            <p:nvPr/>
          </p:nvSpPr>
          <p:spPr>
            <a:xfrm>
              <a:off x="3505199" y="48767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57600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57799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505324" y="51815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25" name="Shape 225"/>
            <p:cNvCxnSpPr>
              <a:stCxn id="218" idx="7"/>
              <a:endCxn id="21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26" name="Shape 226"/>
            <p:cNvCxnSpPr>
              <a:stCxn id="222" idx="7"/>
              <a:endCxn id="223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3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828800" y="3276600"/>
            <a:ext cx="5791199" cy="2666999"/>
            <a:chOff x="1828800" y="3276600"/>
            <a:chExt cx="5791199" cy="2666999"/>
          </a:xfrm>
        </p:grpSpPr>
        <p:sp>
          <p:nvSpPr>
            <p:cNvPr id="236" name="Shape 236"/>
            <p:cNvSpPr/>
            <p:nvPr/>
          </p:nvSpPr>
          <p:spPr>
            <a:xfrm>
              <a:off x="18288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 descr="25%"/>
            <p:cNvSpPr/>
            <p:nvPr/>
          </p:nvSpPr>
          <p:spPr>
            <a:xfrm>
              <a:off x="3505200" y="32766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6576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2578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Shape 240"/>
            <p:cNvCxnSpPr>
              <a:stCxn id="239" idx="6"/>
            </p:cNvCxnSpPr>
            <p:nvPr/>
          </p:nvCxnSpPr>
          <p:spPr>
            <a:xfrm>
              <a:off x="5867399" y="3809999"/>
              <a:ext cx="1231800" cy="50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2590800" y="3657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505976" y="35814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cxnSp>
          <p:nvCxnSpPr>
            <p:cNvPr id="243" name="Shape 243"/>
            <p:cNvCxnSpPr>
              <a:stCxn id="238" idx="7"/>
              <a:endCxn id="23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6172200" y="3276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5" name="Shape 245" descr="25%"/>
            <p:cNvSpPr/>
            <p:nvPr/>
          </p:nvSpPr>
          <p:spPr>
            <a:xfrm>
              <a:off x="3505200" y="48768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6576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578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>
              <a:stCxn id="247" idx="6"/>
            </p:cNvCxnSpPr>
            <p:nvPr/>
          </p:nvCxnSpPr>
          <p:spPr>
            <a:xfrm rot="10800000" flipH="1">
              <a:off x="5867399" y="4824299"/>
              <a:ext cx="1231800" cy="58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2590800" y="51054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505976" y="51816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51" name="Shape 251"/>
            <p:cNvCxnSpPr>
              <a:stCxn id="246" idx="7"/>
              <a:endCxn id="247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6172200" y="46482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Shape 254"/>
            <p:cNvCxnSpPr>
              <a:stCxn id="236" idx="7"/>
              <a:endCxn id="238" idx="2"/>
            </p:cNvCxnSpPr>
            <p:nvPr/>
          </p:nvCxnSpPr>
          <p:spPr>
            <a:xfrm rot="10800000" flipH="1">
              <a:off x="2349126" y="3809873"/>
              <a:ext cx="1308600" cy="546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>
              <a:stCxn id="236" idx="5"/>
              <a:endCxn id="246" idx="2"/>
            </p:cNvCxnSpPr>
            <p:nvPr/>
          </p:nvCxnSpPr>
          <p:spPr>
            <a:xfrm>
              <a:off x="2349126" y="4787526"/>
              <a:ext cx="1308600" cy="622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4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33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1981199" y="3581399"/>
            <a:ext cx="5638800" cy="1066800"/>
            <a:chOff x="1981199" y="3581399"/>
            <a:chExt cx="5638800" cy="1066800"/>
          </a:xfrm>
        </p:grpSpPr>
        <p:sp>
          <p:nvSpPr>
            <p:cNvPr id="265" name="Shape 265" descr="25%"/>
            <p:cNvSpPr/>
            <p:nvPr/>
          </p:nvSpPr>
          <p:spPr>
            <a:xfrm>
              <a:off x="51053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 descr="25%"/>
            <p:cNvSpPr/>
            <p:nvPr/>
          </p:nvSpPr>
          <p:spPr>
            <a:xfrm>
              <a:off x="19811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335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733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81325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57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8580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105524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73" name="Shape 273"/>
            <p:cNvCxnSpPr>
              <a:stCxn id="267" idx="7"/>
              <a:endCxn id="268" idx="3"/>
            </p:cNvCxnSpPr>
            <p:nvPr/>
          </p:nvCxnSpPr>
          <p:spPr>
            <a:xfrm rot="-5400000" flipH="1">
              <a:off x="3022926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74" name="Shape 274"/>
            <p:cNvCxnSpPr>
              <a:stCxn id="270" idx="7"/>
              <a:endCxn id="271" idx="3"/>
            </p:cNvCxnSpPr>
            <p:nvPr/>
          </p:nvCxnSpPr>
          <p:spPr>
            <a:xfrm rot="-5400000" flipH="1">
              <a:off x="6147125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2456</Words>
  <Application>Microsoft Macintosh PowerPoint</Application>
  <PresentationFormat>On-screen Show (4:3)</PresentationFormat>
  <Paragraphs>787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Blank Presentation</vt:lpstr>
      <vt:lpstr>simple-light-2</vt:lpstr>
      <vt:lpstr>Lexical Analysis</vt:lpstr>
      <vt:lpstr>Building a Lexical Analyzer</vt:lpstr>
      <vt:lpstr>Thompson’s construction</vt:lpstr>
      <vt:lpstr>Thompson Rule 0</vt:lpstr>
      <vt:lpstr>Thompson Rule 1</vt:lpstr>
      <vt:lpstr>Thompson Rule 2</vt:lpstr>
      <vt:lpstr>Thompson Rule 3</vt:lpstr>
      <vt:lpstr>Thompson Rule 3</vt:lpstr>
      <vt:lpstr>Thompson Rule 4</vt:lpstr>
      <vt:lpstr>Thompson Rule 4</vt:lpstr>
      <vt:lpstr>Thompson Rule 5 </vt:lpstr>
      <vt:lpstr>Thompson Rule 5 </vt:lpstr>
      <vt:lpstr>Example</vt:lpstr>
      <vt:lpstr>Basic Blocks 0 and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1</cp:revision>
  <dcterms:modified xsi:type="dcterms:W3CDTF">2019-05-28T17:24:43Z</dcterms:modified>
</cp:coreProperties>
</file>