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435" r:id="rId2"/>
    <p:sldId id="323" r:id="rId3"/>
    <p:sldId id="324" r:id="rId4"/>
    <p:sldId id="327" r:id="rId5"/>
    <p:sldId id="326" r:id="rId6"/>
    <p:sldId id="436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59" r:id="rId18"/>
    <p:sldId id="355" r:id="rId19"/>
    <p:sldId id="448" r:id="rId20"/>
    <p:sldId id="354" r:id="rId21"/>
    <p:sldId id="350" r:id="rId22"/>
    <p:sldId id="431" r:id="rId23"/>
    <p:sldId id="388" r:id="rId24"/>
    <p:sldId id="429" r:id="rId25"/>
    <p:sldId id="450" r:id="rId26"/>
    <p:sldId id="451" r:id="rId27"/>
    <p:sldId id="334" r:id="rId28"/>
    <p:sldId id="452" r:id="rId29"/>
    <p:sldId id="453" r:id="rId30"/>
    <p:sldId id="454" r:id="rId31"/>
    <p:sldId id="336" r:id="rId32"/>
    <p:sldId id="337" r:id="rId33"/>
    <p:sldId id="361" r:id="rId34"/>
    <p:sldId id="357" r:id="rId35"/>
    <p:sldId id="433" r:id="rId36"/>
    <p:sldId id="358" r:id="rId37"/>
    <p:sldId id="359" r:id="rId38"/>
    <p:sldId id="360" r:id="rId39"/>
    <p:sldId id="340" r:id="rId40"/>
    <p:sldId id="455" r:id="rId41"/>
    <p:sldId id="456" r:id="rId42"/>
    <p:sldId id="457" r:id="rId43"/>
    <p:sldId id="458" r:id="rId44"/>
    <p:sldId id="434" r:id="rId45"/>
    <p:sldId id="437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59" autoAdjust="0"/>
    <p:restoredTop sz="90952"/>
  </p:normalViewPr>
  <p:slideViewPr>
    <p:cSldViewPr>
      <p:cViewPr varScale="1">
        <p:scale>
          <a:sx n="112" d="100"/>
          <a:sy n="112" d="100"/>
        </p:scale>
        <p:origin x="8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AFED9-5346-5748-8881-219E3DA4C630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193AD-EEEE-0545-9B04-3E1994E0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3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90BD51-CDAF-F048-AD66-98FCE5A905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67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13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03E04-FDBB-F44F-B934-780DDF135C69}" type="slidenum">
              <a:rPr lang="en-US"/>
              <a:pPr/>
              <a:t>15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76F63-B8D5-964D-98B7-B7B49B18FCC6}" type="slidenum">
              <a:rPr lang="en-US"/>
              <a:pPr/>
              <a:t>16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23CD4-CE0D-374B-835D-8EB2816AA5B7}" type="slidenum">
              <a:rPr lang="en-US"/>
              <a:pPr/>
              <a:t>18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23CD4-CE0D-374B-835D-8EB2816AA5B7}" type="slidenum">
              <a:rPr lang="en-US"/>
              <a:pPr/>
              <a:t>19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9409D-ED34-8749-951E-AC2390832010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87E43-AE34-A54E-BBA4-D8E30CEBE204}" type="slidenum">
              <a:rPr lang="en-US"/>
              <a:pPr/>
              <a:t>21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20E80-F87E-D34D-B3A4-CA08A71F073D}" type="slidenum">
              <a:rPr lang="en-US"/>
              <a:pPr/>
              <a:t>22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1462C-D6B9-A946-94B2-64CCEF105CA3}" type="slidenum">
              <a:rPr lang="en-US"/>
              <a:pPr/>
              <a:t>23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1462C-D6B9-A946-94B2-64CCEF105CA3}" type="slidenum">
              <a:rPr lang="en-US"/>
              <a:pPr/>
              <a:t>24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B2DEF-561A-3D43-94E9-954BCA120242}" type="slidenum">
              <a:rPr lang="en-US"/>
              <a:pPr/>
              <a:t>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F7A21-3FE6-BF42-B1A3-4E030E5B2055}" type="slidenum">
              <a:rPr lang="en-US"/>
              <a:pPr/>
              <a:t>27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BF696-623C-434E-8F9C-C1C50CF3C582}" type="slidenum">
              <a:rPr lang="en-US"/>
              <a:pPr/>
              <a:t>29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30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E3A3-66EA-0A4D-84E7-F5E0B8E06503}" type="slidenum">
              <a:rPr lang="en-US"/>
              <a:pPr/>
              <a:t>31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290DD-FB54-AD4C-91B5-0C13855CA314}" type="slidenum">
              <a:rPr lang="en-US"/>
              <a:pPr/>
              <a:t>32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057BF-3173-2B49-B221-9F3E146FF843}" type="slidenum">
              <a:rPr lang="en-US"/>
              <a:pPr/>
              <a:t>33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BF696-623C-434E-8F9C-C1C50CF3C582}" type="slidenum">
              <a:rPr lang="en-US"/>
              <a:pPr/>
              <a:t>34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35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50013-6D33-434F-BE34-DCA7CB790A80}" type="slidenum">
              <a:rPr lang="en-US"/>
              <a:pPr/>
              <a:t>36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9D9E10-C0CA-9241-8FE8-1C6F261F18CE}" type="slidenum">
              <a:rPr lang="en-US"/>
              <a:pPr/>
              <a:t>37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438F8-46C5-B845-8FF3-5634C1C9A83D}" type="slidenum">
              <a:rPr lang="en-US"/>
              <a:pPr/>
              <a:t>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947B3-2680-0E49-A6C6-6E9D5FAE1965}" type="slidenum">
              <a:rPr lang="en-US"/>
              <a:pPr/>
              <a:t>38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04045-2AEE-1E46-BDFB-DAA8D4FF7DDE}" type="slidenum">
              <a:rPr lang="en-US"/>
              <a:pPr/>
              <a:t>39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C3B4F-4C0B-3046-8110-4A7A85C0DBBD}" type="slidenum">
              <a:rPr lang="en-US"/>
              <a:pPr/>
              <a:t>41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C3B4F-4C0B-3046-8110-4A7A85C0DBBD}" type="slidenum">
              <a:rPr lang="en-US"/>
              <a:pPr/>
              <a:t>42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1704C-F639-5A4F-B48C-0456638866DF}" type="slidenum">
              <a:rPr lang="en-US"/>
              <a:pPr/>
              <a:t>43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0140C-7D08-1948-BDDB-FB05E3AA920F}" type="slidenum">
              <a:rPr lang="en-US"/>
              <a:pPr/>
              <a:t>45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94E94-6494-134B-9783-2E46E4747642}" type="slidenum">
              <a:rPr lang="en-US"/>
              <a:pPr/>
              <a:t>4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9A530-6527-0D49-AE7A-DA90E197B4D7}" type="slidenum">
              <a:rPr lang="en-US"/>
              <a:pPr/>
              <a:t>5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68C9A-7ECC-DD4A-8052-ECE8E5CEA055}" type="slidenum">
              <a:rPr lang="en-US"/>
              <a:pPr/>
              <a:t>8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11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12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8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6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9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8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9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5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7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Top-down Parsing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669EA4-2DFE-884E-B2AD-3864DFD6D74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TD2: LL(1) Parsing</a:t>
            </a:r>
          </a:p>
        </p:txBody>
      </p:sp>
    </p:spTree>
    <p:extLst>
      <p:ext uri="{BB962C8B-B14F-4D97-AF65-F5344CB8AC3E}">
        <p14:creationId xmlns:p14="http://schemas.microsoft.com/office/powerpoint/2010/main" val="126643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777053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21230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23528" y="1700808"/>
            <a:ext cx="87484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Can be specified via 2D tables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One dimension for current (leftmost) non-terminal to expand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One dimension for next token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Each table entry contains one production</a:t>
            </a:r>
          </a:p>
        </p:txBody>
      </p:sp>
    </p:spTree>
    <p:extLst>
      <p:ext uri="{BB962C8B-B14F-4D97-AF65-F5344CB8AC3E}">
        <p14:creationId xmlns:p14="http://schemas.microsoft.com/office/powerpoint/2010/main" val="205490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610049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52324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Consider </a:t>
            </a:r>
            <a:r>
              <a:rPr lang="en-CA" sz="2800" dirty="0">
                <a:solidFill>
                  <a:schemeClr val="accent2"/>
                </a:solidFill>
              </a:rPr>
              <a:t>[E, id]</a:t>
            </a:r>
            <a:r>
              <a:rPr lang="en-CA" sz="2800" dirty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When current non-terminal is </a:t>
            </a:r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CA" dirty="0"/>
              <a:t> and the next input is </a:t>
            </a:r>
            <a:r>
              <a:rPr lang="en-CA" dirty="0">
                <a:solidFill>
                  <a:schemeClr val="accent2"/>
                </a:solidFill>
              </a:rPr>
              <a:t>id</a:t>
            </a:r>
            <a:r>
              <a:rPr lang="en-CA" dirty="0"/>
              <a:t>, use production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 X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020272" y="4047928"/>
            <a:ext cx="648072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6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61847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48430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Consider </a:t>
            </a:r>
            <a:r>
              <a:rPr lang="en-CA" sz="2800" dirty="0">
                <a:solidFill>
                  <a:schemeClr val="accent2"/>
                </a:solidFill>
              </a:rPr>
              <a:t>[Y, +]</a:t>
            </a:r>
            <a:r>
              <a:rPr lang="en-CA" sz="2800" dirty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When current non-terminal is </a:t>
            </a:r>
            <a:r>
              <a:rPr lang="en-CA" dirty="0">
                <a:solidFill>
                  <a:schemeClr val="accent2"/>
                </a:solidFill>
              </a:rPr>
              <a:t>Y</a:t>
            </a:r>
            <a:r>
              <a:rPr lang="en-CA" dirty="0"/>
              <a:t> and the next input is </a:t>
            </a:r>
            <a:r>
              <a:rPr lang="en-CA" dirty="0">
                <a:solidFill>
                  <a:schemeClr val="accent2"/>
                </a:solidFill>
              </a:rPr>
              <a:t>+ </a:t>
            </a:r>
            <a:r>
              <a:rPr lang="en-CA" dirty="0"/>
              <a:t>, get rid of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Y </a:t>
            </a:r>
            <a:r>
              <a:rPr lang="en-US" dirty="0"/>
              <a:t>can be followed by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only if </a:t>
            </a:r>
            <a:r>
              <a:rPr lang="en-US" dirty="0">
                <a:solidFill>
                  <a:schemeClr val="accent2"/>
                </a:solidFill>
              </a:rPr>
              <a:t>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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563888" y="5632104"/>
            <a:ext cx="648072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6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814326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75865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Blank entries indicate error situations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Consider </a:t>
            </a:r>
            <a:r>
              <a:rPr lang="en-CA" sz="2800" dirty="0">
                <a:solidFill>
                  <a:schemeClr val="accent2"/>
                </a:solidFill>
              </a:rPr>
              <a:t>[E, *]</a:t>
            </a:r>
            <a:r>
              <a:rPr lang="en-CA" sz="2800" dirty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There is no way to derive a string starting with </a:t>
            </a:r>
            <a:r>
              <a:rPr lang="en-CA" dirty="0">
                <a:solidFill>
                  <a:schemeClr val="accent2"/>
                </a:solidFill>
              </a:rPr>
              <a:t>*</a:t>
            </a:r>
            <a:r>
              <a:rPr lang="en-CA" dirty="0"/>
              <a:t> from non-terminal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349607" y="4046630"/>
            <a:ext cx="948842" cy="47921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8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Predictive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350696" cy="4114800"/>
          </a:xfrm>
        </p:spPr>
        <p:txBody>
          <a:bodyPr/>
          <a:lstStyle/>
          <a:p>
            <a:r>
              <a:rPr lang="en-CA" dirty="0"/>
              <a:t>Method similar to recursive descent, except </a:t>
            </a:r>
          </a:p>
          <a:p>
            <a:pPr lvl="1"/>
            <a:r>
              <a:rPr lang="en-CA" dirty="0"/>
              <a:t>For each non-terminal </a:t>
            </a:r>
            <a:r>
              <a:rPr lang="en-CA" dirty="0">
                <a:solidFill>
                  <a:schemeClr val="accent2"/>
                </a:solidFill>
              </a:rPr>
              <a:t>S</a:t>
            </a:r>
          </a:p>
          <a:p>
            <a:pPr lvl="1"/>
            <a:r>
              <a:rPr lang="en-CA" dirty="0"/>
              <a:t>We look at the next token </a:t>
            </a:r>
            <a:r>
              <a:rPr lang="en-CA" dirty="0">
                <a:solidFill>
                  <a:schemeClr val="accent2"/>
                </a:solidFill>
              </a:rPr>
              <a:t>a</a:t>
            </a:r>
          </a:p>
          <a:p>
            <a:pPr lvl="1"/>
            <a:r>
              <a:rPr lang="en-CA" dirty="0"/>
              <a:t>And chose the production shown at entry </a:t>
            </a:r>
            <a:r>
              <a:rPr lang="en-CA" dirty="0">
                <a:solidFill>
                  <a:schemeClr val="accent2"/>
                </a:solidFill>
              </a:rPr>
              <a:t>[</a:t>
            </a:r>
            <a:r>
              <a:rPr lang="en-CA" dirty="0" err="1">
                <a:solidFill>
                  <a:schemeClr val="accent2"/>
                </a:solidFill>
              </a:rPr>
              <a:t>S,a</a:t>
            </a:r>
            <a:r>
              <a:rPr lang="en-CA" dirty="0">
                <a:solidFill>
                  <a:schemeClr val="accent2"/>
                </a:solidFill>
              </a:rPr>
              <a:t>]</a:t>
            </a:r>
          </a:p>
          <a:p>
            <a:r>
              <a:rPr lang="en-CA" dirty="0"/>
              <a:t>We use a stack to keep track of pending non-terminals (frontier of parse tree) </a:t>
            </a:r>
          </a:p>
          <a:p>
            <a:r>
              <a:rPr lang="en-CA" dirty="0"/>
              <a:t>We reject when we encounter an error state</a:t>
            </a:r>
          </a:p>
          <a:p>
            <a:r>
              <a:rPr lang="en-CA" dirty="0"/>
              <a:t>We accept when we encounter end-of-input and empty stack </a:t>
            </a: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9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US" dirty="0"/>
              <a:t>Table-Driven Parsing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556792"/>
            <a:ext cx="8712968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     </a:t>
            </a:r>
            <a:r>
              <a:rPr lang="en-US" sz="2800" dirty="0" err="1"/>
              <a:t>stack.push</a:t>
            </a:r>
            <a:r>
              <a:rPr lang="en-US" sz="2800" dirty="0"/>
              <a:t>($); </a:t>
            </a:r>
            <a:r>
              <a:rPr lang="en-US" sz="2800" dirty="0" err="1"/>
              <a:t>stack.push</a:t>
            </a:r>
            <a:r>
              <a:rPr lang="en-US" sz="2800" dirty="0"/>
              <a:t>(S);</a:t>
            </a:r>
            <a:br>
              <a:rPr lang="en-US" sz="2800" dirty="0"/>
            </a:br>
            <a:r>
              <a:rPr lang="en-US" sz="2800" dirty="0"/>
              <a:t>a = </a:t>
            </a:r>
            <a:r>
              <a:rPr lang="en-US" sz="2800" dirty="0" err="1"/>
              <a:t>input.read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b="1" dirty="0"/>
              <a:t>forever</a:t>
            </a:r>
            <a:r>
              <a:rPr lang="en-US" sz="2800" dirty="0"/>
              <a:t> </a:t>
            </a:r>
            <a:r>
              <a:rPr lang="en-US" sz="2800" b="1" dirty="0"/>
              <a:t>do</a:t>
            </a:r>
            <a:r>
              <a:rPr lang="en-US" sz="2800" dirty="0"/>
              <a:t> </a:t>
            </a:r>
            <a:r>
              <a:rPr lang="en-US" sz="2800" b="1" dirty="0"/>
              <a:t>begin</a:t>
            </a:r>
            <a:br>
              <a:rPr lang="en-US" sz="2800" dirty="0"/>
            </a:br>
            <a:r>
              <a:rPr lang="en-US" sz="2800" dirty="0"/>
              <a:t>    X = </a:t>
            </a:r>
            <a:r>
              <a:rPr lang="en-US" sz="2800" dirty="0" err="1"/>
              <a:t>stack.peek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/>
              <a:t>if</a:t>
            </a:r>
            <a:r>
              <a:rPr lang="en-US" sz="2800" dirty="0"/>
              <a:t> X = a </a:t>
            </a:r>
            <a:r>
              <a:rPr lang="en-US" sz="2800" b="1" dirty="0"/>
              <a:t>and</a:t>
            </a:r>
            <a:r>
              <a:rPr lang="en-US" sz="2800" dirty="0"/>
              <a:t> a = $ </a:t>
            </a:r>
            <a:r>
              <a:rPr lang="en-US" sz="2800" b="1" dirty="0"/>
              <a:t>then</a:t>
            </a:r>
            <a:r>
              <a:rPr lang="en-US" sz="2800" dirty="0"/>
              <a:t> return SUCCESS;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 err="1"/>
              <a:t>elsif</a:t>
            </a:r>
            <a:r>
              <a:rPr lang="en-US" sz="2800" dirty="0"/>
              <a:t> X </a:t>
            </a:r>
            <a:r>
              <a:rPr lang="en-US" sz="2800" dirty="0">
                <a:sym typeface="Symbol" charset="2"/>
              </a:rPr>
              <a:t>= a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a != $ </a:t>
            </a:r>
            <a:r>
              <a:rPr lang="en-US" sz="2800" b="1" dirty="0">
                <a:sym typeface="Symbol" charset="2"/>
              </a:rPr>
              <a:t>then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  </a:t>
            </a:r>
            <a:r>
              <a:rPr lang="en-US" sz="2800" dirty="0" err="1">
                <a:sym typeface="Symbol" charset="2"/>
              </a:rPr>
              <a:t>stack.pop</a:t>
            </a:r>
            <a:r>
              <a:rPr lang="en-US" sz="2800" dirty="0">
                <a:sym typeface="Symbol" charset="2"/>
              </a:rPr>
              <a:t>(X); a = </a:t>
            </a:r>
            <a:r>
              <a:rPr lang="en-US" sz="2800" dirty="0" err="1">
                <a:sym typeface="Symbol" charset="2"/>
              </a:rPr>
              <a:t>input.read</a:t>
            </a:r>
            <a:r>
              <a:rPr lang="en-US" sz="2800" dirty="0">
                <a:sym typeface="Symbol" charset="2"/>
              </a:rPr>
              <a:t>();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</a:t>
            </a:r>
            <a:r>
              <a:rPr lang="en-US" sz="2800" b="1" dirty="0" err="1">
                <a:sym typeface="Symbol" charset="2"/>
              </a:rPr>
              <a:t>elsif</a:t>
            </a:r>
            <a:r>
              <a:rPr lang="en-US" sz="2800" dirty="0">
                <a:sym typeface="Symbol" charset="2"/>
              </a:rPr>
              <a:t> X != a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X </a:t>
            </a:r>
            <a:r>
              <a:rPr lang="en-US" sz="2800" b="1" dirty="0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M[</a:t>
            </a:r>
            <a:r>
              <a:rPr lang="en-US" sz="2800" dirty="0" err="1">
                <a:sym typeface="Symbol" charset="2"/>
              </a:rPr>
              <a:t>X,a</a:t>
            </a:r>
            <a:r>
              <a:rPr lang="en-US" sz="2800" dirty="0">
                <a:sym typeface="Symbol" charset="2"/>
              </a:rPr>
              <a:t>] not empty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  </a:t>
            </a:r>
            <a:r>
              <a:rPr lang="en-US" sz="2800" dirty="0" err="1">
                <a:sym typeface="Symbol" charset="2"/>
              </a:rPr>
              <a:t>stack.pop</a:t>
            </a:r>
            <a:r>
              <a:rPr lang="en-US" sz="2800" dirty="0">
                <a:sym typeface="Symbol" charset="2"/>
              </a:rPr>
              <a:t>(X);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      </a:t>
            </a:r>
            <a:r>
              <a:rPr lang="en-US" sz="2800" dirty="0" err="1">
                <a:sym typeface="Symbol" charset="2"/>
              </a:rPr>
              <a:t>stack.push</a:t>
            </a:r>
            <a:r>
              <a:rPr lang="en-US" sz="2800" dirty="0">
                <a:sym typeface="Symbol" charset="2"/>
              </a:rPr>
              <a:t>(M[</a:t>
            </a:r>
            <a:r>
              <a:rPr lang="en-US" sz="2800" dirty="0" err="1">
                <a:sym typeface="Symbol" charset="2"/>
              </a:rPr>
              <a:t>X,a</a:t>
            </a:r>
            <a:r>
              <a:rPr lang="en-US" sz="2800" dirty="0">
                <a:sym typeface="Symbol" charset="2"/>
              </a:rPr>
              <a:t>]);   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/* M[X, a] = Y</a:t>
            </a:r>
            <a:r>
              <a:rPr lang="en-US" sz="28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…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800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*/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</a:t>
            </a:r>
            <a:r>
              <a:rPr lang="en-US" sz="2800" b="1" dirty="0">
                <a:sym typeface="Symbol" charset="2"/>
              </a:rPr>
              <a:t>else</a:t>
            </a:r>
            <a:r>
              <a:rPr lang="en-US" sz="2800" dirty="0">
                <a:sym typeface="Symbol" charset="2"/>
              </a:rPr>
              <a:t> ERROR!</a:t>
            </a:r>
            <a:br>
              <a:rPr lang="en-US" sz="2800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end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24E-152C-144A-9035-75C4CDDC1815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004048" y="5445224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X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⟶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…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508104" y="1412776"/>
            <a:ext cx="29033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sym typeface="Symbol" charset="2"/>
              </a:rPr>
              <a:t>Stack: to keep track </a:t>
            </a:r>
          </a:p>
          <a:p>
            <a:r>
              <a:rPr lang="en-US" b="1" dirty="0">
                <a:solidFill>
                  <a:srgbClr val="FF0000"/>
                </a:solidFill>
                <a:sym typeface="Symbol" charset="2"/>
              </a:rPr>
              <a:t>of what is pending</a:t>
            </a:r>
          </a:p>
          <a:p>
            <a:r>
              <a:rPr lang="en-US" b="1" dirty="0">
                <a:solidFill>
                  <a:srgbClr val="FF0000"/>
                </a:solidFill>
                <a:sym typeface="Symbol" charset="2"/>
              </a:rPr>
              <a:t>in the derivation </a:t>
            </a:r>
          </a:p>
        </p:txBody>
      </p:sp>
    </p:spTree>
    <p:extLst>
      <p:ext uri="{BB962C8B-B14F-4D97-AF65-F5344CB8AC3E}">
        <p14:creationId xmlns:p14="http://schemas.microsoft.com/office/powerpoint/2010/main" val="2174161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Trace “id*id”</a:t>
            </a:r>
          </a:p>
        </p:txBody>
      </p:sp>
      <p:sp>
        <p:nvSpPr>
          <p:cNvPr id="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8BCAA-682B-B745-996E-E280930B0C3F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325635" name="Group 1027"/>
          <p:cNvGrpSpPr>
            <a:grpSpLocks/>
          </p:cNvGrpSpPr>
          <p:nvPr/>
        </p:nvGrpSpPr>
        <p:grpSpPr bwMode="auto">
          <a:xfrm>
            <a:off x="1143000" y="1715890"/>
            <a:ext cx="4653136" cy="841375"/>
            <a:chOff x="720" y="972"/>
            <a:chExt cx="4080" cy="1060"/>
          </a:xfrm>
        </p:grpSpPr>
        <p:sp>
          <p:nvSpPr>
            <p:cNvPr id="325639" name="Rectangle 1031"/>
            <p:cNvSpPr>
              <a:spLocks noChangeArrowheads="1"/>
            </p:cNvSpPr>
            <p:nvPr/>
          </p:nvSpPr>
          <p:spPr bwMode="auto">
            <a:xfrm>
              <a:off x="3440" y="972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Action</a:t>
              </a:r>
            </a:p>
          </p:txBody>
        </p:sp>
        <p:sp>
          <p:nvSpPr>
            <p:cNvPr id="325636" name="Rectangle 1028"/>
            <p:cNvSpPr>
              <a:spLocks noChangeArrowheads="1"/>
            </p:cNvSpPr>
            <p:nvPr/>
          </p:nvSpPr>
          <p:spPr bwMode="auto">
            <a:xfrm>
              <a:off x="344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T X</a:t>
              </a:r>
            </a:p>
          </p:txBody>
        </p:sp>
        <p:sp>
          <p:nvSpPr>
            <p:cNvPr id="325637" name="Rectangle 1029"/>
            <p:cNvSpPr>
              <a:spLocks noChangeArrowheads="1"/>
            </p:cNvSpPr>
            <p:nvPr/>
          </p:nvSpPr>
          <p:spPr bwMode="auto">
            <a:xfrm>
              <a:off x="208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id*id$</a:t>
              </a:r>
            </a:p>
          </p:txBody>
        </p:sp>
        <p:sp>
          <p:nvSpPr>
            <p:cNvPr id="325638" name="Rectangle 1030"/>
            <p:cNvSpPr>
              <a:spLocks noChangeArrowheads="1"/>
            </p:cNvSpPr>
            <p:nvPr/>
          </p:nvSpPr>
          <p:spPr bwMode="auto">
            <a:xfrm>
              <a:off x="72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E $</a:t>
              </a:r>
            </a:p>
          </p:txBody>
        </p:sp>
        <p:sp>
          <p:nvSpPr>
            <p:cNvPr id="325640" name="Rectangle 1032"/>
            <p:cNvSpPr>
              <a:spLocks noChangeArrowheads="1"/>
            </p:cNvSpPr>
            <p:nvPr/>
          </p:nvSpPr>
          <p:spPr bwMode="auto">
            <a:xfrm>
              <a:off x="2080" y="974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Input</a:t>
              </a:r>
            </a:p>
          </p:txBody>
        </p:sp>
        <p:sp>
          <p:nvSpPr>
            <p:cNvPr id="325641" name="Rectangle 1033"/>
            <p:cNvSpPr>
              <a:spLocks noChangeArrowheads="1"/>
            </p:cNvSpPr>
            <p:nvPr/>
          </p:nvSpPr>
          <p:spPr bwMode="auto">
            <a:xfrm>
              <a:off x="720" y="973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/>
                <a:t>Stack</a:t>
              </a:r>
            </a:p>
          </p:txBody>
        </p:sp>
        <p:sp>
          <p:nvSpPr>
            <p:cNvPr id="325642" name="Line 1034"/>
            <p:cNvSpPr>
              <a:spLocks noChangeShapeType="1"/>
            </p:cNvSpPr>
            <p:nvPr/>
          </p:nvSpPr>
          <p:spPr bwMode="auto">
            <a:xfrm>
              <a:off x="720" y="979"/>
              <a:ext cx="40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25643" name="Line 1035"/>
            <p:cNvSpPr>
              <a:spLocks noChangeShapeType="1"/>
            </p:cNvSpPr>
            <p:nvPr/>
          </p:nvSpPr>
          <p:spPr bwMode="auto">
            <a:xfrm>
              <a:off x="720" y="1541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25644" name="Line 1036"/>
            <p:cNvSpPr>
              <a:spLocks noChangeShapeType="1"/>
            </p:cNvSpPr>
            <p:nvPr/>
          </p:nvSpPr>
          <p:spPr bwMode="auto">
            <a:xfrm>
              <a:off x="720" y="20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45" name="Group 1037"/>
          <p:cNvGrpSpPr>
            <a:grpSpLocks/>
          </p:cNvGrpSpPr>
          <p:nvPr/>
        </p:nvGrpSpPr>
        <p:grpSpPr bwMode="auto">
          <a:xfrm>
            <a:off x="1143000" y="2585590"/>
            <a:ext cx="4653136" cy="360363"/>
            <a:chOff x="720" y="1708"/>
            <a:chExt cx="4080" cy="454"/>
          </a:xfrm>
        </p:grpSpPr>
        <p:sp>
          <p:nvSpPr>
            <p:cNvPr id="325646" name="Rectangle 1038"/>
            <p:cNvSpPr>
              <a:spLocks noChangeArrowheads="1"/>
            </p:cNvSpPr>
            <p:nvPr/>
          </p:nvSpPr>
          <p:spPr bwMode="auto">
            <a:xfrm>
              <a:off x="344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id Y</a:t>
              </a:r>
            </a:p>
          </p:txBody>
        </p:sp>
        <p:sp>
          <p:nvSpPr>
            <p:cNvPr id="325647" name="Rectangle 1039"/>
            <p:cNvSpPr>
              <a:spLocks noChangeArrowheads="1"/>
            </p:cNvSpPr>
            <p:nvPr/>
          </p:nvSpPr>
          <p:spPr bwMode="auto">
            <a:xfrm>
              <a:off x="208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id*id$</a:t>
              </a:r>
            </a:p>
          </p:txBody>
        </p:sp>
        <p:sp>
          <p:nvSpPr>
            <p:cNvPr id="325648" name="Rectangle 1040"/>
            <p:cNvSpPr>
              <a:spLocks noChangeArrowheads="1"/>
            </p:cNvSpPr>
            <p:nvPr/>
          </p:nvSpPr>
          <p:spPr bwMode="auto">
            <a:xfrm>
              <a:off x="72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X $</a:t>
              </a:r>
            </a:p>
          </p:txBody>
        </p:sp>
        <p:sp>
          <p:nvSpPr>
            <p:cNvPr id="325649" name="Line 1041"/>
            <p:cNvSpPr>
              <a:spLocks noChangeShapeType="1"/>
            </p:cNvSpPr>
            <p:nvPr/>
          </p:nvSpPr>
          <p:spPr bwMode="auto">
            <a:xfrm>
              <a:off x="720" y="216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50" name="Group 1042"/>
          <p:cNvGrpSpPr>
            <a:grpSpLocks/>
          </p:cNvGrpSpPr>
          <p:nvPr/>
        </p:nvGrpSpPr>
        <p:grpSpPr bwMode="auto">
          <a:xfrm>
            <a:off x="1143000" y="3017650"/>
            <a:ext cx="4653136" cy="388941"/>
            <a:chOff x="720" y="1960"/>
            <a:chExt cx="4080" cy="490"/>
          </a:xfrm>
        </p:grpSpPr>
        <p:sp>
          <p:nvSpPr>
            <p:cNvPr id="325651" name="Rectangle 1043"/>
            <p:cNvSpPr>
              <a:spLocks noChangeArrowheads="1"/>
            </p:cNvSpPr>
            <p:nvPr/>
          </p:nvSpPr>
          <p:spPr bwMode="auto">
            <a:xfrm>
              <a:off x="344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terminal</a:t>
              </a:r>
              <a:endParaRPr lang="en-US" sz="2000" dirty="0"/>
            </a:p>
          </p:txBody>
        </p:sp>
        <p:sp>
          <p:nvSpPr>
            <p:cNvPr id="325652" name="Rectangle 1044"/>
            <p:cNvSpPr>
              <a:spLocks noChangeArrowheads="1"/>
            </p:cNvSpPr>
            <p:nvPr/>
          </p:nvSpPr>
          <p:spPr bwMode="auto">
            <a:xfrm>
              <a:off x="208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id*id$</a:t>
              </a:r>
            </a:p>
          </p:txBody>
        </p:sp>
        <p:sp>
          <p:nvSpPr>
            <p:cNvPr id="325653" name="Rectangle 1045"/>
            <p:cNvSpPr>
              <a:spLocks noChangeArrowheads="1"/>
            </p:cNvSpPr>
            <p:nvPr/>
          </p:nvSpPr>
          <p:spPr bwMode="auto">
            <a:xfrm>
              <a:off x="72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 Y X $</a:t>
              </a:r>
            </a:p>
          </p:txBody>
        </p:sp>
        <p:sp>
          <p:nvSpPr>
            <p:cNvPr id="325654" name="Line 1046"/>
            <p:cNvSpPr>
              <a:spLocks noChangeShapeType="1"/>
            </p:cNvSpPr>
            <p:nvPr/>
          </p:nvSpPr>
          <p:spPr bwMode="auto">
            <a:xfrm>
              <a:off x="720" y="24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55" name="Group 1047"/>
          <p:cNvGrpSpPr>
            <a:grpSpLocks/>
          </p:cNvGrpSpPr>
          <p:nvPr/>
        </p:nvGrpSpPr>
        <p:grpSpPr bwMode="auto">
          <a:xfrm>
            <a:off x="1143000" y="3449436"/>
            <a:ext cx="4653136" cy="360363"/>
            <a:chOff x="720" y="2178"/>
            <a:chExt cx="4080" cy="454"/>
          </a:xfrm>
        </p:grpSpPr>
        <p:sp>
          <p:nvSpPr>
            <p:cNvPr id="325656" name="Rectangle 1048"/>
            <p:cNvSpPr>
              <a:spLocks noChangeArrowheads="1"/>
            </p:cNvSpPr>
            <p:nvPr/>
          </p:nvSpPr>
          <p:spPr bwMode="auto">
            <a:xfrm>
              <a:off x="344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* T</a:t>
              </a:r>
            </a:p>
          </p:txBody>
        </p:sp>
        <p:sp>
          <p:nvSpPr>
            <p:cNvPr id="325657" name="Rectangle 1049"/>
            <p:cNvSpPr>
              <a:spLocks noChangeArrowheads="1"/>
            </p:cNvSpPr>
            <p:nvPr/>
          </p:nvSpPr>
          <p:spPr bwMode="auto">
            <a:xfrm>
              <a:off x="208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*id$</a:t>
              </a:r>
            </a:p>
          </p:txBody>
        </p:sp>
        <p:sp>
          <p:nvSpPr>
            <p:cNvPr id="325658" name="Rectangle 1050"/>
            <p:cNvSpPr>
              <a:spLocks noChangeArrowheads="1"/>
            </p:cNvSpPr>
            <p:nvPr/>
          </p:nvSpPr>
          <p:spPr bwMode="auto">
            <a:xfrm>
              <a:off x="72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Y X $</a:t>
              </a:r>
            </a:p>
          </p:txBody>
        </p:sp>
        <p:sp>
          <p:nvSpPr>
            <p:cNvPr id="325659" name="Line 1051"/>
            <p:cNvSpPr>
              <a:spLocks noChangeShapeType="1"/>
            </p:cNvSpPr>
            <p:nvPr/>
          </p:nvSpPr>
          <p:spPr bwMode="auto">
            <a:xfrm>
              <a:off x="720" y="26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60" name="Group 1052"/>
          <p:cNvGrpSpPr>
            <a:grpSpLocks/>
          </p:cNvGrpSpPr>
          <p:nvPr/>
        </p:nvGrpSpPr>
        <p:grpSpPr bwMode="auto">
          <a:xfrm>
            <a:off x="1143000" y="3882034"/>
            <a:ext cx="4653136" cy="359570"/>
            <a:chOff x="720" y="2397"/>
            <a:chExt cx="4080" cy="453"/>
          </a:xfrm>
        </p:grpSpPr>
        <p:sp>
          <p:nvSpPr>
            <p:cNvPr id="325661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terminal</a:t>
              </a:r>
              <a:endParaRPr lang="en-US" sz="2000" dirty="0"/>
            </a:p>
          </p:txBody>
        </p:sp>
        <p:sp>
          <p:nvSpPr>
            <p:cNvPr id="325662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*id$</a:t>
              </a:r>
            </a:p>
          </p:txBody>
        </p:sp>
        <p:sp>
          <p:nvSpPr>
            <p:cNvPr id="325663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* T X $</a:t>
              </a:r>
            </a:p>
          </p:txBody>
        </p:sp>
        <p:sp>
          <p:nvSpPr>
            <p:cNvPr id="325664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aphicFrame>
        <p:nvGraphicFramePr>
          <p:cNvPr id="5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486593"/>
              </p:ext>
            </p:extLst>
          </p:nvPr>
        </p:nvGraphicFramePr>
        <p:xfrm>
          <a:off x="4355976" y="173401"/>
          <a:ext cx="4608511" cy="1550673"/>
        </p:xfrm>
        <a:graphic>
          <a:graphicData uri="http://schemas.openxmlformats.org/drawingml/2006/table">
            <a:tbl>
              <a:tblPr/>
              <a:tblGrid>
                <a:gridCol w="71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1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1052"/>
          <p:cNvGrpSpPr>
            <a:grpSpLocks/>
          </p:cNvGrpSpPr>
          <p:nvPr/>
        </p:nvGrpSpPr>
        <p:grpSpPr bwMode="auto">
          <a:xfrm>
            <a:off x="1144192" y="4314253"/>
            <a:ext cx="4653136" cy="359570"/>
            <a:chOff x="720" y="2397"/>
            <a:chExt cx="4080" cy="453"/>
          </a:xfrm>
        </p:grpSpPr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id Y</a:t>
              </a:r>
              <a:endParaRPr lang="en-US" sz="2000" dirty="0"/>
            </a:p>
          </p:txBody>
        </p:sp>
        <p:sp>
          <p:nvSpPr>
            <p:cNvPr id="6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id$</a:t>
              </a:r>
            </a:p>
          </p:txBody>
        </p:sp>
        <p:sp>
          <p:nvSpPr>
            <p:cNvPr id="6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X $</a:t>
              </a:r>
            </a:p>
          </p:txBody>
        </p:sp>
        <p:sp>
          <p:nvSpPr>
            <p:cNvPr id="6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3" name="Group 1052"/>
          <p:cNvGrpSpPr>
            <a:grpSpLocks/>
          </p:cNvGrpSpPr>
          <p:nvPr/>
        </p:nvGrpSpPr>
        <p:grpSpPr bwMode="auto">
          <a:xfrm>
            <a:off x="1144192" y="4746301"/>
            <a:ext cx="4653136" cy="359570"/>
            <a:chOff x="720" y="2397"/>
            <a:chExt cx="4080" cy="453"/>
          </a:xfrm>
        </p:grpSpPr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terminal</a:t>
              </a:r>
              <a:endParaRPr lang="en-US" sz="2000" dirty="0"/>
            </a:p>
          </p:txBody>
        </p:sp>
        <p:sp>
          <p:nvSpPr>
            <p:cNvPr id="65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id$</a:t>
              </a:r>
            </a:p>
          </p:txBody>
        </p:sp>
        <p:sp>
          <p:nvSpPr>
            <p:cNvPr id="66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 Y X $</a:t>
              </a:r>
            </a:p>
          </p:txBody>
        </p:sp>
        <p:sp>
          <p:nvSpPr>
            <p:cNvPr id="67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8" name="Group 1052"/>
          <p:cNvGrpSpPr>
            <a:grpSpLocks/>
          </p:cNvGrpSpPr>
          <p:nvPr/>
        </p:nvGrpSpPr>
        <p:grpSpPr bwMode="auto">
          <a:xfrm>
            <a:off x="1144192" y="5148735"/>
            <a:ext cx="4653136" cy="359570"/>
            <a:chOff x="720" y="2397"/>
            <a:chExt cx="4080" cy="453"/>
          </a:xfrm>
        </p:grpSpPr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</a:t>
              </a:r>
              <a:endParaRPr lang="en-US" sz="2000" dirty="0"/>
            </a:p>
          </p:txBody>
        </p:sp>
        <p:sp>
          <p:nvSpPr>
            <p:cNvPr id="7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7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Y X $</a:t>
              </a:r>
            </a:p>
          </p:txBody>
        </p:sp>
        <p:sp>
          <p:nvSpPr>
            <p:cNvPr id="7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3" name="Group 1052"/>
          <p:cNvGrpSpPr>
            <a:grpSpLocks/>
          </p:cNvGrpSpPr>
          <p:nvPr/>
        </p:nvGrpSpPr>
        <p:grpSpPr bwMode="auto">
          <a:xfrm>
            <a:off x="1144760" y="5538389"/>
            <a:ext cx="4653136" cy="359570"/>
            <a:chOff x="720" y="2397"/>
            <a:chExt cx="4080" cy="453"/>
          </a:xfrm>
        </p:grpSpPr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</a:t>
              </a:r>
              <a:endParaRPr lang="en-US" sz="2000" dirty="0"/>
            </a:p>
          </p:txBody>
        </p:sp>
        <p:sp>
          <p:nvSpPr>
            <p:cNvPr id="75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76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X $</a:t>
              </a:r>
            </a:p>
          </p:txBody>
        </p:sp>
        <p:sp>
          <p:nvSpPr>
            <p:cNvPr id="77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8" name="Group 1052"/>
          <p:cNvGrpSpPr>
            <a:grpSpLocks/>
          </p:cNvGrpSpPr>
          <p:nvPr/>
        </p:nvGrpSpPr>
        <p:grpSpPr bwMode="auto">
          <a:xfrm>
            <a:off x="1144192" y="5941861"/>
            <a:ext cx="4653136" cy="359570"/>
            <a:chOff x="720" y="2397"/>
            <a:chExt cx="4080" cy="453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Accept!</a:t>
              </a:r>
              <a:endParaRPr lang="en-US" sz="2000" dirty="0"/>
            </a:p>
          </p:txBody>
        </p:sp>
        <p:sp>
          <p:nvSpPr>
            <p:cNvPr id="8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8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8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7224118" y="177281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4" name="Text Box 8"/>
          <p:cNvSpPr txBox="1">
            <a:spLocks noChangeArrowheads="1"/>
          </p:cNvSpPr>
          <p:nvPr/>
        </p:nvSpPr>
        <p:spPr bwMode="auto">
          <a:xfrm>
            <a:off x="6876256" y="263641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85" name="AutoShape 17"/>
          <p:cNvCxnSpPr>
            <a:cxnSpLocks noChangeShapeType="1"/>
            <a:stCxn id="83" idx="2"/>
            <a:endCxn id="84" idx="0"/>
          </p:cNvCxnSpPr>
          <p:nvPr/>
        </p:nvCxnSpPr>
        <p:spPr bwMode="auto">
          <a:xfrm flipH="1">
            <a:off x="7062365" y="2234481"/>
            <a:ext cx="347862" cy="40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6516216" y="3542903"/>
            <a:ext cx="4240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87" name="Text Box 9"/>
          <p:cNvSpPr txBox="1">
            <a:spLocks noChangeArrowheads="1"/>
          </p:cNvSpPr>
          <p:nvPr/>
        </p:nvSpPr>
        <p:spPr bwMode="auto">
          <a:xfrm>
            <a:off x="7165504" y="3542903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7512150" y="437787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89" name="AutoShape 17"/>
          <p:cNvCxnSpPr>
            <a:cxnSpLocks noChangeShapeType="1"/>
            <a:stCxn id="84" idx="2"/>
            <a:endCxn id="86" idx="0"/>
          </p:cNvCxnSpPr>
          <p:nvPr/>
        </p:nvCxnSpPr>
        <p:spPr bwMode="auto">
          <a:xfrm flipH="1">
            <a:off x="6728248" y="3098081"/>
            <a:ext cx="334117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" name="AutoShape 18"/>
          <p:cNvCxnSpPr>
            <a:cxnSpLocks noChangeShapeType="1"/>
            <a:stCxn id="87" idx="2"/>
            <a:endCxn id="88" idx="0"/>
          </p:cNvCxnSpPr>
          <p:nvPr/>
        </p:nvCxnSpPr>
        <p:spPr bwMode="auto">
          <a:xfrm>
            <a:off x="7369246" y="4004568"/>
            <a:ext cx="329013" cy="3733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" name="AutoShape 19"/>
          <p:cNvCxnSpPr>
            <a:cxnSpLocks noChangeShapeType="1"/>
            <a:stCxn id="84" idx="2"/>
            <a:endCxn id="87" idx="0"/>
          </p:cNvCxnSpPr>
          <p:nvPr/>
        </p:nvCxnSpPr>
        <p:spPr bwMode="auto">
          <a:xfrm>
            <a:off x="7062365" y="3098081"/>
            <a:ext cx="306881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7164288" y="5199583"/>
            <a:ext cx="4240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id</a:t>
            </a:r>
          </a:p>
        </p:txBody>
      </p:sp>
      <p:cxnSp>
        <p:nvCxnSpPr>
          <p:cNvPr id="95" name="AutoShape 24"/>
          <p:cNvCxnSpPr>
            <a:cxnSpLocks noChangeShapeType="1"/>
            <a:stCxn id="88" idx="2"/>
            <a:endCxn id="94" idx="0"/>
          </p:cNvCxnSpPr>
          <p:nvPr/>
        </p:nvCxnSpPr>
        <p:spPr bwMode="auto">
          <a:xfrm flipH="1">
            <a:off x="7376320" y="4839543"/>
            <a:ext cx="321939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6" name="Text Box 8"/>
          <p:cNvSpPr txBox="1">
            <a:spLocks noChangeArrowheads="1"/>
          </p:cNvSpPr>
          <p:nvPr/>
        </p:nvSpPr>
        <p:spPr bwMode="auto">
          <a:xfrm>
            <a:off x="7656166" y="2678807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97" name="AutoShape 17"/>
          <p:cNvCxnSpPr>
            <a:cxnSpLocks noChangeShapeType="1"/>
            <a:stCxn id="83" idx="2"/>
            <a:endCxn id="96" idx="0"/>
          </p:cNvCxnSpPr>
          <p:nvPr/>
        </p:nvCxnSpPr>
        <p:spPr bwMode="auto">
          <a:xfrm>
            <a:off x="7410227" y="2234481"/>
            <a:ext cx="449681" cy="4443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6880723" y="440695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99" name="AutoShape 18"/>
          <p:cNvCxnSpPr>
            <a:cxnSpLocks noChangeShapeType="1"/>
            <a:stCxn id="87" idx="2"/>
            <a:endCxn id="98" idx="0"/>
          </p:cNvCxnSpPr>
          <p:nvPr/>
        </p:nvCxnSpPr>
        <p:spPr bwMode="auto">
          <a:xfrm flipH="1">
            <a:off x="7050000" y="4004568"/>
            <a:ext cx="319246" cy="40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7751597" y="5199583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02" name="AutoShape 24"/>
          <p:cNvCxnSpPr>
            <a:cxnSpLocks noChangeShapeType="1"/>
            <a:stCxn id="88" idx="2"/>
            <a:endCxn id="101" idx="0"/>
          </p:cNvCxnSpPr>
          <p:nvPr/>
        </p:nvCxnSpPr>
        <p:spPr bwMode="auto">
          <a:xfrm>
            <a:off x="7698259" y="4839543"/>
            <a:ext cx="257080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7944416" y="5877272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>
                <a:sym typeface="Symbol" charset="2"/>
              </a:rPr>
              <a:t></a:t>
            </a:r>
          </a:p>
        </p:txBody>
      </p:sp>
      <p:cxnSp>
        <p:nvCxnSpPr>
          <p:cNvPr id="105" name="AutoShape 24"/>
          <p:cNvCxnSpPr>
            <a:cxnSpLocks noChangeShapeType="1"/>
            <a:stCxn id="101" idx="2"/>
          </p:cNvCxnSpPr>
          <p:nvPr/>
        </p:nvCxnSpPr>
        <p:spPr bwMode="auto">
          <a:xfrm>
            <a:off x="7955339" y="5661248"/>
            <a:ext cx="148736" cy="216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" name="Text Box 12"/>
          <p:cNvSpPr txBox="1">
            <a:spLocks noChangeArrowheads="1"/>
          </p:cNvSpPr>
          <p:nvPr/>
        </p:nvSpPr>
        <p:spPr bwMode="auto">
          <a:xfrm>
            <a:off x="7884368" y="3501008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charset="2"/>
              </a:rPr>
              <a:t></a:t>
            </a:r>
            <a:endParaRPr lang="en-US" dirty="0"/>
          </a:p>
        </p:txBody>
      </p:sp>
      <p:cxnSp>
        <p:nvCxnSpPr>
          <p:cNvPr id="108" name="AutoShape 24"/>
          <p:cNvCxnSpPr>
            <a:cxnSpLocks noChangeShapeType="1"/>
            <a:stCxn id="96" idx="2"/>
            <a:endCxn id="107" idx="0"/>
          </p:cNvCxnSpPr>
          <p:nvPr/>
        </p:nvCxnSpPr>
        <p:spPr bwMode="auto">
          <a:xfrm>
            <a:off x="7859908" y="3140472"/>
            <a:ext cx="184119" cy="360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17243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6" grpId="0"/>
      <p:bldP spid="87" grpId="0"/>
      <p:bldP spid="88" grpId="0"/>
      <p:bldP spid="94" grpId="0"/>
      <p:bldP spid="96" grpId="0"/>
      <p:bldP spid="98" grpId="0"/>
      <p:bldP spid="101" grpId="0"/>
      <p:bldP spid="104" grpId="0"/>
      <p:bldP spid="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When to pick </a:t>
            </a:r>
            <a:r>
              <a:rPr lang="en-US" b="1" dirty="0">
                <a:solidFill>
                  <a:schemeClr val="tx1"/>
                </a:solidFill>
                <a:latin typeface="Times" charset="0"/>
              </a:rPr>
              <a:t>Y </a:t>
            </a:r>
            <a:r>
              <a:rPr lang="en-US" b="1" dirty="0">
                <a:solidFill>
                  <a:schemeClr val="tx1"/>
                </a:solidFill>
                <a:latin typeface="Times" charset="0"/>
                <a:sym typeface="Symbol" charset="2"/>
              </a:rPr>
              <a:t> ?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4CC18-6908-C641-8EF1-3EFB351973C6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29521"/>
              </p:ext>
            </p:extLst>
          </p:nvPr>
        </p:nvGraphicFramePr>
        <p:xfrm>
          <a:off x="539552" y="2132856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59833" y="2132856"/>
            <a:ext cx="5688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Choice between </a:t>
            </a:r>
            <a:r>
              <a:rPr lang="en-US" b="1" dirty="0"/>
              <a:t>Y </a:t>
            </a:r>
            <a:r>
              <a:rPr lang="en-US" b="1" dirty="0">
                <a:sym typeface="Symbol" charset="2"/>
              </a:rPr>
              <a:t> * T</a:t>
            </a:r>
            <a:r>
              <a:rPr lang="en-US" dirty="0">
                <a:sym typeface="Symbol" charset="2"/>
              </a:rPr>
              <a:t> and </a:t>
            </a:r>
            <a:r>
              <a:rPr lang="en-US" b="1" dirty="0"/>
              <a:t>Y </a:t>
            </a:r>
            <a:r>
              <a:rPr lang="en-US" b="1" dirty="0">
                <a:sym typeface="Symbol" charset="2"/>
              </a:rPr>
              <a:t> </a:t>
            </a:r>
            <a:endParaRPr lang="en-US" b="1" dirty="0"/>
          </a:p>
          <a:p>
            <a:pPr marL="342900" lvl="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FIRST(*T) = { * }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For </a:t>
            </a:r>
            <a:r>
              <a:rPr lang="en-US" b="1" dirty="0"/>
              <a:t>Y </a:t>
            </a:r>
            <a:r>
              <a:rPr lang="en-US" b="1" dirty="0">
                <a:sym typeface="Symbol" charset="2"/>
              </a:rPr>
              <a:t> </a:t>
            </a:r>
            <a:r>
              <a:rPr lang="en-US" dirty="0">
                <a:sym typeface="Symbol" charset="2"/>
              </a:rPr>
              <a:t> we compute FOLLOW(</a:t>
            </a:r>
            <a:r>
              <a:rPr lang="en-US" b="1" dirty="0">
                <a:sym typeface="Symbol" charset="2"/>
              </a:rPr>
              <a:t>Y</a:t>
            </a:r>
            <a:r>
              <a:rPr lang="en-US" dirty="0">
                <a:sym typeface="Symbol" charset="2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FOLLOW(</a:t>
            </a:r>
            <a:r>
              <a:rPr lang="en-US" b="1" dirty="0">
                <a:sym typeface="Symbol" charset="2"/>
              </a:rPr>
              <a:t>Y</a:t>
            </a:r>
            <a:r>
              <a:rPr lang="en-US" dirty="0">
                <a:sym typeface="Symbol" charset="2"/>
              </a:rPr>
              <a:t>) = ?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FOLLOW(</a:t>
            </a:r>
            <a:r>
              <a:rPr lang="en-US" b="1" dirty="0">
                <a:sym typeface="Symbol" charset="2"/>
              </a:rPr>
              <a:t>Y</a:t>
            </a:r>
            <a:r>
              <a:rPr lang="en-US" dirty="0">
                <a:sym typeface="Symbol" charset="2"/>
              </a:rPr>
              <a:t>) = FOLLOW(</a:t>
            </a:r>
            <a:r>
              <a:rPr lang="en-US" b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FOLLOW(</a:t>
            </a:r>
            <a:r>
              <a:rPr lang="en-US" b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) = ( FIRST(</a:t>
            </a:r>
            <a:r>
              <a:rPr lang="en-US" b="1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) – {</a:t>
            </a:r>
            <a:r>
              <a:rPr lang="en-US" b="1" dirty="0">
                <a:sym typeface="Symbol" charset="2"/>
              </a:rPr>
              <a:t>} </a:t>
            </a:r>
            <a:r>
              <a:rPr lang="en-US" dirty="0">
                <a:sym typeface="Symbol" charset="2"/>
              </a:rPr>
              <a:t>) + FOLLOW(</a:t>
            </a:r>
            <a:r>
              <a:rPr lang="en-US" b="1" dirty="0"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FOLLOW(</a:t>
            </a:r>
            <a:r>
              <a:rPr lang="en-US" b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) = { + , ) , $ }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sym typeface="Symbol" charset="2"/>
              </a:rPr>
              <a:t>FOLLOW(</a:t>
            </a:r>
            <a:r>
              <a:rPr lang="en-US" b="1">
                <a:sym typeface="Symbol" charset="2"/>
              </a:rPr>
              <a:t>Y</a:t>
            </a:r>
            <a:r>
              <a:rPr lang="en-US">
                <a:sym typeface="Symbol" charset="2"/>
              </a:rPr>
              <a:t>) </a:t>
            </a:r>
            <a:r>
              <a:rPr lang="en-US" dirty="0">
                <a:sym typeface="Symbol" charset="2"/>
              </a:rPr>
              <a:t>= { + , ) , $ }</a:t>
            </a:r>
          </a:p>
        </p:txBody>
      </p:sp>
    </p:spTree>
    <p:extLst>
      <p:ext uri="{BB962C8B-B14F-4D97-AF65-F5344CB8AC3E}">
        <p14:creationId xmlns:p14="http://schemas.microsoft.com/office/powerpoint/2010/main" val="27104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Parsing table</a:t>
            </a:r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Given a grammar produce the predictive parsing table</a:t>
            </a:r>
          </a:p>
          <a:p>
            <a:r>
              <a:rPr lang="en-US" sz="2800"/>
              <a:t>We need to to know for all rules A </a:t>
            </a:r>
            <a:r>
              <a:rPr lang="en-US" sz="2800">
                <a:sym typeface="Symbol" charset="2"/>
              </a:rPr>
              <a:t>  | </a:t>
            </a:r>
            <a:r>
              <a:rPr lang="en-US" sz="2800"/>
              <a:t> the lookahead symbol</a:t>
            </a:r>
          </a:p>
          <a:p>
            <a:r>
              <a:rPr lang="en-US" sz="2800"/>
              <a:t>Based on the lookahead symbol the table can be used to pick which rule to push onto the stack</a:t>
            </a:r>
          </a:p>
          <a:p>
            <a:r>
              <a:rPr lang="en-US" sz="2800"/>
              <a:t>This can be done using two sets: FIRST and FOLLOW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50E-467F-5140-B3D6-BDA5E1CF66E2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227" name="Rectangle 1027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762472"/>
                <a:ext cx="7772400" cy="4114800"/>
              </a:xfrm>
            </p:spPr>
            <p:txBody>
              <a:bodyPr/>
              <a:lstStyle/>
              <a:p>
                <a:r>
                  <a:rPr lang="en-US" sz="2800" dirty="0"/>
                  <a:t>For Nonterminal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A</a:t>
                </a:r>
                <a:r>
                  <a:rPr lang="en-US" sz="2800" dirty="0"/>
                  <a:t>, rule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A </a:t>
                </a:r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 </a:t>
                </a:r>
                <a:r>
                  <a:rPr lang="en-US" sz="2800" dirty="0">
                    <a:sym typeface="Symbol" charset="2"/>
                  </a:rPr>
                  <a:t>, and</a:t>
                </a:r>
                <a:r>
                  <a:rPr lang="en-US" sz="2800" dirty="0"/>
                  <a:t> the token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t</a:t>
                </a:r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M[A, t] = </a:t>
                </a:r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 </a:t>
                </a:r>
                <a:r>
                  <a:rPr lang="en-US" sz="2800" dirty="0">
                    <a:sym typeface="Symbol" charset="2"/>
                  </a:rPr>
                  <a:t>in two cases:</a:t>
                </a:r>
              </a:p>
              <a:p>
                <a:r>
                  <a:rPr lang="en-US" sz="2800" dirty="0"/>
                  <a:t>If </a:t>
                </a:r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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Wingdings"/>
                        <a:cs typeface="Wingdings"/>
                        <a:sym typeface="Wingdings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*  t  </a:t>
                </a:r>
              </a:p>
              <a:p>
                <a:pPr lvl="1"/>
                <a:r>
                  <a:rPr lang="en-US" sz="2400" dirty="0">
                    <a:solidFill>
                      <a:schemeClr val="accent2"/>
                    </a:solidFill>
                    <a:sym typeface="Symbol" charset="2"/>
                  </a:rPr>
                  <a:t> </a:t>
                </a:r>
                <a:r>
                  <a:rPr lang="en-US" sz="2400" dirty="0">
                    <a:sym typeface="Symbol" charset="2"/>
                  </a:rPr>
                  <a:t>can derive a </a:t>
                </a:r>
                <a:r>
                  <a:rPr lang="en-US" sz="2400" dirty="0">
                    <a:solidFill>
                      <a:schemeClr val="accent2"/>
                    </a:solidFill>
                    <a:sym typeface="Symbol" charset="2"/>
                  </a:rPr>
                  <a:t>t </a:t>
                </a:r>
                <a:r>
                  <a:rPr lang="en-US" sz="2400" dirty="0">
                    <a:sym typeface="Symbol" charset="2"/>
                  </a:rPr>
                  <a:t>in the first position</a:t>
                </a:r>
              </a:p>
              <a:p>
                <a:pPr lvl="1"/>
                <a:r>
                  <a:rPr lang="en-US" sz="2400" dirty="0">
                    <a:sym typeface="Symbol" charset="2"/>
                  </a:rPr>
                  <a:t>We say that</a:t>
                </a:r>
                <a:r>
                  <a:rPr lang="en-US" sz="2400" dirty="0">
                    <a:solidFill>
                      <a:schemeClr val="accent2"/>
                    </a:solidFill>
                    <a:sym typeface="Symbol" charset="2"/>
                  </a:rPr>
                  <a:t> t  First()</a:t>
                </a:r>
              </a:p>
              <a:p>
                <a:r>
                  <a:rPr lang="en-US" sz="2800" dirty="0">
                    <a:solidFill>
                      <a:schemeClr val="accent2"/>
                    </a:solidFill>
                  </a:rPr>
                  <a:t>A </a:t>
                </a:r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  </a:t>
                </a:r>
                <a:r>
                  <a:rPr lang="en-US" sz="2800" dirty="0">
                    <a:sym typeface="Symbol" charset="2"/>
                  </a:rPr>
                  <a:t>and</a:t>
                </a:r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 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Wingdings"/>
                        <a:cs typeface="Wingdings"/>
                        <a:sym typeface="Wingdings"/>
                      </a:rPr>
                      <m:t>⇒ 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*  </a:t>
                </a:r>
                <a:r>
                  <a:rPr lang="en-US" sz="2800" dirty="0">
                    <a:sym typeface="Symbol" charset="2"/>
                  </a:rPr>
                  <a:t>and</a:t>
                </a:r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 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Wingdings"/>
                        <a:cs typeface="Wingdings"/>
                        <a:sym typeface="Wingdings"/>
                      </a:rPr>
                      <m:t>⇒ 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*  A t </a:t>
                </a:r>
                <a:r>
                  <a:rPr lang="el-GR" sz="2800" dirty="0">
                    <a:solidFill>
                      <a:schemeClr val="accent2"/>
                    </a:solidFill>
                    <a:sym typeface="Symbol" charset="2"/>
                  </a:rPr>
                  <a:t>δ</a:t>
                </a:r>
                <a:endParaRPr lang="en-CA" sz="2800" dirty="0">
                  <a:solidFill>
                    <a:schemeClr val="accent2"/>
                  </a:solidFill>
                  <a:sym typeface="Symbol" charset="2"/>
                </a:endParaRPr>
              </a:p>
              <a:p>
                <a:pPr lvl="1"/>
                <a:r>
                  <a:rPr lang="en-CA" sz="2400" dirty="0">
                    <a:sym typeface="Symbol" charset="2"/>
                  </a:rPr>
                  <a:t>Useful if stack has</a:t>
                </a:r>
                <a:r>
                  <a:rPr lang="en-CA" sz="2400" dirty="0">
                    <a:solidFill>
                      <a:schemeClr val="accent2"/>
                    </a:solidFill>
                    <a:sym typeface="Symbol" charset="2"/>
                  </a:rPr>
                  <a:t> A</a:t>
                </a:r>
                <a:r>
                  <a:rPr lang="en-CA" sz="2400" dirty="0">
                    <a:sym typeface="Symbol" charset="2"/>
                  </a:rPr>
                  <a:t>, input is t and</a:t>
                </a:r>
                <a:r>
                  <a:rPr lang="en-CA" sz="2400" dirty="0">
                    <a:solidFill>
                      <a:schemeClr val="accent2"/>
                    </a:solidFill>
                    <a:sym typeface="Symbol" charset="2"/>
                  </a:rPr>
                  <a:t> A </a:t>
                </a:r>
                <a:r>
                  <a:rPr lang="en-CA" sz="2400" dirty="0">
                    <a:sym typeface="Symbol" charset="2"/>
                  </a:rPr>
                  <a:t>cannot derive</a:t>
                </a:r>
                <a:r>
                  <a:rPr lang="en-CA" sz="2400" dirty="0">
                    <a:solidFill>
                      <a:schemeClr val="accent2"/>
                    </a:solidFill>
                    <a:sym typeface="Symbol" charset="2"/>
                  </a:rPr>
                  <a:t> t</a:t>
                </a:r>
              </a:p>
              <a:p>
                <a:pPr lvl="1"/>
                <a:r>
                  <a:rPr lang="en-CA" sz="2400" dirty="0">
                    <a:sym typeface="Symbol" charset="2"/>
                  </a:rPr>
                  <a:t>In this case only option is to get rid of</a:t>
                </a:r>
                <a:r>
                  <a:rPr lang="en-CA" sz="2400" dirty="0">
                    <a:solidFill>
                      <a:schemeClr val="accent2"/>
                    </a:solidFill>
                    <a:sym typeface="Symbol" charset="2"/>
                  </a:rPr>
                  <a:t> A </a:t>
                </a:r>
                <a:r>
                  <a:rPr lang="en-CA" sz="2400" dirty="0">
                    <a:sym typeface="Symbol" charset="2"/>
                  </a:rPr>
                  <a:t>(by</a:t>
                </a:r>
                <a:r>
                  <a:rPr lang="en-CA" sz="2400" dirty="0">
                    <a:solidFill>
                      <a:schemeClr val="accent2"/>
                    </a:solidFill>
                    <a:sym typeface="Symbol" charset="2"/>
                  </a:rPr>
                  <a:t> </a:t>
                </a:r>
                <a:r>
                  <a:rPr lang="en-US" sz="2400" dirty="0">
                    <a:solidFill>
                      <a:schemeClr val="accent2"/>
                    </a:solidFill>
                    <a:sym typeface="Symbol" charset="2"/>
                  </a:rPr>
                  <a:t>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Wingdings"/>
                        <a:cs typeface="Wingdings"/>
                        <a:sym typeface="Wingdings"/>
                      </a:rPr>
                      <m:t>⇒ 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  <a:sym typeface="Symbol" charset="2"/>
                  </a:rPr>
                  <a:t>* </a:t>
                </a:r>
                <a:r>
                  <a:rPr lang="en-US" sz="2400" dirty="0">
                    <a:sym typeface="Symbol" charset="2"/>
                  </a:rPr>
                  <a:t>)</a:t>
                </a:r>
              </a:p>
              <a:p>
                <a:pPr lvl="2"/>
                <a:r>
                  <a:rPr lang="en-US" sz="2000" dirty="0">
                    <a:sym typeface="Symbol" charset="2"/>
                  </a:rPr>
                  <a:t>Can work only if</a:t>
                </a:r>
                <a:r>
                  <a:rPr lang="en-US" sz="2000" dirty="0">
                    <a:solidFill>
                      <a:schemeClr val="accent2"/>
                    </a:solidFill>
                    <a:sym typeface="Symbol" charset="2"/>
                  </a:rPr>
                  <a:t> t </a:t>
                </a:r>
                <a:r>
                  <a:rPr lang="en-US" sz="2000" dirty="0">
                    <a:sym typeface="Symbol" charset="2"/>
                  </a:rPr>
                  <a:t>can follow</a:t>
                </a:r>
                <a:r>
                  <a:rPr lang="en-US" sz="2000" dirty="0">
                    <a:solidFill>
                      <a:schemeClr val="accent2"/>
                    </a:solidFill>
                    <a:sym typeface="Symbol" charset="2"/>
                  </a:rPr>
                  <a:t> A </a:t>
                </a:r>
                <a:r>
                  <a:rPr lang="en-US" sz="2000" dirty="0">
                    <a:sym typeface="Symbol" charset="2"/>
                  </a:rPr>
                  <a:t>in at least on derivation</a:t>
                </a:r>
              </a:p>
              <a:p>
                <a:pPr lvl="1"/>
                <a:r>
                  <a:rPr lang="en-US" sz="2400" dirty="0">
                    <a:sym typeface="Symbol" charset="2"/>
                  </a:rPr>
                  <a:t>We say</a:t>
                </a:r>
                <a:r>
                  <a:rPr lang="en-US" sz="2400" dirty="0">
                    <a:solidFill>
                      <a:schemeClr val="accent2"/>
                    </a:solidFill>
                    <a:sym typeface="Symbol" charset="2"/>
                  </a:rPr>
                  <a:t> t  Follow(A)</a:t>
                </a:r>
              </a:p>
            </p:txBody>
          </p:sp>
        </mc:Choice>
        <mc:Fallback xmlns="">
          <p:sp>
            <p:nvSpPr>
              <p:cNvPr id="180227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62472"/>
                <a:ext cx="7772400" cy="4114800"/>
              </a:xfrm>
              <a:blipFill>
                <a:blip r:embed="rId3"/>
                <a:stretch>
                  <a:fillRect l="-1468" t="-1846" b="-12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50E-467F-5140-B3D6-BDA5E1CF66E2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Roadmap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Parser: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decision procedure: builds a parse tree</a:t>
            </a:r>
          </a:p>
          <a:p>
            <a:pPr>
              <a:lnSpc>
                <a:spcPct val="90000"/>
              </a:lnSpc>
            </a:pPr>
            <a:r>
              <a:rPr lang="en-US" sz="2800"/>
              <a:t>Top-down vs. bottom-up</a:t>
            </a:r>
          </a:p>
          <a:p>
            <a:pPr>
              <a:lnSpc>
                <a:spcPct val="90000"/>
              </a:lnSpc>
            </a:pPr>
            <a:r>
              <a:rPr lang="en-US" sz="2800"/>
              <a:t>LL(1)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recursive-descent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table-driven</a:t>
            </a:r>
          </a:p>
          <a:p>
            <a:pPr>
              <a:lnSpc>
                <a:spcPct val="90000"/>
              </a:lnSpc>
            </a:pPr>
            <a:r>
              <a:rPr lang="en-US" sz="2800"/>
              <a:t>LR(k)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LR(0), SLR(1), LR(1), LALR(1)</a:t>
            </a:r>
          </a:p>
          <a:p>
            <a:pPr>
              <a:lnSpc>
                <a:spcPct val="90000"/>
              </a:lnSpc>
            </a:pPr>
            <a:r>
              <a:rPr lang="en-US" sz="2800"/>
              <a:t>Parsing arbitrary CFGs – Polynomial time parsing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BDCE-6DA4-FB44-8A79-196872CAC26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and FOLLOW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ED36B-F6E3-7346-BF1E-488F3127FEE9}" type="slidenum">
              <a:rPr lang="en-US"/>
              <a:pPr/>
              <a:t>20</a:t>
            </a:fld>
            <a:endParaRPr lang="en-US"/>
          </a:p>
        </p:txBody>
      </p:sp>
      <p:pic>
        <p:nvPicPr>
          <p:cNvPr id="179203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57400"/>
            <a:ext cx="5207000" cy="482600"/>
          </a:xfrm>
          <a:prstGeom prst="rect">
            <a:avLst/>
          </a:prstGeom>
          <a:noFill/>
        </p:spPr>
      </p:pic>
      <p:pic>
        <p:nvPicPr>
          <p:cNvPr id="179204" name="Picture 10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971800"/>
            <a:ext cx="5791200" cy="482600"/>
          </a:xfrm>
          <a:prstGeom prst="rect">
            <a:avLst/>
          </a:prstGeom>
          <a:noFill/>
        </p:spPr>
      </p:pic>
      <p:pic>
        <p:nvPicPr>
          <p:cNvPr id="179205" name="Picture 10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886200"/>
            <a:ext cx="6540500" cy="482600"/>
          </a:xfrm>
          <a:prstGeom prst="rect">
            <a:avLst/>
          </a:prstGeom>
          <a:noFill/>
        </p:spPr>
      </p:pic>
      <p:grpSp>
        <p:nvGrpSpPr>
          <p:cNvPr id="179206" name="Group 1030"/>
          <p:cNvGrpSpPr>
            <a:grpSpLocks/>
          </p:cNvGrpSpPr>
          <p:nvPr/>
        </p:nvGrpSpPr>
        <p:grpSpPr bwMode="auto">
          <a:xfrm>
            <a:off x="914400" y="4800600"/>
            <a:ext cx="6807200" cy="1219200"/>
            <a:chOff x="576" y="3024"/>
            <a:chExt cx="4288" cy="768"/>
          </a:xfrm>
        </p:grpSpPr>
        <p:pic>
          <p:nvPicPr>
            <p:cNvPr id="179207" name="Picture 103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6" y="3024"/>
              <a:ext cx="4288" cy="304"/>
            </a:xfrm>
            <a:prstGeom prst="rect">
              <a:avLst/>
            </a:prstGeom>
            <a:noFill/>
          </p:spPr>
        </p:pic>
        <p:pic>
          <p:nvPicPr>
            <p:cNvPr id="179208" name="Picture 103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6" y="3504"/>
              <a:ext cx="1464" cy="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 for LL(1)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sz="2800"/>
              <a:t>Necessary conditions:</a:t>
            </a:r>
          </a:p>
          <a:p>
            <a:pPr marL="990600" lvl="1" indent="-533400"/>
            <a:r>
              <a:rPr lang="en-US" sz="2400"/>
              <a:t>no ambiguity</a:t>
            </a:r>
          </a:p>
          <a:p>
            <a:pPr marL="990600" lvl="1" indent="-533400"/>
            <a:r>
              <a:rPr lang="en-US" sz="2400"/>
              <a:t>no left recursion</a:t>
            </a:r>
          </a:p>
          <a:p>
            <a:pPr marL="990600" lvl="1" indent="-533400"/>
            <a:r>
              <a:rPr lang="en-US" sz="2400"/>
              <a:t>Left factored grammar</a:t>
            </a:r>
          </a:p>
          <a:p>
            <a:pPr marL="609600" indent="-609600"/>
            <a:r>
              <a:rPr lang="en-US" sz="2800"/>
              <a:t>A grammar G is LL(1) if - whenever</a:t>
            </a:r>
            <a:br>
              <a:rPr lang="en-US" sz="2800"/>
            </a:br>
            <a:r>
              <a:rPr lang="en-US" sz="2800"/>
              <a:t> A </a:t>
            </a:r>
            <a:r>
              <a:rPr lang="en-US" sz="2800">
                <a:sym typeface="Symbol" charset="2"/>
              </a:rPr>
              <a:t>  | </a:t>
            </a:r>
            <a:endParaRPr lang="en-US" sz="2800" u="sng">
              <a:sym typeface="Symbol" charset="2"/>
            </a:endParaRP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First()  First() = </a:t>
            </a: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 *  implies </a:t>
            </a:r>
            <a:r>
              <a:rPr lang="en-US" sz="2400" b="1">
                <a:sym typeface="Symbol" charset="2"/>
              </a:rPr>
              <a:t>!(</a:t>
            </a:r>
            <a:r>
              <a:rPr lang="en-US" sz="2400">
                <a:sym typeface="Symbol" charset="2"/>
              </a:rPr>
              <a:t> *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</a:t>
            </a:r>
            <a:r>
              <a:rPr lang="en-US" sz="2400" b="1">
                <a:sym typeface="Symbol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 * 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implies First()  Follow(A) = 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EC14-1482-0A48-8D64-234646C663EC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ComputeFirst(</a:t>
            </a:r>
            <a:r>
              <a:rPr lang="en-US" sz="4000">
                <a:sym typeface="Symbol" charset="2"/>
              </a:rPr>
              <a:t></a:t>
            </a:r>
            <a:r>
              <a:rPr lang="en-US" sz="4000"/>
              <a:t>: string of symbols)</a:t>
            </a:r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     // assume </a:t>
            </a:r>
            <a:r>
              <a:rPr lang="en-US" sz="2400" dirty="0" err="1">
                <a:sym typeface="Symbol" charset="2"/>
              </a:rPr>
              <a:t></a:t>
            </a:r>
            <a:r>
              <a:rPr lang="en-US" sz="2400" dirty="0">
                <a:sym typeface="Symbol" charset="2"/>
              </a:rPr>
              <a:t> = 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2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3</a:t>
            </a:r>
            <a:r>
              <a:rPr lang="en-US" sz="2400" dirty="0">
                <a:sym typeface="Symbol" charset="2"/>
              </a:rPr>
              <a:t> …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baseline="-25000" dirty="0" err="1">
                <a:sym typeface="Symbol" charset="2"/>
              </a:rPr>
              <a:t>n</a:t>
            </a:r>
            <a:r>
              <a:rPr lang="en-US" sz="2400" dirty="0">
                <a:sym typeface="Symbol" charset="2"/>
              </a:rPr>
              <a:t> </a:t>
            </a:r>
            <a:br>
              <a:rPr lang="en-US" sz="2400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if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1 </a:t>
            </a:r>
            <a:r>
              <a:rPr lang="en-US" sz="2400" dirty="0" err="1">
                <a:sym typeface="Symbol" charset="2"/>
              </a:rPr>
              <a:t>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{X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}</a:t>
            </a:r>
            <a:br>
              <a:rPr lang="en-US" sz="2400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else begin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  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:=1;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ComputeFirst(X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)\{</a:t>
            </a:r>
            <a:r>
              <a:rPr lang="en-US" sz="2400" b="1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</a:t>
            </a:r>
            <a:r>
              <a:rPr lang="en-US" sz="2400" b="1" dirty="0">
                <a:sym typeface="Symbol" charset="2"/>
              </a:rPr>
              <a:t> while </a:t>
            </a:r>
            <a:r>
              <a:rPr lang="en-US" sz="2400" dirty="0">
                <a:sym typeface="Symbol" charset="2"/>
              </a:rPr>
              <a:t>X</a:t>
            </a:r>
            <a:r>
              <a:rPr lang="en-US" sz="2400" baseline="-25000" dirty="0">
                <a:sym typeface="Symbol" charset="2"/>
              </a:rPr>
              <a:t>i </a:t>
            </a:r>
            <a:r>
              <a:rPr lang="en-US" sz="2400" dirty="0" err="1">
                <a:sym typeface="Symbol" charset="2"/>
              </a:rPr>
              <a:t></a:t>
            </a:r>
            <a:r>
              <a:rPr lang="en-US" sz="2400" dirty="0">
                <a:sym typeface="Symbol" charset="2"/>
              </a:rPr>
              <a:t>* </a:t>
            </a:r>
            <a:r>
              <a:rPr lang="en-US" sz="2400" b="1" dirty="0" err="1">
                <a:sym typeface="Symbol" charset="2"/>
              </a:rPr>
              <a:t></a:t>
            </a:r>
            <a:r>
              <a:rPr lang="en-US" sz="2400" b="1" dirty="0">
                <a:sym typeface="Symbol" charset="2"/>
              </a:rPr>
              <a:t> do begin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      if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&lt; </a:t>
            </a:r>
            <a:r>
              <a:rPr lang="en-US" sz="2400" dirty="0" err="1">
                <a:sym typeface="Symbol" charset="2"/>
              </a:rPr>
              <a:t>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then 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  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</a:t>
            </a:r>
            <a:r>
              <a:rPr lang="en-US" sz="2400" b="1" dirty="0" err="1">
                <a:sym typeface="Symbol" charset="2"/>
              </a:rPr>
              <a:t>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ComputeFirst(X</a:t>
            </a:r>
            <a:r>
              <a:rPr lang="en-US" sz="2400" baseline="-25000" dirty="0">
                <a:sym typeface="Symbol" charset="2"/>
              </a:rPr>
              <a:t>i+1</a:t>
            </a:r>
            <a:r>
              <a:rPr lang="en-US" sz="2400" dirty="0">
                <a:sym typeface="Symbol" charset="2"/>
              </a:rPr>
              <a:t>)\{</a:t>
            </a:r>
            <a:r>
              <a:rPr lang="en-US" sz="2400" b="1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</a:t>
            </a:r>
            <a:r>
              <a:rPr lang="en-US" sz="2400" b="1" dirty="0">
                <a:sym typeface="Symbol" charset="2"/>
              </a:rPr>
              <a:t>else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 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</a:t>
            </a:r>
            <a:r>
              <a:rPr lang="en-US" sz="2400" b="1" dirty="0" err="1">
                <a:sym typeface="Symbol" charset="2"/>
              </a:rPr>
              <a:t>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{</a:t>
            </a:r>
            <a:r>
              <a:rPr lang="en-US" sz="2400" b="1" dirty="0" err="1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:=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+ 1;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</a:t>
            </a:r>
            <a:r>
              <a:rPr lang="en-US" sz="2400" b="1" dirty="0">
                <a:sym typeface="Symbol" charset="2"/>
              </a:rPr>
              <a:t>end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end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BA25-3584-244E-B978-50388EA8779B}" type="slidenum">
              <a:rPr lang="en-US"/>
              <a:pPr/>
              <a:t>22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05200" y="5029200"/>
            <a:ext cx="4321165" cy="120032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Recursion in computing FIRST</a:t>
            </a:r>
          </a:p>
          <a:p>
            <a:r>
              <a:rPr lang="en-US" dirty="0"/>
              <a:t>causes problems when faced with</a:t>
            </a:r>
          </a:p>
          <a:p>
            <a:r>
              <a:rPr lang="en-US" dirty="0"/>
              <a:t>recursive grammar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ComputeFirst; modified</a:t>
            </a: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T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</a:t>
            </a:r>
            <a:r>
              <a:rPr lang="en-US" sz="2800">
                <a:sym typeface="Symbol" charset="2"/>
              </a:rPr>
              <a:t>= {X};</a:t>
            </a:r>
            <a:endParaRPr lang="en-US" sz="2800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 :=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repeat </a:t>
            </a: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,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1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2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3</a:t>
            </a:r>
            <a:r>
              <a:rPr lang="en-US" sz="2800" dirty="0">
                <a:sym typeface="Symbol" charset="2"/>
              </a:rPr>
              <a:t> … </a:t>
            </a:r>
            <a:r>
              <a:rPr lang="en-US" sz="2800" dirty="0" err="1">
                <a:sym typeface="Symbol" charset="2"/>
              </a:rPr>
              <a:t>Y</a:t>
            </a:r>
            <a:r>
              <a:rPr lang="en-US" sz="2800" baseline="-25000" dirty="0" err="1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begin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:=1;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while </a:t>
            </a:r>
            <a:r>
              <a:rPr lang="en-US" sz="2800" dirty="0">
                <a:sym typeface="Symbol" charset="2"/>
              </a:rPr>
              <a:t>Y</a:t>
            </a:r>
            <a:r>
              <a:rPr lang="en-US" sz="2800" baseline="-25000" dirty="0">
                <a:sym typeface="Symbol" charset="2"/>
              </a:rPr>
              <a:t>i </a:t>
            </a:r>
            <a:r>
              <a:rPr lang="en-US" sz="2800" dirty="0" err="1">
                <a:sym typeface="Symbol" charset="2"/>
              </a:rPr>
              <a:t></a:t>
            </a:r>
            <a:r>
              <a:rPr lang="en-US" sz="2800" dirty="0">
                <a:sym typeface="Symbol" charset="2"/>
              </a:rPr>
              <a:t>*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and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&lt;= </a:t>
            </a:r>
            <a:r>
              <a:rPr lang="en-US" sz="2800" dirty="0" err="1">
                <a:sym typeface="Symbol" charset="2"/>
              </a:rPr>
              <a:t>n</a:t>
            </a:r>
            <a:r>
              <a:rPr lang="en-US" sz="2800" b="1" dirty="0">
                <a:sym typeface="Symbol" charset="2"/>
              </a:rPr>
              <a:t> do begin</a:t>
            </a:r>
            <a:br>
              <a:rPr lang="en-US" sz="2800" b="1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First[Y</a:t>
            </a:r>
            <a:r>
              <a:rPr lang="en-US" sz="2800" baseline="-25000" dirty="0" err="1">
                <a:sym typeface="Symbol" charset="2"/>
              </a:rPr>
              <a:t>i</a:t>
            </a:r>
            <a:r>
              <a:rPr lang="en-US" sz="2800" dirty="0" err="1">
                <a:sym typeface="Symbol" charset="2"/>
              </a:rPr>
              <a:t>]\{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:= i+1;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</a:t>
            </a:r>
            <a:r>
              <a:rPr lang="en-US" sz="2800" b="1" dirty="0">
                <a:sym typeface="Symbol" charset="2"/>
              </a:rPr>
              <a:t>if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= n+1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until </a:t>
            </a:r>
            <a:r>
              <a:rPr lang="en-US" sz="2800" dirty="0">
                <a:sym typeface="Symbol" charset="2"/>
              </a:rPr>
              <a:t>no change in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for any X;</a:t>
            </a:r>
            <a:endParaRPr lang="en-US" sz="2400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48C-713F-534B-AC88-C60B1AF59C15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ComputeFirst; modified</a:t>
            </a: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T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 :=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repeat </a:t>
            </a: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,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1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2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3</a:t>
            </a:r>
            <a:r>
              <a:rPr lang="en-US" sz="2800" dirty="0">
                <a:sym typeface="Symbol" charset="2"/>
              </a:rPr>
              <a:t> … </a:t>
            </a:r>
            <a:r>
              <a:rPr lang="en-US" sz="2800" dirty="0" err="1">
                <a:sym typeface="Symbol" charset="2"/>
              </a:rPr>
              <a:t>Y</a:t>
            </a:r>
            <a:r>
              <a:rPr lang="en-US" sz="2800" baseline="-25000" dirty="0" err="1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begin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:=1;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while </a:t>
            </a:r>
            <a:r>
              <a:rPr lang="en-US" sz="2800" dirty="0">
                <a:sym typeface="Symbol" charset="2"/>
              </a:rPr>
              <a:t>Y</a:t>
            </a:r>
            <a:r>
              <a:rPr lang="en-US" sz="2800" baseline="-25000" dirty="0">
                <a:sym typeface="Symbol" charset="2"/>
              </a:rPr>
              <a:t>i </a:t>
            </a:r>
            <a:r>
              <a:rPr lang="en-US" sz="2800" dirty="0" err="1">
                <a:sym typeface="Symbol" charset="2"/>
              </a:rPr>
              <a:t></a:t>
            </a:r>
            <a:r>
              <a:rPr lang="en-US" sz="2800" dirty="0">
                <a:sym typeface="Symbol" charset="2"/>
              </a:rPr>
              <a:t>*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and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&lt;= </a:t>
            </a:r>
            <a:r>
              <a:rPr lang="en-US" sz="2800" dirty="0" err="1">
                <a:sym typeface="Symbol" charset="2"/>
              </a:rPr>
              <a:t>n</a:t>
            </a:r>
            <a:r>
              <a:rPr lang="en-US" sz="2800" b="1" dirty="0">
                <a:sym typeface="Symbol" charset="2"/>
              </a:rPr>
              <a:t> do begin</a:t>
            </a:r>
            <a:br>
              <a:rPr lang="en-US" sz="2800" b="1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First[Y</a:t>
            </a:r>
            <a:r>
              <a:rPr lang="en-US" sz="2800" baseline="-25000" dirty="0" err="1">
                <a:sym typeface="Symbol" charset="2"/>
              </a:rPr>
              <a:t>i</a:t>
            </a:r>
            <a:r>
              <a:rPr lang="en-US" sz="2800" dirty="0" err="1">
                <a:sym typeface="Symbol" charset="2"/>
              </a:rPr>
              <a:t>]\{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:= i+1;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</a:t>
            </a:r>
            <a:r>
              <a:rPr lang="en-US" sz="2800" b="1" dirty="0">
                <a:sym typeface="Symbol" charset="2"/>
              </a:rPr>
              <a:t>if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= n+1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until </a:t>
            </a:r>
            <a:r>
              <a:rPr lang="en-US" sz="2800" dirty="0">
                <a:sym typeface="Symbol" charset="2"/>
              </a:rPr>
              <a:t>no change in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for any X;</a:t>
            </a:r>
            <a:endParaRPr lang="en-US" sz="2400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48C-713F-534B-AC88-C60B1AF59C15}" type="slidenum">
              <a:rPr lang="en-US"/>
              <a:pPr/>
              <a:t>24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0" y="3200400"/>
            <a:ext cx="5000625" cy="19177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Non-recursive FIRST computation</a:t>
            </a:r>
          </a:p>
          <a:p>
            <a:r>
              <a:rPr lang="en-US" dirty="0"/>
              <a:t>works with left-recursive grammars.</a:t>
            </a:r>
          </a:p>
          <a:p>
            <a:r>
              <a:rPr lang="en-US" dirty="0"/>
              <a:t>Computes a fixed point for FIRST[X]</a:t>
            </a:r>
          </a:p>
          <a:p>
            <a:r>
              <a:rPr lang="en-US" dirty="0"/>
              <a:t>for all non-terminals X in the grammar.</a:t>
            </a:r>
          </a:p>
          <a:p>
            <a:r>
              <a:rPr lang="en-US" dirty="0"/>
              <a:t>But this algorithm is very inefficient.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1200"/>
            <a:ext cx="2590056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First(+) = {+}</a:t>
            </a:r>
          </a:p>
          <a:p>
            <a:pPr marL="0" indent="0">
              <a:buNone/>
            </a:pPr>
            <a:r>
              <a:rPr lang="en-CA" sz="2800" dirty="0"/>
              <a:t>First(*) = {*}</a:t>
            </a:r>
          </a:p>
          <a:p>
            <a:pPr marL="0" indent="0">
              <a:buNone/>
            </a:pPr>
            <a:r>
              <a:rPr lang="en-CA" sz="2800" dirty="0"/>
              <a:t>First( ‘(‘ ) = {‘(’}</a:t>
            </a:r>
          </a:p>
          <a:p>
            <a:pPr marL="0" indent="0">
              <a:buNone/>
            </a:pPr>
            <a:r>
              <a:rPr lang="en-CA" sz="2800" dirty="0"/>
              <a:t>First( ‘)’ ) = {‘)’}</a:t>
            </a:r>
          </a:p>
          <a:p>
            <a:pPr marL="0" indent="0">
              <a:buNone/>
            </a:pPr>
            <a:r>
              <a:rPr lang="en-CA" sz="2800" dirty="0"/>
              <a:t>First(id) = {id}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44140"/>
              </p:ext>
            </p:extLst>
          </p:nvPr>
        </p:nvGraphicFramePr>
        <p:xfrm>
          <a:off x="6267400" y="1700808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03848" y="1978496"/>
            <a:ext cx="2878088" cy="245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800" kern="0" dirty="0"/>
              <a:t>First(E) = ?</a:t>
            </a:r>
          </a:p>
          <a:p>
            <a:pPr marL="0" indent="0" eaLnBrk="1" hangingPunct="1">
              <a:buNone/>
            </a:pPr>
            <a:r>
              <a:rPr lang="en-CA" sz="2800" kern="0" dirty="0"/>
              <a:t>First(T) </a:t>
            </a:r>
            <a:r>
              <a:rPr lang="en-CA" sz="2800" dirty="0">
                <a:latin typeface="Cambria Math"/>
                <a:ea typeface="Cambria Math"/>
              </a:rPr>
              <a:t>⊆</a:t>
            </a:r>
            <a:r>
              <a:rPr lang="en-CA" sz="2800" dirty="0"/>
              <a:t>  First(E)</a:t>
            </a:r>
            <a:endParaRPr lang="en-CA" sz="2800" kern="0" dirty="0"/>
          </a:p>
          <a:p>
            <a:pPr marL="0" indent="0" eaLnBrk="1" hangingPunct="1">
              <a:buFontTx/>
              <a:buNone/>
            </a:pPr>
            <a:r>
              <a:rPr lang="en-CA" sz="2800" kern="0" dirty="0"/>
              <a:t>First(T) = {id, ‘(‘}</a:t>
            </a:r>
          </a:p>
          <a:p>
            <a:pPr marL="0" indent="0" eaLnBrk="1" hangingPunct="1">
              <a:buNone/>
            </a:pPr>
            <a:r>
              <a:rPr lang="en-CA" sz="2800" kern="0" dirty="0"/>
              <a:t>First(E) = {id, ‘(‘}</a:t>
            </a:r>
          </a:p>
          <a:p>
            <a:pPr marL="0" indent="0" eaLnBrk="1" hangingPunct="1">
              <a:buFontTx/>
              <a:buNone/>
            </a:pPr>
            <a:r>
              <a:rPr lang="en-CA" sz="2800" kern="0" dirty="0"/>
              <a:t>First(X) = {+, </a:t>
            </a:r>
            <a:r>
              <a:rPr lang="en-US" sz="2800" dirty="0">
                <a:latin typeface="Times" charset="0"/>
                <a:sym typeface="Symbol" charset="2"/>
              </a:rPr>
              <a:t></a:t>
            </a:r>
            <a:r>
              <a:rPr lang="en-CA" sz="2800" kern="0" dirty="0"/>
              <a:t>}</a:t>
            </a:r>
          </a:p>
          <a:p>
            <a:pPr marL="0" indent="0" eaLnBrk="1" hangingPunct="1">
              <a:buFontTx/>
              <a:buNone/>
            </a:pPr>
            <a:r>
              <a:rPr lang="en-CA" sz="2800" kern="0" dirty="0"/>
              <a:t>First(Y) = {*, </a:t>
            </a:r>
            <a:r>
              <a:rPr lang="en-US" sz="2800" dirty="0">
                <a:latin typeface="Times" charset="0"/>
                <a:sym typeface="Symbol" charset="2"/>
              </a:rPr>
              <a:t></a:t>
            </a:r>
            <a:r>
              <a:rPr lang="en-CA" sz="28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60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Follow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Algorithm sketch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 charset="2"/>
              </a:rPr>
              <a:t>Add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$  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to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Follow(S)</a:t>
            </a:r>
            <a:endParaRPr lang="en-CA" dirty="0">
              <a:solidFill>
                <a:schemeClr val="accent2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For each production</a:t>
            </a:r>
            <a:r>
              <a:rPr lang="en-CA" dirty="0">
                <a:solidFill>
                  <a:schemeClr val="accent2"/>
                </a:solidFill>
              </a:rPr>
              <a:t> A </a:t>
            </a:r>
            <a:r>
              <a:rPr lang="en-CA" dirty="0">
                <a:solidFill>
                  <a:schemeClr val="accent2"/>
                </a:solidFill>
                <a:latin typeface="Cambria Math"/>
                <a:ea typeface="Cambria Math"/>
              </a:rPr>
              <a:t>⟶</a:t>
            </a:r>
            <a:r>
              <a:rPr lang="en-CA" dirty="0">
                <a:latin typeface="Cambria Math"/>
                <a:ea typeface="Cambria Math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 X </a:t>
            </a:r>
          </a:p>
          <a:p>
            <a:pPr marL="1200150" lvl="2" indent="-342900"/>
            <a:r>
              <a:rPr lang="en-US" dirty="0">
                <a:latin typeface="Cambria Math"/>
                <a:ea typeface="Cambria Math"/>
                <a:sym typeface="Symbol" charset="2"/>
              </a:rPr>
              <a:t>Add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First(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) – {} </a:t>
            </a:r>
            <a:r>
              <a:rPr lang="en-US" dirty="0">
                <a:sym typeface="Symbol" charset="2"/>
              </a:rPr>
              <a:t>to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Follow(X)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 charset="2"/>
              </a:rPr>
              <a:t>For each </a:t>
            </a:r>
            <a:r>
              <a:rPr lang="en-CA" dirty="0">
                <a:solidFill>
                  <a:schemeClr val="accent2"/>
                </a:solidFill>
              </a:rPr>
              <a:t>A </a:t>
            </a:r>
            <a:r>
              <a:rPr lang="en-CA" dirty="0">
                <a:solidFill>
                  <a:schemeClr val="accent2"/>
                </a:solidFill>
                <a:latin typeface="Cambria Math"/>
                <a:ea typeface="Cambria Math"/>
              </a:rPr>
              <a:t>⟶</a:t>
            </a:r>
            <a:r>
              <a:rPr lang="en-CA" dirty="0">
                <a:latin typeface="Cambria Math"/>
                <a:ea typeface="Cambria Math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 X  </a:t>
            </a:r>
            <a:r>
              <a:rPr lang="en-US" dirty="0">
                <a:sym typeface="Symbol" charset="2"/>
              </a:rPr>
              <a:t>where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  First()</a:t>
            </a:r>
          </a:p>
          <a:p>
            <a:pPr marL="1371600" lvl="2" indent="-514350"/>
            <a:r>
              <a:rPr lang="en-US" dirty="0">
                <a:latin typeface="Cambria Math"/>
                <a:ea typeface="Cambria Math"/>
                <a:sym typeface="Symbol" charset="2"/>
              </a:rPr>
              <a:t>Add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Follow(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A) </a:t>
            </a:r>
            <a:r>
              <a:rPr lang="en-US" dirty="0">
                <a:sym typeface="Symbol" charset="2"/>
              </a:rPr>
              <a:t>to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Follow(X)</a:t>
            </a:r>
          </a:p>
          <a:p>
            <a:pPr marL="971550" lvl="1" indent="-514350"/>
            <a:r>
              <a:rPr lang="en-CA" dirty="0"/>
              <a:t>Repeat steps 2-3 until no follow set grows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8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ComputeFollow</a:t>
            </a:r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48600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Follow(S) := {$};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repeat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  foreach </a:t>
            </a:r>
            <a:r>
              <a:rPr lang="en-US" sz="2400">
                <a:sym typeface="Symbol" charset="2"/>
              </a:rPr>
              <a:t>p  </a:t>
            </a:r>
            <a:r>
              <a:rPr lang="en-US" sz="2400" b="1">
                <a:sym typeface="Symbol" charset="2"/>
              </a:rPr>
              <a:t>P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ym typeface="Symbol" charset="2"/>
              </a:rPr>
              <a:t>do</a:t>
            </a:r>
            <a:br>
              <a:rPr lang="en-US" sz="2400" b="1">
                <a:sym typeface="Symbol" charset="2"/>
              </a:rPr>
            </a:br>
            <a:r>
              <a:rPr lang="en-US" sz="2400" b="1">
                <a:sym typeface="Symbol" charset="2"/>
              </a:rPr>
              <a:t>  case </a:t>
            </a:r>
            <a:r>
              <a:rPr lang="en-US" sz="2400">
                <a:sym typeface="Symbol" charset="2"/>
              </a:rPr>
              <a:t>p = A  B </a:t>
            </a:r>
            <a:r>
              <a:rPr lang="en-US" sz="2400" b="1">
                <a:sym typeface="Symbol" charset="2"/>
              </a:rPr>
              <a:t>begin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ComputeFirst()\{</a:t>
            </a:r>
            <a:r>
              <a:rPr lang="en-US" sz="2400" b="1">
                <a:sym typeface="Symbol" charset="2"/>
              </a:rPr>
              <a:t></a:t>
            </a:r>
            <a:r>
              <a:rPr lang="en-US" sz="2400">
                <a:sym typeface="Symbol" charset="2"/>
              </a:rPr>
              <a:t>};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</a:t>
            </a:r>
            <a:r>
              <a:rPr lang="en-US" sz="2400" b="1">
                <a:sym typeface="Symbol" charset="2"/>
              </a:rPr>
              <a:t>if </a:t>
            </a:r>
            <a:r>
              <a:rPr lang="en-US" sz="2400">
                <a:sym typeface="Symbol" charset="2"/>
              </a:rPr>
              <a:t>  First() </a:t>
            </a:r>
            <a:r>
              <a:rPr lang="en-US" sz="2400" b="1"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Follow[A];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</a:t>
            </a:r>
            <a:r>
              <a:rPr lang="en-US" sz="2400" b="1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      </a:t>
            </a:r>
            <a:r>
              <a:rPr lang="en-US" sz="2400" b="1">
                <a:sym typeface="Symbol" charset="2"/>
              </a:rPr>
              <a:t>case </a:t>
            </a:r>
            <a:r>
              <a:rPr lang="en-US" sz="2400">
                <a:sym typeface="Symbol" charset="2"/>
              </a:rPr>
              <a:t>p = A  B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Follow[A];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until </a:t>
            </a:r>
            <a:r>
              <a:rPr lang="en-US" sz="2400">
                <a:sym typeface="Symbol" charset="2"/>
              </a:rPr>
              <a:t>no change in any Follow[N]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D0-809D-5041-BBF9-30AC521A0B5C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Follow Sets.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1981200"/>
            <a:ext cx="331236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Follow(E)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US" sz="2400" dirty="0">
                <a:sym typeface="Symbol" charset="2"/>
              </a:rPr>
              <a:t> Follow(X)</a:t>
            </a:r>
            <a:endParaRPr lang="en-CA" sz="2400" dirty="0"/>
          </a:p>
          <a:p>
            <a:pPr marL="0" indent="0">
              <a:buNone/>
            </a:pPr>
            <a:r>
              <a:rPr lang="en-CA" sz="2400" dirty="0"/>
              <a:t>Follow(X)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US" sz="2400" dirty="0">
                <a:sym typeface="Symbol" charset="2"/>
              </a:rPr>
              <a:t> Follow(E)</a:t>
            </a:r>
            <a:endParaRPr lang="en-CA" sz="2400" dirty="0"/>
          </a:p>
          <a:p>
            <a:pPr marL="0" indent="0">
              <a:buNone/>
            </a:pPr>
            <a:r>
              <a:rPr lang="en-CA" sz="2400" dirty="0"/>
              <a:t>First(X)-{</a:t>
            </a:r>
            <a:r>
              <a:rPr lang="en-US" sz="2400" dirty="0">
                <a:latin typeface="Times" charset="0"/>
                <a:sym typeface="Symbol" charset="2"/>
              </a:rPr>
              <a:t>}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Follow(T)</a:t>
            </a:r>
          </a:p>
          <a:p>
            <a:pPr marL="0" indent="0">
              <a:buNone/>
            </a:pPr>
            <a:r>
              <a:rPr lang="en-CA" sz="2400" dirty="0"/>
              <a:t>Follow(E)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Follow(T)</a:t>
            </a:r>
          </a:p>
          <a:p>
            <a:pPr marL="0" indent="0">
              <a:buNone/>
            </a:pPr>
            <a:r>
              <a:rPr lang="en-CA" sz="2400" dirty="0"/>
              <a:t>Follow(Y)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Follow(T)</a:t>
            </a:r>
          </a:p>
          <a:p>
            <a:pPr marL="0" indent="0">
              <a:buNone/>
            </a:pPr>
            <a:r>
              <a:rPr lang="en-CA" sz="2400" dirty="0"/>
              <a:t>Follow(T)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Follow(Y)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28051"/>
              </p:ext>
            </p:extLst>
          </p:nvPr>
        </p:nvGraphicFramePr>
        <p:xfrm>
          <a:off x="6699448" y="1700808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491880" y="1772816"/>
            <a:ext cx="309634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400" kern="0" dirty="0"/>
              <a:t>Follow(E) = {$, )}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Follow(X) = {$, )}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Follow(T) = {+, $, )}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Follow(Y) = {+, $, )}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Follow(‘(‘) = {(, id}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Follow(‘)‘) = {+,$, )}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Follow(+) = {(, id}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Follow(*) = {(, id}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Follow(id) = {*,+,$,)}</a:t>
            </a:r>
          </a:p>
          <a:p>
            <a:pPr marL="0" indent="0" eaLnBrk="1" hangingPunct="1">
              <a:buNone/>
            </a:pPr>
            <a:endParaRPr lang="en-CA" sz="2400" kern="0" dirty="0"/>
          </a:p>
          <a:p>
            <a:pPr marL="0" indent="0" eaLnBrk="1" hangingPunct="1">
              <a:buNone/>
            </a:pPr>
            <a:endParaRPr lang="en-CA" sz="2400" kern="0" dirty="0"/>
          </a:p>
        </p:txBody>
      </p:sp>
    </p:spTree>
    <p:extLst>
      <p:ext uri="{BB962C8B-B14F-4D97-AF65-F5344CB8AC3E}">
        <p14:creationId xmlns:p14="http://schemas.microsoft.com/office/powerpoint/2010/main" val="259033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Parse Table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Compute First and Follow sets</a:t>
            </a:r>
          </a:p>
          <a:p>
            <a:pPr>
              <a:lnSpc>
                <a:spcPct val="90000"/>
              </a:lnSpc>
            </a:pPr>
            <a:r>
              <a:rPr lang="en-US" dirty="0"/>
              <a:t>For each production A </a:t>
            </a:r>
            <a:r>
              <a:rPr lang="en-US" dirty="0"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</a:t>
            </a:r>
            <a:endParaRPr lang="en-US" u="sng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For each t 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charset="2"/>
              </a:rPr>
              <a:t> M[</a:t>
            </a:r>
            <a:r>
              <a:rPr lang="en-US" dirty="0" err="1">
                <a:sym typeface="Symbol" charset="2"/>
              </a:rPr>
              <a:t>A,t</a:t>
            </a:r>
            <a:r>
              <a:rPr lang="en-US" dirty="0">
                <a:sym typeface="Symbol" charset="2"/>
              </a:rPr>
              <a:t>] = 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If </a:t>
            </a:r>
            <a:r>
              <a:rPr lang="en-US" b="1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 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), for each t  Follow(A)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charset="2"/>
              </a:rPr>
              <a:t> M[</a:t>
            </a:r>
            <a:r>
              <a:rPr lang="en-US" dirty="0" err="1">
                <a:sym typeface="Symbol" charset="2"/>
              </a:rPr>
              <a:t>A,t</a:t>
            </a:r>
            <a:r>
              <a:rPr lang="en-US" dirty="0">
                <a:sym typeface="Symbol" charset="2"/>
              </a:rPr>
              <a:t>] = 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If </a:t>
            </a:r>
            <a:r>
              <a:rPr lang="en-US" b="1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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) and  $ 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Follow(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)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charset="2"/>
              </a:rPr>
              <a:t> M[A,$] = 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All undefined entries are errors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8630-FD22-D045-96CA-90C2078E04EC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vs. Bottom Up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276-E920-F74D-8114-4190C252AEAC}" type="slidenum">
              <a:rPr lang="en-US"/>
              <a:pPr/>
              <a:t>3</a:t>
            </a:fld>
            <a:endParaRPr lang="en-US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2590800" y="1828800"/>
            <a:ext cx="228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S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A 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A</a:t>
            </a:r>
            <a:r>
              <a:rPr lang="en-US" sz="2800">
                <a:solidFill>
                  <a:srgbClr val="000099"/>
                </a:solidFill>
              </a:rPr>
              <a:t>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B  cbB | ca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953000" y="18288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Input String: ccbca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  <p:graphicFrame>
        <p:nvGraphicFramePr>
          <p:cNvPr id="146437" name="Group 5"/>
          <p:cNvGraphicFramePr>
            <a:graphicFrameLocks noGrp="1"/>
          </p:cNvGraphicFramePr>
          <p:nvPr/>
        </p:nvGraphicFramePr>
        <p:xfrm>
          <a:off x="838200" y="3429000"/>
          <a:ext cx="7772400" cy="28194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Top-Down/leftmost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Bottom-Up/rightmost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  AB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ccbca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 Acbca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Bca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SAB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838200" y="1828800"/>
            <a:ext cx="1646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99"/>
                </a:solidFill>
              </a:rPr>
              <a:t>Grammar: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09600"/>
            <a:ext cx="7772400" cy="1143000"/>
          </a:xfrm>
        </p:spPr>
        <p:txBody>
          <a:bodyPr/>
          <a:lstStyle/>
          <a:p>
            <a:r>
              <a:rPr lang="en-US" dirty="0"/>
              <a:t>Predictive Parsing Table</a:t>
            </a:r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55776" y="1844824"/>
            <a:ext cx="2517336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eaLnBrk="1" hangingPunct="1"/>
            <a:r>
              <a:rPr lang="en-CA" kern="0" dirty="0"/>
              <a:t>First(E) = {id, ‘(‘}</a:t>
            </a:r>
          </a:p>
          <a:p>
            <a:pPr eaLnBrk="1" hangingPunct="1"/>
            <a:r>
              <a:rPr lang="en-CA" kern="0" dirty="0"/>
              <a:t>Follow(E) = {$, )}</a:t>
            </a:r>
          </a:p>
          <a:p>
            <a:pPr eaLnBrk="1" hangingPunct="1"/>
            <a:r>
              <a:rPr lang="en-CA" kern="0" dirty="0"/>
              <a:t>First(X) = {+, </a:t>
            </a:r>
            <a:r>
              <a:rPr lang="en-US" dirty="0">
                <a:sym typeface="Symbol" charset="2"/>
              </a:rPr>
              <a:t></a:t>
            </a:r>
            <a:r>
              <a:rPr lang="en-CA" kern="0" dirty="0"/>
              <a:t>}</a:t>
            </a:r>
          </a:p>
          <a:p>
            <a:pPr eaLnBrk="1" hangingPunct="1"/>
            <a:r>
              <a:rPr lang="en-CA" kern="0" dirty="0"/>
              <a:t>Follow(X) = {$, )}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8392" y="1828800"/>
            <a:ext cx="2844799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eaLnBrk="1" hangingPunct="1"/>
            <a:r>
              <a:rPr lang="en-CA" kern="0" dirty="0"/>
              <a:t>First(T) = {id, ‘(‘}</a:t>
            </a:r>
          </a:p>
          <a:p>
            <a:pPr eaLnBrk="1" hangingPunct="1"/>
            <a:r>
              <a:rPr lang="en-CA" kern="0" dirty="0"/>
              <a:t>Follow(T) = {+, $, )}</a:t>
            </a:r>
          </a:p>
          <a:p>
            <a:pPr eaLnBrk="1" hangingPunct="1"/>
            <a:r>
              <a:rPr lang="en-CA" kern="0" dirty="0"/>
              <a:t>First(Y) = {*, </a:t>
            </a:r>
            <a:r>
              <a:rPr lang="en-US" dirty="0">
                <a:sym typeface="Symbol" charset="2"/>
              </a:rPr>
              <a:t></a:t>
            </a:r>
            <a:r>
              <a:rPr lang="en-CA" kern="0" dirty="0"/>
              <a:t>}</a:t>
            </a:r>
          </a:p>
          <a:p>
            <a:pPr eaLnBrk="1" hangingPunct="1"/>
            <a:r>
              <a:rPr lang="en-CA" kern="0" dirty="0"/>
              <a:t>Follow(Y) = {+, $, )}</a:t>
            </a:r>
          </a:p>
        </p:txBody>
      </p:sp>
      <p:graphicFrame>
        <p:nvGraphicFramePr>
          <p:cNvPr id="11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849449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3239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414423" y="3990776"/>
            <a:ext cx="68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T 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56319" y="4005064"/>
            <a:ext cx="68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T 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12922" y="4493791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69106" y="4509120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1880" y="4509120"/>
            <a:ext cx="641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+ E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363821" y="5055567"/>
            <a:ext cx="748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( E 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80273" y="5069855"/>
            <a:ext cx="72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 Y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532392" y="5573911"/>
            <a:ext cx="615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* 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28384" y="5544767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9920" y="5545808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19482" y="5545335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7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2" grpId="0"/>
      <p:bldP spid="10" grpId="0"/>
      <p:bldP spid="3" grpId="0"/>
      <p:bldP spid="13" grpId="0"/>
      <p:bldP spid="4" grpId="0"/>
      <p:bldP spid="5" grpId="0"/>
      <p:bldP spid="6" grpId="0"/>
      <p:bldP spid="9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First/Follow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CF3A-6F69-314E-8BC0-80C0B323907D}" type="slidenum">
              <a:rPr lang="en-US"/>
              <a:pPr/>
              <a:t>31</a:t>
            </a:fld>
            <a:endParaRPr 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990600" y="1600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838200" y="3505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{c, }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419600" y="35052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= {c}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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First(c) = {c}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838200" y="41148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{c}</a:t>
            </a:r>
            <a:endParaRPr lang="en-US" sz="320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cbB) =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First(ca) = {c}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4419600" y="53340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{$}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8382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44196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267200" y="2209800"/>
            <a:ext cx="298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Not an LL(1)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utoUpdateAnimBg="0"/>
      <p:bldP spid="159749" grpId="0" autoUpdateAnimBg="0"/>
      <p:bldP spid="159750" grpId="0" autoUpdateAnimBg="0"/>
      <p:bldP spid="159751" grpId="0" autoUpdateAnimBg="0"/>
      <p:bldP spid="159752" grpId="0" autoUpdateAnimBg="0"/>
      <p:bldP spid="159753" grpId="0" autoUpdateAnimBg="0"/>
      <p:bldP spid="15975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to LL(1)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83D-D57B-0A49-ACA2-3D294CE1017F}" type="slidenum">
              <a:rPr lang="en-US"/>
              <a:pPr/>
              <a:t>32</a:t>
            </a:fld>
            <a:endParaRPr lang="en-US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685800" y="1981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  <a:endParaRPr lang="en-US" sz="3200">
              <a:latin typeface="Comic Sans MS" charset="0"/>
              <a:sym typeface="Symbol" charset="2"/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5257800" y="4953000"/>
            <a:ext cx="274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447675" y="3733800"/>
            <a:ext cx="3962400" cy="12192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c (c b c b … c b) c a</a:t>
            </a:r>
          </a:p>
          <a:p>
            <a:pPr marL="457200" indent="-4572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   (c b c b … c b) c a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4267200" y="2209800"/>
            <a:ext cx="388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Note that grammar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is regular:  c? (cb)* ca</a:t>
            </a: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1676400" y="5257800"/>
            <a:ext cx="2819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same as: 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	c c? (bc)* a</a:t>
            </a: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60776" name="Group 8"/>
          <p:cNvGrpSpPr>
            <a:grpSpLocks/>
          </p:cNvGrpSpPr>
          <p:nvPr/>
        </p:nvGrpSpPr>
        <p:grpSpPr bwMode="auto">
          <a:xfrm>
            <a:off x="4419600" y="3733800"/>
            <a:ext cx="4333875" cy="1219200"/>
            <a:chOff x="2790" y="2064"/>
            <a:chExt cx="2730" cy="768"/>
          </a:xfrm>
        </p:grpSpPr>
        <p:sp>
          <p:nvSpPr>
            <p:cNvPr id="160777" name="Rectangle 9"/>
            <p:cNvSpPr>
              <a:spLocks noChangeArrowheads="1"/>
            </p:cNvSpPr>
            <p:nvPr/>
          </p:nvSpPr>
          <p:spPr bwMode="auto">
            <a:xfrm>
              <a:off x="3024" y="2064"/>
              <a:ext cx="2496" cy="768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457200" indent="-4572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c c (b c b … c b c) a</a:t>
              </a:r>
            </a:p>
            <a:p>
              <a:pPr marL="457200" indent="-4572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c    (b c b … c b c) a</a:t>
              </a:r>
            </a:p>
          </p:txBody>
        </p:sp>
        <p:cxnSp>
          <p:nvCxnSpPr>
            <p:cNvPr id="160778" name="AutoShape 10"/>
            <p:cNvCxnSpPr>
              <a:cxnSpLocks noChangeShapeType="1"/>
              <a:stCxn id="160773" idx="3"/>
              <a:endCxn id="160777" idx="1"/>
            </p:cNvCxnSpPr>
            <p:nvPr/>
          </p:nvCxnSpPr>
          <p:spPr bwMode="auto">
            <a:xfrm>
              <a:off x="2790" y="2448"/>
              <a:ext cx="22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utoUpdateAnimBg="0"/>
      <p:bldP spid="160773" grpId="0" animBg="1" autoUpdateAnimBg="0"/>
      <p:bldP spid="16077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Verifying LL(1) using F/F sets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FB03-E379-9941-A3BF-2B2217B322F6}" type="slidenum">
              <a:rPr lang="en-US"/>
              <a:pPr/>
              <a:t>33</a:t>
            </a:fld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219200" y="38862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{b, c, }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219200" y="4495800"/>
            <a:ext cx="342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{b, }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953000" y="3886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{a}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4953000" y="44958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{a}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1219200" y="5105400"/>
            <a:ext cx="297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4953000" y="51054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1447800" y="1828800"/>
            <a:ext cx="28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2" grpId="0" autoUpdateAnimBg="0"/>
      <p:bldP spid="186373" grpId="0" autoUpdateAnimBg="0"/>
      <p:bldP spid="186374" grpId="0" autoUpdateAnimBg="0"/>
      <p:bldP spid="186375" grpId="0" autoUpdateAnimBg="0"/>
      <p:bldP spid="18637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Parse Table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Compute First and Follow sets</a:t>
            </a:r>
          </a:p>
          <a:p>
            <a:pPr>
              <a:lnSpc>
                <a:spcPct val="90000"/>
              </a:lnSpc>
            </a:pPr>
            <a:r>
              <a:rPr lang="en-US"/>
              <a:t>For each production A </a:t>
            </a:r>
            <a:r>
              <a:rPr lang="en-US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endParaRPr lang="en-US" u="sng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foreach a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M[A,a]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If </a:t>
            </a:r>
            <a:r>
              <a:rPr lang="en-US" b="1">
                <a:sym typeface="Symbol" charset="2"/>
              </a:rPr>
              <a:t>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M[A,b] for each b in Follow(A)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If </a:t>
            </a:r>
            <a:r>
              <a:rPr lang="en-US" b="1">
                <a:sym typeface="Symbol" charset="2"/>
              </a:rPr>
              <a:t>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M[A,$] if $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Follow(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All undefined entries are errors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8630-FD22-D045-96CA-90C2078E04EC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idx="1"/>
          </p:nvPr>
        </p:nvGraphicFramePr>
        <p:xfrm>
          <a:off x="304800" y="4114800"/>
          <a:ext cx="8001000" cy="200342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T 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35</a:t>
            </a:fld>
            <a:endParaRPr lang="en-US"/>
          </a:p>
        </p:txBody>
      </p:sp>
      <p:graphicFrame>
        <p:nvGraphicFramePr>
          <p:cNvPr id="176168" name="Group 40"/>
          <p:cNvGraphicFramePr>
            <a:graphicFrameLocks noGrp="1"/>
          </p:cNvGraphicFramePr>
          <p:nvPr/>
        </p:nvGraphicFramePr>
        <p:xfrm>
          <a:off x="304800" y="1524000"/>
          <a:ext cx="1905000" cy="23774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F 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T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4600" y="1828800"/>
            <a:ext cx="2584061" cy="1200328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FIRST(T) = {id, (}</a:t>
            </a:r>
          </a:p>
          <a:p>
            <a:r>
              <a:rPr lang="en-US" dirty="0"/>
              <a:t>FIRST(T’) = {*,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}</a:t>
            </a:r>
          </a:p>
          <a:p>
            <a:r>
              <a:rPr lang="en-US" dirty="0">
                <a:sym typeface="Symbol" charset="2"/>
              </a:rPr>
              <a:t>FIRST(F) = {id, (}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1828800"/>
            <a:ext cx="3030096" cy="1200328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FOLLOW(T) = {$, )}</a:t>
            </a:r>
          </a:p>
          <a:p>
            <a:r>
              <a:rPr lang="en-US" dirty="0"/>
              <a:t>FOLLOW(T’) = {$,)</a:t>
            </a:r>
            <a:r>
              <a:rPr lang="en-US" dirty="0">
                <a:sym typeface="Symbol" charset="2"/>
              </a:rPr>
              <a:t>}</a:t>
            </a:r>
          </a:p>
          <a:p>
            <a:r>
              <a:rPr lang="en-US" dirty="0">
                <a:sym typeface="Symbol" charset="2"/>
              </a:rPr>
              <a:t>FOLLOW(F) = {*,$,)}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 conditions for LL(1)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A grammar G is LL(1) iff - whenever</a:t>
            </a:r>
            <a:br>
              <a:rPr lang="en-US"/>
            </a:br>
            <a:r>
              <a:rPr lang="en-US"/>
              <a:t> A </a:t>
            </a:r>
            <a:r>
              <a:rPr lang="en-US">
                <a:sym typeface="Symbol" charset="2"/>
              </a:rPr>
              <a:t>  | </a:t>
            </a:r>
            <a:endParaRPr lang="en-US" u="sng">
              <a:sym typeface="Symbol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First()  First() = 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 *  implies </a:t>
            </a:r>
            <a:r>
              <a:rPr lang="en-US" b="1">
                <a:sym typeface="Symbol" charset="2"/>
              </a:rPr>
              <a:t>!(</a:t>
            </a:r>
            <a:r>
              <a:rPr lang="en-US">
                <a:sym typeface="Symbol" charset="2"/>
              </a:rPr>
              <a:t> *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</a:t>
            </a:r>
            <a:r>
              <a:rPr lang="en-US" b="1">
                <a:sym typeface="Symbol" charset="2"/>
              </a:rPr>
              <a:t>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 * 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implies First()  Follow(A) = </a:t>
            </a:r>
          </a:p>
          <a:p>
            <a:pPr marL="609600" indent="-609600"/>
            <a:r>
              <a:rPr lang="en-US">
                <a:sym typeface="Symbol" charset="2"/>
              </a:rPr>
              <a:t>No more than one entry per table field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5133-DFAD-2F4C-9F88-DC78A3D47256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Reporting &amp; Recovery</a:t>
            </a:r>
          </a:p>
          <a:p>
            <a:pPr lvl="1"/>
            <a:r>
              <a:rPr lang="en-US"/>
              <a:t>Report as soon as possible</a:t>
            </a:r>
          </a:p>
          <a:p>
            <a:pPr lvl="1"/>
            <a:r>
              <a:rPr lang="en-US"/>
              <a:t>Suitable error messages</a:t>
            </a:r>
          </a:p>
          <a:p>
            <a:pPr lvl="1"/>
            <a:r>
              <a:rPr lang="en-US"/>
              <a:t>Resume after error</a:t>
            </a:r>
          </a:p>
          <a:p>
            <a:pPr lvl="1"/>
            <a:r>
              <a:rPr lang="en-US"/>
              <a:t>Avoid cascading errors</a:t>
            </a:r>
          </a:p>
          <a:p>
            <a:r>
              <a:rPr lang="en-US"/>
              <a:t>Phrase-level vs. Panic-mode recovery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F0AF-A6DA-A34A-A0E1-76218EE34142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Panic-Mode Recovery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Skip tokens until </a:t>
            </a:r>
            <a:r>
              <a:rPr lang="en-US" sz="2400" i="1"/>
              <a:t>synchronizing set</a:t>
            </a:r>
            <a:r>
              <a:rPr lang="en-US" sz="2400"/>
              <a:t> is seen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Follow(A)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garbage or missing things after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Higher-level start symbols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First(A)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garbage before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Epsilon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if nullable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Pop/Insert terminal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“auto-insert”</a:t>
            </a:r>
          </a:p>
          <a:p>
            <a:pPr>
              <a:lnSpc>
                <a:spcPct val="90000"/>
              </a:lnSpc>
            </a:pPr>
            <a:r>
              <a:rPr lang="en-US" sz="2400"/>
              <a:t>Add “synch” actions to table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4309-821E-FF42-BC21-7D0A5999558B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so far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LL(1) grammars, necessary conditions</a:t>
            </a:r>
          </a:p>
          <a:p>
            <a:pPr lvl="2">
              <a:lnSpc>
                <a:spcPct val="90000"/>
              </a:lnSpc>
            </a:pPr>
            <a:r>
              <a:rPr lang="en-US"/>
              <a:t>No left recursion</a:t>
            </a:r>
          </a:p>
          <a:p>
            <a:pPr lvl="2">
              <a:lnSpc>
                <a:spcPct val="90000"/>
              </a:lnSpc>
            </a:pPr>
            <a:r>
              <a:rPr lang="en-US"/>
              <a:t>Left-factored</a:t>
            </a:r>
          </a:p>
          <a:p>
            <a:pPr>
              <a:lnSpc>
                <a:spcPct val="90000"/>
              </a:lnSpc>
            </a:pPr>
            <a:r>
              <a:rPr lang="en-US" sz="2800"/>
              <a:t>Not all languages can be generated by LL(1) grammar</a:t>
            </a:r>
          </a:p>
          <a:p>
            <a:pPr>
              <a:lnSpc>
                <a:spcPct val="90000"/>
              </a:lnSpc>
            </a:pPr>
            <a:r>
              <a:rPr lang="en-US" sz="2800"/>
              <a:t>LL(1) – Parsing: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time complexity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recursive-descent and table-driven predictive parsing</a:t>
            </a:r>
          </a:p>
          <a:p>
            <a:pPr>
              <a:lnSpc>
                <a:spcPct val="90000"/>
              </a:lnSpc>
            </a:pPr>
            <a:r>
              <a:rPr lang="en-US" sz="2800"/>
              <a:t>LL(1) grammars can be parsed by simple predictive recursive-descent parser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Alternative: table-driven top-down parser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1D33-57C0-BF44-8CBA-2A2AC5A193F2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Leftmost derivation for</a:t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3200400" y="20574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E </a:t>
            </a:r>
            <a:r>
              <a:rPr lang="en-US">
                <a:sym typeface="Symbol" charset="2"/>
              </a:rPr>
              <a:t>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>
                <a:sym typeface="Symbol" charset="2"/>
              </a:rPr>
              <a:t> + E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endParaRPr lang="en-US">
              <a:sym typeface="Symbol" charset="2"/>
            </a:endParaRP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*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endParaRPr lang="en-US">
              <a:sym typeface="Symbol" charset="2"/>
            </a:endParaRP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* </a:t>
            </a:r>
            <a:r>
              <a:rPr lang="en-US" b="1">
                <a:sym typeface="Symbol" charset="2"/>
              </a:rPr>
              <a:t>id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CA12-956A-3C4E-A662-538C7C5D6E5B}" type="slidenum">
              <a:rPr lang="en-US"/>
              <a:pPr/>
              <a:t>4</a:t>
            </a:fld>
            <a:endParaRPr lang="en-US"/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838200" y="2057400"/>
            <a:ext cx="1965325" cy="291623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/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id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4343400" y="5486400"/>
            <a:ext cx="3124200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E </a:t>
            </a:r>
            <a:r>
              <a:rPr lang="en-US" sz="2800">
                <a:sym typeface="Symbol" charset="2"/>
              </a:rPr>
              <a:t>*</a:t>
            </a:r>
            <a:r>
              <a:rPr lang="en-US" sz="2800" baseline="-25000">
                <a:sym typeface="Symbol" charset="2"/>
              </a:rPr>
              <a:t>lm</a:t>
            </a:r>
            <a:r>
              <a:rPr lang="en-US" sz="2800">
                <a:sym typeface="Symbol" charset="2"/>
              </a:rPr>
              <a:t> </a:t>
            </a:r>
            <a:r>
              <a:rPr lang="en-US" sz="2800"/>
              <a:t>id + E \*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autoUpdateAnimBg="0"/>
      <p:bldP spid="149510" grpId="0" animBg="1" autoUpdateAnimBg="0"/>
      <p:bldP spid="1495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2780928"/>
            <a:ext cx="2677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5244643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 dirty="0" err="1"/>
              <a:t>ComputeFirst</a:t>
            </a:r>
            <a:r>
              <a:rPr lang="en-US" sz="2800" dirty="0"/>
              <a:t> as defined earlier loops on left-recursive grammars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/>
              <a:t>Here is an alternative algorithm for </a:t>
            </a:r>
            <a:r>
              <a:rPr lang="en-US" sz="2800" dirty="0" err="1"/>
              <a:t>ComputeFirst</a:t>
            </a:r>
            <a:endParaRPr lang="en-US" sz="2800" dirty="0"/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/>
              <a:t>Compute non left-recursive cases of FIRST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/>
              <a:t>Create a graph of recursive cases where FIRST of a non-terminal depends on another non-terminal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sym typeface="Symbol" charset="2"/>
              </a:rPr>
              <a:t>Compute Strongly Connected Components (SCC)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sym typeface="Symbol" charset="2"/>
              </a:rPr>
              <a:t>Compute FIRST starting from root of SCC to avoid cycles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F65-36A8-284F-AB55-4180660501D3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25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 dirty="0"/>
              <a:t>Each Strongly Connected Component can </a:t>
            </a:r>
            <a:r>
              <a:rPr lang="en-US" sz="2800"/>
              <a:t>have recursion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But the connections between SCC means that (by </a:t>
            </a:r>
            <a:r>
              <a:rPr lang="en-US" sz="2800" dirty="0" err="1">
                <a:sym typeface="Symbol" charset="2"/>
              </a:rPr>
              <a:t>defn</a:t>
            </a:r>
            <a:r>
              <a:rPr lang="en-US" sz="2800" dirty="0">
                <a:sym typeface="Symbol" charset="2"/>
              </a:rPr>
              <a:t>) what we have now is a directed acyclic graph – hence without left recursion</a:t>
            </a:r>
            <a:endParaRPr lang="en-US" sz="2400" dirty="0">
              <a:sym typeface="Symbol" charset="2"/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Unlike top-down LL parsing, bottom-up LR parsing allows left-recursive grammars, so this algorithm is useful for LR parsing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F65-36A8-284F-AB55-4180660501D3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69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88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524000"/>
            <a:ext cx="3810000" cy="1371600"/>
          </a:xfrm>
        </p:spPr>
        <p:txBody>
          <a:bodyPr/>
          <a:lstStyle/>
          <a:p>
            <a:r>
              <a:rPr lang="en-US" sz="2400" dirty="0"/>
              <a:t>S</a:t>
            </a:r>
            <a:r>
              <a:rPr lang="en-US" sz="2400" b="1" dirty="0"/>
              <a:t>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BD | D</a:t>
            </a:r>
          </a:p>
          <a:p>
            <a:r>
              <a:rPr lang="en-US" sz="2400" dirty="0"/>
              <a:t>D</a:t>
            </a:r>
            <a:r>
              <a:rPr lang="en-US" sz="2400" b="1" dirty="0"/>
              <a:t>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d</a:t>
            </a:r>
            <a:r>
              <a:rPr lang="en-US" sz="2400" dirty="0">
                <a:sym typeface="Symbol" charset="2"/>
              </a:rPr>
              <a:t> | </a:t>
            </a:r>
            <a:r>
              <a:rPr lang="en-US" sz="2400" dirty="0" err="1">
                <a:sym typeface="Symbol" charset="2"/>
              </a:rPr>
              <a:t>Sd</a:t>
            </a:r>
            <a:endParaRPr lang="en-US" sz="2400" dirty="0">
              <a:sym typeface="Symbol" charset="2"/>
            </a:endParaRPr>
          </a:p>
        </p:txBody>
      </p:sp>
      <p:sp>
        <p:nvSpPr>
          <p:cNvPr id="37888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524000"/>
            <a:ext cx="38100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CB | 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Bb | </a:t>
            </a:r>
            <a:r>
              <a:rPr lang="en-US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 err="1">
                <a:sym typeface="Symbol" charset="2"/>
              </a:rPr>
              <a:t>Ab</a:t>
            </a:r>
            <a:r>
              <a:rPr lang="en-US" sz="2400" dirty="0">
                <a:sym typeface="Symbol" charset="2"/>
              </a:rPr>
              <a:t> | b</a:t>
            </a:r>
          </a:p>
        </p:txBody>
      </p:sp>
      <p:sp>
        <p:nvSpPr>
          <p:cNvPr id="31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FF56A9-4192-054E-B128-19C8DC6BC143}" type="slidenum">
              <a:rPr lang="en-US"/>
              <a:pPr/>
              <a:t>43</a:t>
            </a:fld>
            <a:endParaRPr lang="en-US"/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762000" y="2819400"/>
            <a:ext cx="2671625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[A] := {a}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[C] := {}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[B] := {b}</a:t>
            </a:r>
          </a:p>
          <a:p>
            <a:r>
              <a:rPr lang="en-US" dirty="0"/>
              <a:t>FIRST</a:t>
            </a:r>
            <a:r>
              <a:rPr lang="en-US" baseline="-25000" dirty="0"/>
              <a:t>0</a:t>
            </a:r>
            <a:r>
              <a:rPr lang="en-US" dirty="0"/>
              <a:t>[S] := {b, d}</a:t>
            </a:r>
          </a:p>
          <a:p>
            <a:r>
              <a:rPr lang="en-US" dirty="0"/>
              <a:t>FIRST</a:t>
            </a:r>
            <a:r>
              <a:rPr lang="en-US" baseline="-25000" dirty="0"/>
              <a:t>0</a:t>
            </a:r>
            <a:r>
              <a:rPr lang="en-US" dirty="0"/>
              <a:t>[D] := {d}</a:t>
            </a:r>
          </a:p>
        </p:txBody>
      </p:sp>
      <p:grpSp>
        <p:nvGrpSpPr>
          <p:cNvPr id="378886" name="Group 6"/>
          <p:cNvGrpSpPr>
            <a:grpSpLocks/>
          </p:cNvGrpSpPr>
          <p:nvPr/>
        </p:nvGrpSpPr>
        <p:grpSpPr bwMode="auto">
          <a:xfrm>
            <a:off x="6168008" y="3686944"/>
            <a:ext cx="457200" cy="457200"/>
            <a:chOff x="2976" y="2400"/>
            <a:chExt cx="288" cy="288"/>
          </a:xfrm>
        </p:grpSpPr>
        <p:sp>
          <p:nvSpPr>
            <p:cNvPr id="378887" name="Oval 7"/>
            <p:cNvSpPr>
              <a:spLocks noChangeArrowheads="1"/>
            </p:cNvSpPr>
            <p:nvPr/>
          </p:nvSpPr>
          <p:spPr bwMode="auto">
            <a:xfrm>
              <a:off x="2976" y="2400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88" name="Text Box 8"/>
            <p:cNvSpPr txBox="1">
              <a:spLocks noChangeArrowheads="1"/>
            </p:cNvSpPr>
            <p:nvPr/>
          </p:nvSpPr>
          <p:spPr bwMode="auto">
            <a:xfrm>
              <a:off x="3024" y="240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A</a:t>
              </a:r>
              <a:endParaRPr lang="en-US"/>
            </a:p>
          </p:txBody>
        </p:sp>
      </p:grpSp>
      <p:grpSp>
        <p:nvGrpSpPr>
          <p:cNvPr id="378889" name="Group 9"/>
          <p:cNvGrpSpPr>
            <a:grpSpLocks/>
          </p:cNvGrpSpPr>
          <p:nvPr/>
        </p:nvGrpSpPr>
        <p:grpSpPr bwMode="auto">
          <a:xfrm>
            <a:off x="6168008" y="2924944"/>
            <a:ext cx="457200" cy="457200"/>
            <a:chOff x="4848" y="3168"/>
            <a:chExt cx="288" cy="288"/>
          </a:xfrm>
        </p:grpSpPr>
        <p:sp>
          <p:nvSpPr>
            <p:cNvPr id="378890" name="Oval 10"/>
            <p:cNvSpPr>
              <a:spLocks noChangeArrowheads="1"/>
            </p:cNvSpPr>
            <p:nvPr/>
          </p:nvSpPr>
          <p:spPr bwMode="auto">
            <a:xfrm>
              <a:off x="4848" y="3168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1" name="Text Box 11"/>
            <p:cNvSpPr txBox="1">
              <a:spLocks noChangeArrowheads="1"/>
            </p:cNvSpPr>
            <p:nvPr/>
          </p:nvSpPr>
          <p:spPr bwMode="auto">
            <a:xfrm>
              <a:off x="4896" y="3168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C</a:t>
              </a:r>
              <a:endParaRPr lang="en-US"/>
            </a:p>
          </p:txBody>
        </p:sp>
      </p:grpSp>
      <p:grpSp>
        <p:nvGrpSpPr>
          <p:cNvPr id="378892" name="Group 12"/>
          <p:cNvGrpSpPr>
            <a:grpSpLocks/>
          </p:cNvGrpSpPr>
          <p:nvPr/>
        </p:nvGrpSpPr>
        <p:grpSpPr bwMode="auto">
          <a:xfrm>
            <a:off x="5101208" y="3686944"/>
            <a:ext cx="457200" cy="457200"/>
            <a:chOff x="2880" y="3456"/>
            <a:chExt cx="288" cy="288"/>
          </a:xfrm>
        </p:grpSpPr>
        <p:sp>
          <p:nvSpPr>
            <p:cNvPr id="378893" name="Oval 13"/>
            <p:cNvSpPr>
              <a:spLocks noChangeArrowheads="1"/>
            </p:cNvSpPr>
            <p:nvPr/>
          </p:nvSpPr>
          <p:spPr bwMode="auto">
            <a:xfrm>
              <a:off x="2880" y="3456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4" name="Text Box 14"/>
            <p:cNvSpPr txBox="1">
              <a:spLocks noChangeArrowheads="1"/>
            </p:cNvSpPr>
            <p:nvPr/>
          </p:nvSpPr>
          <p:spPr bwMode="auto">
            <a:xfrm>
              <a:off x="2928" y="345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B</a:t>
              </a:r>
              <a:endParaRPr lang="en-US"/>
            </a:p>
          </p:txBody>
        </p:sp>
      </p:grpSp>
      <p:grpSp>
        <p:nvGrpSpPr>
          <p:cNvPr id="378895" name="Group 15"/>
          <p:cNvGrpSpPr>
            <a:grpSpLocks/>
          </p:cNvGrpSpPr>
          <p:nvPr/>
        </p:nvGrpSpPr>
        <p:grpSpPr bwMode="auto">
          <a:xfrm>
            <a:off x="4644008" y="2924944"/>
            <a:ext cx="457200" cy="457200"/>
            <a:chOff x="3792" y="3264"/>
            <a:chExt cx="288" cy="288"/>
          </a:xfrm>
        </p:grpSpPr>
        <p:sp>
          <p:nvSpPr>
            <p:cNvPr id="378896" name="Oval 16"/>
            <p:cNvSpPr>
              <a:spLocks noChangeArrowheads="1"/>
            </p:cNvSpPr>
            <p:nvPr/>
          </p:nvSpPr>
          <p:spPr bwMode="auto">
            <a:xfrm>
              <a:off x="3792" y="3264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7" name="Text Box 17"/>
            <p:cNvSpPr txBox="1">
              <a:spLocks noChangeArrowheads="1"/>
            </p:cNvSpPr>
            <p:nvPr/>
          </p:nvSpPr>
          <p:spPr bwMode="auto">
            <a:xfrm>
              <a:off x="3840" y="3264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D</a:t>
              </a:r>
              <a:endParaRPr lang="en-US"/>
            </a:p>
          </p:txBody>
        </p:sp>
      </p:grpSp>
      <p:grpSp>
        <p:nvGrpSpPr>
          <p:cNvPr id="378898" name="Group 18"/>
          <p:cNvGrpSpPr>
            <a:grpSpLocks/>
          </p:cNvGrpSpPr>
          <p:nvPr/>
        </p:nvGrpSpPr>
        <p:grpSpPr bwMode="auto">
          <a:xfrm>
            <a:off x="3729608" y="2924944"/>
            <a:ext cx="457200" cy="457200"/>
            <a:chOff x="4032" y="2688"/>
            <a:chExt cx="288" cy="288"/>
          </a:xfrm>
        </p:grpSpPr>
        <p:sp>
          <p:nvSpPr>
            <p:cNvPr id="378899" name="Oval 19"/>
            <p:cNvSpPr>
              <a:spLocks noChangeArrowheads="1"/>
            </p:cNvSpPr>
            <p:nvPr/>
          </p:nvSpPr>
          <p:spPr bwMode="auto">
            <a:xfrm>
              <a:off x="4032" y="2688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00" name="Text Box 20"/>
            <p:cNvSpPr txBox="1">
              <a:spLocks noChangeArrowheads="1"/>
            </p:cNvSpPr>
            <p:nvPr/>
          </p:nvSpPr>
          <p:spPr bwMode="auto">
            <a:xfrm>
              <a:off x="4080" y="268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S</a:t>
              </a:r>
              <a:endParaRPr lang="en-US" dirty="0"/>
            </a:p>
          </p:txBody>
        </p:sp>
      </p:grpSp>
      <p:cxnSp>
        <p:nvCxnSpPr>
          <p:cNvPr id="378901" name="AutoShape 21"/>
          <p:cNvCxnSpPr>
            <a:cxnSpLocks noChangeShapeType="1"/>
            <a:stCxn id="378899" idx="7"/>
            <a:endCxn id="378896" idx="1"/>
          </p:cNvCxnSpPr>
          <p:nvPr/>
        </p:nvCxnSpPr>
        <p:spPr bwMode="auto">
          <a:xfrm rot="5400000" flipV="1">
            <a:off x="4414614" y="2697138"/>
            <a:ext cx="1588" cy="5905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2" name="AutoShape 22"/>
          <p:cNvCxnSpPr>
            <a:cxnSpLocks noChangeShapeType="1"/>
            <a:stCxn id="378896" idx="3"/>
            <a:endCxn id="378899" idx="5"/>
          </p:cNvCxnSpPr>
          <p:nvPr/>
        </p:nvCxnSpPr>
        <p:spPr bwMode="auto">
          <a:xfrm rot="5400000">
            <a:off x="4414614" y="3020988"/>
            <a:ext cx="1588" cy="590550"/>
          </a:xfrm>
          <a:prstGeom prst="curvedConnector3">
            <a:avLst>
              <a:gd name="adj1" fmla="val 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3" name="AutoShape 23"/>
          <p:cNvCxnSpPr>
            <a:cxnSpLocks noChangeShapeType="1"/>
            <a:stCxn id="378899" idx="4"/>
            <a:endCxn id="378893" idx="2"/>
          </p:cNvCxnSpPr>
          <p:nvPr/>
        </p:nvCxnSpPr>
        <p:spPr bwMode="auto">
          <a:xfrm rot="16200000" flipH="1">
            <a:off x="4263008" y="3077344"/>
            <a:ext cx="533400" cy="1143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4" name="AutoShape 24"/>
          <p:cNvCxnSpPr>
            <a:cxnSpLocks noChangeShapeType="1"/>
            <a:stCxn id="378893" idx="6"/>
            <a:endCxn id="378887" idx="2"/>
          </p:cNvCxnSpPr>
          <p:nvPr/>
        </p:nvCxnSpPr>
        <p:spPr bwMode="auto">
          <a:xfrm>
            <a:off x="5558408" y="3915544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5" name="AutoShape 25"/>
          <p:cNvCxnSpPr>
            <a:cxnSpLocks noChangeShapeType="1"/>
            <a:stCxn id="378887" idx="0"/>
            <a:endCxn id="378890" idx="4"/>
          </p:cNvCxnSpPr>
          <p:nvPr/>
        </p:nvCxnSpPr>
        <p:spPr bwMode="auto">
          <a:xfrm rot="16200000">
            <a:off x="6244208" y="3534544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6" name="AutoShape 26"/>
          <p:cNvCxnSpPr>
            <a:cxnSpLocks noChangeShapeType="1"/>
            <a:stCxn id="378890" idx="2"/>
            <a:endCxn id="378894" idx="0"/>
          </p:cNvCxnSpPr>
          <p:nvPr/>
        </p:nvCxnSpPr>
        <p:spPr bwMode="auto">
          <a:xfrm rot="10800000" flipV="1">
            <a:off x="5355208" y="3153544"/>
            <a:ext cx="812800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8907" name="Text Box 27"/>
          <p:cNvSpPr txBox="1">
            <a:spLocks noChangeArrowheads="1"/>
          </p:cNvSpPr>
          <p:nvPr/>
        </p:nvSpPr>
        <p:spPr bwMode="auto">
          <a:xfrm>
            <a:off x="3563888" y="4149080"/>
            <a:ext cx="5257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2 SCCs: e.g. consider B-A-C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FIRST[B] := FIRST</a:t>
            </a:r>
            <a:r>
              <a:rPr lang="en-US" sz="2000" baseline="-25000" dirty="0"/>
              <a:t>0</a:t>
            </a:r>
            <a:r>
              <a:rPr lang="en-US" sz="2000" dirty="0"/>
              <a:t>[B] + </a:t>
            </a:r>
            <a:r>
              <a:rPr lang="en-US" sz="2000" dirty="0" err="1"/>
              <a:t>ComputeFirst</a:t>
            </a:r>
            <a:r>
              <a:rPr lang="en-US" sz="2000" dirty="0"/>
              <a:t>(A)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FIRST[A] := FIRST</a:t>
            </a:r>
            <a:r>
              <a:rPr lang="en-US" sz="2000" baseline="-25000" dirty="0"/>
              <a:t>0</a:t>
            </a:r>
            <a:r>
              <a:rPr lang="en-US" sz="2000" dirty="0"/>
              <a:t>[A] + </a:t>
            </a:r>
            <a:r>
              <a:rPr lang="en-US" sz="2000" dirty="0" err="1"/>
              <a:t>ComputeFirst</a:t>
            </a:r>
            <a:r>
              <a:rPr lang="en-US" sz="2000" dirty="0"/>
              <a:t>(C )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FIRST[A] := FIRST[A] + FIRST</a:t>
            </a:r>
            <a:r>
              <a:rPr lang="en-US" sz="2000" baseline="-25000" dirty="0"/>
              <a:t>0</a:t>
            </a:r>
            <a:r>
              <a:rPr lang="en-US" sz="2000" dirty="0"/>
              <a:t>[B]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FIRST[C] := FIRST</a:t>
            </a:r>
            <a:r>
              <a:rPr lang="en-US" sz="2000" baseline="-25000" dirty="0"/>
              <a:t>0</a:t>
            </a:r>
            <a:r>
              <a:rPr lang="en-US" sz="2000" dirty="0"/>
              <a:t>[C] + FIRST</a:t>
            </a:r>
            <a:r>
              <a:rPr lang="en-US" sz="2000" baseline="-25000" dirty="0"/>
              <a:t>0</a:t>
            </a:r>
            <a:r>
              <a:rPr lang="en-US" sz="2000" dirty="0"/>
              <a:t>[B]</a:t>
            </a:r>
          </a:p>
        </p:txBody>
      </p:sp>
      <p:sp>
        <p:nvSpPr>
          <p:cNvPr id="378908" name="Text Box 28"/>
          <p:cNvSpPr txBox="1">
            <a:spLocks noChangeArrowheads="1"/>
          </p:cNvSpPr>
          <p:nvPr/>
        </p:nvSpPr>
        <p:spPr bwMode="auto">
          <a:xfrm>
            <a:off x="7391400" y="2514600"/>
            <a:ext cx="1339850" cy="1190625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Compute</a:t>
            </a:r>
          </a:p>
          <a:p>
            <a:r>
              <a:rPr lang="en-US" sz="1800"/>
              <a:t>Strongly</a:t>
            </a:r>
          </a:p>
          <a:p>
            <a:r>
              <a:rPr lang="en-US" sz="1800"/>
              <a:t>Connected</a:t>
            </a:r>
          </a:p>
          <a:p>
            <a:r>
              <a:rPr lang="en-US" sz="1800"/>
              <a:t>Components</a:t>
            </a:r>
          </a:p>
        </p:txBody>
      </p:sp>
      <p:sp>
        <p:nvSpPr>
          <p:cNvPr id="378909" name="Text Box 29"/>
          <p:cNvSpPr txBox="1">
            <a:spLocks noChangeArrowheads="1"/>
          </p:cNvSpPr>
          <p:nvPr/>
        </p:nvSpPr>
        <p:spPr bwMode="auto">
          <a:xfrm>
            <a:off x="3563888" y="6381328"/>
            <a:ext cx="3211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ym typeface="Symbol" charset="2"/>
              </a:rPr>
              <a:t>FIRST[C] := FIRST[C] + {}</a:t>
            </a:r>
          </a:p>
        </p:txBody>
      </p:sp>
    </p:spTree>
    <p:extLst>
      <p:ext uri="{BB962C8B-B14F-4D97-AF65-F5344CB8AC3E}">
        <p14:creationId xmlns:p14="http://schemas.microsoft.com/office/powerpoint/2010/main" val="3677307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220072" y="1988840"/>
            <a:ext cx="2986715" cy="2948499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/>
              <a:t>S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F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F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A ( B ) | B A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A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x | y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B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a B | b B | </a:t>
            </a:r>
            <a:r>
              <a:rPr lang="en-US" sz="3200" dirty="0" err="1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Is this LL(1)?</a:t>
            </a:r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15616" y="1988840"/>
            <a:ext cx="2441093" cy="2948499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/>
              <a:t>S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A B C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A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a | </a:t>
            </a:r>
            <a:r>
              <a:rPr lang="en-US" sz="3200" dirty="0" err="1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B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b B </a:t>
            </a:r>
            <a:r>
              <a:rPr lang="en-US" sz="3200" dirty="0">
                <a:sym typeface="Symbol" charset="2"/>
              </a:rPr>
              <a:t>| </a:t>
            </a:r>
            <a:r>
              <a:rPr lang="en-US" sz="3200" dirty="0" err="1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C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c | </a:t>
            </a:r>
            <a:r>
              <a:rPr lang="en-US" sz="3200" dirty="0" err="1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Is this LL(1)?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0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Diagram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B267-7965-3F4D-83A9-735F7597E15B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154628" name="Group 4"/>
          <p:cNvGrpSpPr>
            <a:grpSpLocks/>
          </p:cNvGrpSpPr>
          <p:nvPr/>
        </p:nvGrpSpPr>
        <p:grpSpPr bwMode="auto">
          <a:xfrm>
            <a:off x="2667000" y="1828800"/>
            <a:ext cx="5486400" cy="722313"/>
            <a:chOff x="2160" y="960"/>
            <a:chExt cx="3456" cy="455"/>
          </a:xfrm>
        </p:grpSpPr>
        <p:sp>
          <p:nvSpPr>
            <p:cNvPr id="154629" name="Oval 5"/>
            <p:cNvSpPr>
              <a:spLocks noChangeArrowheads="1"/>
            </p:cNvSpPr>
            <p:nvPr/>
          </p:nvSpPr>
          <p:spPr bwMode="auto">
            <a:xfrm>
              <a:off x="3504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30" name="Oval 6"/>
            <p:cNvSpPr>
              <a:spLocks noChangeArrowheads="1"/>
            </p:cNvSpPr>
            <p:nvPr/>
          </p:nvSpPr>
          <p:spPr bwMode="auto">
            <a:xfrm>
              <a:off x="4416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31" name="Oval 7"/>
            <p:cNvSpPr>
              <a:spLocks noChangeArrowheads="1"/>
            </p:cNvSpPr>
            <p:nvPr/>
          </p:nvSpPr>
          <p:spPr bwMode="auto">
            <a:xfrm>
              <a:off x="5280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32" name="AutoShape 8"/>
            <p:cNvCxnSpPr>
              <a:cxnSpLocks noChangeShapeType="1"/>
              <a:stCxn id="154629" idx="6"/>
              <a:endCxn id="154630" idx="2"/>
            </p:cNvCxnSpPr>
            <p:nvPr/>
          </p:nvCxnSpPr>
          <p:spPr bwMode="auto">
            <a:xfrm>
              <a:off x="3848" y="1247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33" name="AutoShape 9"/>
            <p:cNvCxnSpPr>
              <a:cxnSpLocks noChangeShapeType="1"/>
              <a:stCxn id="154630" idx="6"/>
              <a:endCxn id="154631" idx="2"/>
            </p:cNvCxnSpPr>
            <p:nvPr/>
          </p:nvCxnSpPr>
          <p:spPr bwMode="auto">
            <a:xfrm>
              <a:off x="4760" y="1247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34" name="Oval 10"/>
            <p:cNvSpPr>
              <a:spLocks noChangeArrowheads="1"/>
            </p:cNvSpPr>
            <p:nvPr/>
          </p:nvSpPr>
          <p:spPr bwMode="auto">
            <a:xfrm>
              <a:off x="2592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35" name="AutoShape 11"/>
            <p:cNvCxnSpPr>
              <a:cxnSpLocks noChangeShapeType="1"/>
              <a:stCxn id="154634" idx="6"/>
              <a:endCxn id="154629" idx="2"/>
            </p:cNvCxnSpPr>
            <p:nvPr/>
          </p:nvCxnSpPr>
          <p:spPr bwMode="auto">
            <a:xfrm>
              <a:off x="2936" y="1247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36" name="Text Box 12"/>
            <p:cNvSpPr txBox="1">
              <a:spLocks noChangeArrowheads="1"/>
            </p:cNvSpPr>
            <p:nvPr/>
          </p:nvSpPr>
          <p:spPr bwMode="auto">
            <a:xfrm>
              <a:off x="3062" y="960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37" name="Text Box 13"/>
            <p:cNvSpPr txBox="1">
              <a:spLocks noChangeArrowheads="1"/>
            </p:cNvSpPr>
            <p:nvPr/>
          </p:nvSpPr>
          <p:spPr bwMode="auto">
            <a:xfrm>
              <a:off x="3984" y="983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154638" name="Text Box 14"/>
            <p:cNvSpPr txBox="1">
              <a:spLocks noChangeArrowheads="1"/>
            </p:cNvSpPr>
            <p:nvPr/>
          </p:nvSpPr>
          <p:spPr bwMode="auto">
            <a:xfrm>
              <a:off x="4896" y="983"/>
              <a:ext cx="22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154639" name="Text Box 15"/>
            <p:cNvSpPr txBox="1">
              <a:spLocks noChangeArrowheads="1"/>
            </p:cNvSpPr>
            <p:nvPr/>
          </p:nvSpPr>
          <p:spPr bwMode="auto">
            <a:xfrm>
              <a:off x="2160" y="1079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S:</a:t>
              </a:r>
            </a:p>
          </p:txBody>
        </p:sp>
      </p:grpSp>
      <p:grpSp>
        <p:nvGrpSpPr>
          <p:cNvPr id="154640" name="Group 16"/>
          <p:cNvGrpSpPr>
            <a:grpSpLocks/>
          </p:cNvGrpSpPr>
          <p:nvPr/>
        </p:nvGrpSpPr>
        <p:grpSpPr bwMode="auto">
          <a:xfrm>
            <a:off x="2667000" y="3276600"/>
            <a:ext cx="4038600" cy="1143000"/>
            <a:chOff x="2160" y="2064"/>
            <a:chExt cx="2544" cy="720"/>
          </a:xfrm>
        </p:grpSpPr>
        <p:sp>
          <p:nvSpPr>
            <p:cNvPr id="154641" name="Text Box 17"/>
            <p:cNvSpPr txBox="1">
              <a:spLocks noChangeArrowheads="1"/>
            </p:cNvSpPr>
            <p:nvPr/>
          </p:nvSpPr>
          <p:spPr bwMode="auto">
            <a:xfrm>
              <a:off x="3552" y="2496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2592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3504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4368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45" name="AutoShape 21"/>
            <p:cNvCxnSpPr>
              <a:cxnSpLocks noChangeShapeType="1"/>
              <a:stCxn id="154642" idx="6"/>
              <a:endCxn id="154643" idx="2"/>
            </p:cNvCxnSpPr>
            <p:nvPr/>
          </p:nvCxnSpPr>
          <p:spPr bwMode="auto">
            <a:xfrm>
              <a:off x="2936" y="2328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46" name="AutoShape 22"/>
            <p:cNvCxnSpPr>
              <a:cxnSpLocks noChangeShapeType="1"/>
              <a:stCxn id="154643" idx="6"/>
              <a:endCxn id="154644" idx="2"/>
            </p:cNvCxnSpPr>
            <p:nvPr/>
          </p:nvCxnSpPr>
          <p:spPr bwMode="auto">
            <a:xfrm>
              <a:off x="3848" y="2328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47" name="Text Box 23"/>
            <p:cNvSpPr txBox="1">
              <a:spLocks noChangeArrowheads="1"/>
            </p:cNvSpPr>
            <p:nvPr/>
          </p:nvSpPr>
          <p:spPr bwMode="auto">
            <a:xfrm>
              <a:off x="3072" y="2064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48" name="Text Box 24"/>
            <p:cNvSpPr txBox="1">
              <a:spLocks noChangeArrowheads="1"/>
            </p:cNvSpPr>
            <p:nvPr/>
          </p:nvSpPr>
          <p:spPr bwMode="auto">
            <a:xfrm>
              <a:off x="3936" y="2064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cxnSp>
          <p:nvCxnSpPr>
            <p:cNvPr id="154649" name="AutoShape 25"/>
            <p:cNvCxnSpPr>
              <a:cxnSpLocks noChangeShapeType="1"/>
              <a:stCxn id="154642" idx="5"/>
              <a:endCxn id="154644" idx="3"/>
            </p:cNvCxnSpPr>
            <p:nvPr/>
          </p:nvCxnSpPr>
          <p:spPr bwMode="auto">
            <a:xfrm rot="16200000" flipH="1">
              <a:off x="3641" y="1693"/>
              <a:ext cx="14" cy="1538"/>
            </a:xfrm>
            <a:prstGeom prst="curvedConnector3">
              <a:avLst>
                <a:gd name="adj1" fmla="val 217142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50" name="Text Box 26"/>
            <p:cNvSpPr txBox="1">
              <a:spLocks noChangeArrowheads="1"/>
            </p:cNvSpPr>
            <p:nvPr/>
          </p:nvSpPr>
          <p:spPr bwMode="auto">
            <a:xfrm>
              <a:off x="2160" y="2160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A:</a:t>
              </a:r>
            </a:p>
          </p:txBody>
        </p:sp>
      </p:grpSp>
      <p:grpSp>
        <p:nvGrpSpPr>
          <p:cNvPr id="154651" name="Group 27"/>
          <p:cNvGrpSpPr>
            <a:grpSpLocks/>
          </p:cNvGrpSpPr>
          <p:nvPr/>
        </p:nvGrpSpPr>
        <p:grpSpPr bwMode="auto">
          <a:xfrm>
            <a:off x="2667000" y="4724400"/>
            <a:ext cx="5486400" cy="1062038"/>
            <a:chOff x="2160" y="3120"/>
            <a:chExt cx="3456" cy="669"/>
          </a:xfrm>
        </p:grpSpPr>
        <p:sp>
          <p:nvSpPr>
            <p:cNvPr id="154652" name="Oval 28"/>
            <p:cNvSpPr>
              <a:spLocks noChangeArrowheads="1"/>
            </p:cNvSpPr>
            <p:nvPr/>
          </p:nvSpPr>
          <p:spPr bwMode="auto">
            <a:xfrm>
              <a:off x="3504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53" name="Oval 29"/>
            <p:cNvSpPr>
              <a:spLocks noChangeArrowheads="1"/>
            </p:cNvSpPr>
            <p:nvPr/>
          </p:nvSpPr>
          <p:spPr bwMode="auto">
            <a:xfrm>
              <a:off x="4416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54" name="Oval 30"/>
            <p:cNvSpPr>
              <a:spLocks noChangeArrowheads="1"/>
            </p:cNvSpPr>
            <p:nvPr/>
          </p:nvSpPr>
          <p:spPr bwMode="auto">
            <a:xfrm>
              <a:off x="5280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55" name="AutoShape 31"/>
            <p:cNvCxnSpPr>
              <a:cxnSpLocks noChangeShapeType="1"/>
              <a:stCxn id="154652" idx="6"/>
              <a:endCxn id="154653" idx="2"/>
            </p:cNvCxnSpPr>
            <p:nvPr/>
          </p:nvCxnSpPr>
          <p:spPr bwMode="auto">
            <a:xfrm>
              <a:off x="3848" y="3384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56" name="AutoShape 32"/>
            <p:cNvCxnSpPr>
              <a:cxnSpLocks noChangeShapeType="1"/>
              <a:stCxn id="154653" idx="6"/>
              <a:endCxn id="154654" idx="2"/>
            </p:cNvCxnSpPr>
            <p:nvPr/>
          </p:nvCxnSpPr>
          <p:spPr bwMode="auto">
            <a:xfrm>
              <a:off x="4760" y="3384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2592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58" name="AutoShape 34"/>
            <p:cNvCxnSpPr>
              <a:cxnSpLocks noChangeShapeType="1"/>
              <a:stCxn id="154657" idx="6"/>
              <a:endCxn id="154652" idx="2"/>
            </p:cNvCxnSpPr>
            <p:nvPr/>
          </p:nvCxnSpPr>
          <p:spPr bwMode="auto">
            <a:xfrm>
              <a:off x="2936" y="3384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59" name="AutoShape 35"/>
            <p:cNvCxnSpPr>
              <a:cxnSpLocks noChangeShapeType="1"/>
              <a:stCxn id="154657" idx="5"/>
              <a:endCxn id="154654" idx="3"/>
            </p:cNvCxnSpPr>
            <p:nvPr/>
          </p:nvCxnSpPr>
          <p:spPr bwMode="auto">
            <a:xfrm rot="16200000" flipH="1">
              <a:off x="4097" y="2293"/>
              <a:ext cx="14" cy="2450"/>
            </a:xfrm>
            <a:prstGeom prst="curvedConnector3">
              <a:avLst>
                <a:gd name="adj1" fmla="val 196428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60" name="Text Box 36"/>
            <p:cNvSpPr txBox="1">
              <a:spLocks noChangeArrowheads="1"/>
            </p:cNvSpPr>
            <p:nvPr/>
          </p:nvSpPr>
          <p:spPr bwMode="auto">
            <a:xfrm>
              <a:off x="3984" y="3120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61" name="Text Box 37"/>
            <p:cNvSpPr txBox="1">
              <a:spLocks noChangeArrowheads="1"/>
            </p:cNvSpPr>
            <p:nvPr/>
          </p:nvSpPr>
          <p:spPr bwMode="auto">
            <a:xfrm>
              <a:off x="3072" y="3120"/>
              <a:ext cx="22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62" name="Text Box 38"/>
            <p:cNvSpPr txBox="1">
              <a:spLocks noChangeArrowheads="1"/>
            </p:cNvSpPr>
            <p:nvPr/>
          </p:nvSpPr>
          <p:spPr bwMode="auto">
            <a:xfrm>
              <a:off x="4896" y="3120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63" name="Text Box 39"/>
            <p:cNvSpPr txBox="1">
              <a:spLocks noChangeArrowheads="1"/>
            </p:cNvSpPr>
            <p:nvPr/>
          </p:nvSpPr>
          <p:spPr bwMode="auto">
            <a:xfrm>
              <a:off x="3984" y="3501"/>
              <a:ext cx="20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b="1">
                  <a:latin typeface="Arial" charset="0"/>
                  <a:sym typeface="Symbol" charset="2"/>
                </a:rPr>
                <a:t>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154664" name="Text Box 40"/>
            <p:cNvSpPr txBox="1">
              <a:spLocks noChangeArrowheads="1"/>
            </p:cNvSpPr>
            <p:nvPr/>
          </p:nvSpPr>
          <p:spPr bwMode="auto">
            <a:xfrm>
              <a:off x="2160" y="3264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B:</a:t>
              </a:r>
            </a:p>
          </p:txBody>
        </p:sp>
      </p:grp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381000" y="1981200"/>
            <a:ext cx="1668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  <a:endParaRPr lang="en-US"/>
          </a:p>
        </p:txBody>
      </p:sp>
      <p:sp>
        <p:nvSpPr>
          <p:cNvPr id="154666" name="Text Box 42"/>
          <p:cNvSpPr txBox="1">
            <a:spLocks noChangeArrowheads="1"/>
          </p:cNvSpPr>
          <p:nvPr/>
        </p:nvSpPr>
        <p:spPr bwMode="auto">
          <a:xfrm>
            <a:off x="304800" y="3352800"/>
            <a:ext cx="2190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  <a:endParaRPr lang="en-US"/>
          </a:p>
        </p:txBody>
      </p:sp>
      <p:sp>
        <p:nvSpPr>
          <p:cNvPr id="154667" name="Text Box 43"/>
          <p:cNvSpPr txBox="1">
            <a:spLocks noChangeArrowheads="1"/>
          </p:cNvSpPr>
          <p:nvPr/>
        </p:nvSpPr>
        <p:spPr bwMode="auto">
          <a:xfrm>
            <a:off x="304800" y="4953000"/>
            <a:ext cx="2176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Top-Down Parser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Knows which production to choose based on single </a:t>
            </a:r>
            <a:r>
              <a:rPr lang="en-US" sz="2800" dirty="0" err="1"/>
              <a:t>lookahead</a:t>
            </a:r>
            <a:r>
              <a:rPr lang="en-US" sz="2800" dirty="0"/>
              <a:t> symbol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Need LL(1) grammars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First L:		reads input Left to right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Second L:	produce Leftmost derivation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	:		one symbol of </a:t>
            </a:r>
            <a:r>
              <a:rPr lang="en-US" sz="2400" dirty="0" err="1"/>
              <a:t>lookahead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Cannot have left-recursion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Must be left-factored (no left-factors)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Not all grammars can be made LL(1)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85-5575-5C4F-98DB-42D214FC0437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LL(1)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992888" cy="4114800"/>
          </a:xfrm>
        </p:spPr>
        <p:txBody>
          <a:bodyPr/>
          <a:lstStyle/>
          <a:p>
            <a:r>
              <a:rPr lang="en-CA" dirty="0"/>
              <a:t>In recursive-descent</a:t>
            </a:r>
          </a:p>
          <a:p>
            <a:pPr lvl="1"/>
            <a:r>
              <a:rPr lang="en-CA" dirty="0"/>
              <a:t>for each non-terminal and input token, many choices of production to use</a:t>
            </a:r>
          </a:p>
          <a:p>
            <a:pPr lvl="1"/>
            <a:r>
              <a:rPr lang="en-CA" dirty="0"/>
              <a:t>Backtracking to remove bad choices</a:t>
            </a:r>
          </a:p>
          <a:p>
            <a:r>
              <a:rPr lang="en-CA" dirty="0"/>
              <a:t>In LL(1) </a:t>
            </a:r>
          </a:p>
          <a:p>
            <a:pPr lvl="1"/>
            <a:r>
              <a:rPr lang="en-CA" dirty="0"/>
              <a:t>for each non-terminal and each token, only one production</a:t>
            </a:r>
          </a:p>
          <a:p>
            <a:pPr marL="457200" lvl="1" indent="0" algn="ctr">
              <a:buNone/>
            </a:pPr>
            <a:r>
              <a:rPr lang="en-US" sz="2400" dirty="0">
                <a:solidFill>
                  <a:schemeClr val="accent2"/>
                </a:solidFill>
              </a:rPr>
              <a:t>S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* </a:t>
            </a:r>
            <a:r>
              <a:rPr lang="en-US" sz="24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𝝎 A 𝜷     </a:t>
            </a:r>
            <a:r>
              <a:rPr lang="en-US" sz="2400" dirty="0">
                <a:latin typeface="Cambria Math"/>
                <a:ea typeface="Cambria Math"/>
                <a:sym typeface="Symbol" charset="2"/>
              </a:rPr>
              <a:t>and next input token:</a:t>
            </a:r>
            <a:r>
              <a:rPr lang="en-US" sz="24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t</a:t>
            </a:r>
          </a:p>
          <a:p>
            <a:pPr marL="457200" lvl="1" indent="0" algn="ctr">
              <a:buNone/>
            </a:pPr>
            <a:r>
              <a:rPr lang="en-US" sz="24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A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4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      </a:t>
            </a:r>
            <a:r>
              <a:rPr lang="en-US" sz="2400" dirty="0">
                <a:latin typeface="Cambria Math"/>
                <a:ea typeface="Cambria Math"/>
                <a:sym typeface="Symbol" charset="2"/>
              </a:rPr>
              <a:t>is the only production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                        𝝎 𝜶 𝜷</a:t>
            </a: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4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Left 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Consider this grammar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+ E | 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id | id * T | ( E )</a:t>
            </a:r>
            <a:endParaRPr lang="en-CA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CA" dirty="0">
                <a:sym typeface="Symbol" charset="2"/>
              </a:rPr>
              <a:t>Hard to predict because</a:t>
            </a:r>
          </a:p>
          <a:p>
            <a:pPr lvl="1">
              <a:lnSpc>
                <a:spcPct val="90000"/>
              </a:lnSpc>
            </a:pPr>
            <a:r>
              <a:rPr lang="en-CA" dirty="0">
                <a:sym typeface="Symbol" charset="2"/>
              </a:rPr>
              <a:t>For </a:t>
            </a:r>
            <a:r>
              <a:rPr lang="en-CA" dirty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CA" dirty="0">
                <a:sym typeface="Symbol" charset="2"/>
              </a:rPr>
              <a:t>two productions start with</a:t>
            </a:r>
            <a:r>
              <a:rPr lang="en-CA" dirty="0">
                <a:solidFill>
                  <a:schemeClr val="accent2"/>
                </a:solidFill>
                <a:sym typeface="Symbol" charset="2"/>
              </a:rPr>
              <a:t> id</a:t>
            </a:r>
          </a:p>
          <a:p>
            <a:pPr lvl="1">
              <a:lnSpc>
                <a:spcPct val="90000"/>
              </a:lnSpc>
            </a:pPr>
            <a:r>
              <a:rPr lang="en-CA" dirty="0">
                <a:sym typeface="Symbol" charset="2"/>
              </a:rPr>
              <a:t>For</a:t>
            </a:r>
            <a:r>
              <a:rPr lang="en-CA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CA" dirty="0">
                <a:sym typeface="Symbol" charset="2"/>
              </a:rPr>
              <a:t>it is not clear how to predict</a:t>
            </a:r>
          </a:p>
          <a:p>
            <a:pPr>
              <a:lnSpc>
                <a:spcPct val="90000"/>
              </a:lnSpc>
            </a:pPr>
            <a:r>
              <a:rPr lang="en-CA" dirty="0">
                <a:sym typeface="Symbol" charset="2"/>
              </a:rPr>
              <a:t>The grammar must not have left-recursion</a:t>
            </a:r>
          </a:p>
          <a:p>
            <a:pPr>
              <a:lnSpc>
                <a:spcPct val="90000"/>
              </a:lnSpc>
            </a:pPr>
            <a:r>
              <a:rPr lang="en-CA" dirty="0">
                <a:sym typeface="Symbol" charset="2"/>
              </a:rPr>
              <a:t>The grammar should be left-factored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Factoring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general, for rules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Left factoring is achieved by the following grammar transformation: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16E7-A6E8-364B-A253-DADAD582872A}" type="slidenum">
              <a:rPr lang="en-US"/>
              <a:pPr/>
              <a:t>8</a:t>
            </a:fld>
            <a:endParaRPr lang="en-US"/>
          </a:p>
        </p:txBody>
      </p:sp>
      <p:pic>
        <p:nvPicPr>
          <p:cNvPr id="8807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895600"/>
            <a:ext cx="5715000" cy="482600"/>
          </a:xfrm>
          <a:prstGeom prst="rect">
            <a:avLst/>
          </a:prstGeom>
          <a:noFill/>
        </p:spPr>
      </p:pic>
      <p:pic>
        <p:nvPicPr>
          <p:cNvPr id="8807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638800"/>
            <a:ext cx="4305300" cy="508000"/>
          </a:xfrm>
          <a:prstGeom prst="rect">
            <a:avLst/>
          </a:prstGeom>
          <a:noFill/>
        </p:spPr>
      </p:pic>
      <p:pic>
        <p:nvPicPr>
          <p:cNvPr id="8807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953000"/>
            <a:ext cx="2514600" cy="50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440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Left 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1200"/>
            <a:ext cx="8458200" cy="4114800"/>
          </a:xfrm>
        </p:spPr>
        <p:txBody>
          <a:bodyPr/>
          <a:lstStyle/>
          <a:p>
            <a:r>
              <a:rPr lang="en-CA" dirty="0"/>
              <a:t>Recall the grammar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+ E | 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id | id * T | ( E )</a:t>
            </a:r>
            <a:endParaRPr lang="en-CA" dirty="0">
              <a:sym typeface="Symbol" charset="2"/>
            </a:endParaRPr>
          </a:p>
          <a:p>
            <a:r>
              <a:rPr lang="en-CA" dirty="0"/>
              <a:t>Factor out common prefixes for productions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X        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+ E | </a:t>
            </a:r>
            <a:r>
              <a:rPr lang="el-GR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id Y | ( E )     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* T | </a:t>
            </a:r>
            <a:r>
              <a:rPr lang="el-GR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5953</TotalTime>
  <Words>3151</Words>
  <Application>Microsoft Macintosh PowerPoint</Application>
  <PresentationFormat>On-screen Show (4:3)</PresentationFormat>
  <Paragraphs>795</Paragraphs>
  <Slides>45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Candara</vt:lpstr>
      <vt:lpstr>Comic Sans MS</vt:lpstr>
      <vt:lpstr>Symbol</vt:lpstr>
      <vt:lpstr>Times</vt:lpstr>
      <vt:lpstr>Times New Roman</vt:lpstr>
      <vt:lpstr>1_Blank Presentation</vt:lpstr>
      <vt:lpstr>Top-down Parsing</vt:lpstr>
      <vt:lpstr>Parsing - Roadmap</vt:lpstr>
      <vt:lpstr>Top-Down vs. Bottom Up</vt:lpstr>
      <vt:lpstr>Leftmost derivation for id + id * id</vt:lpstr>
      <vt:lpstr>Predictive Top-Down Parser</vt:lpstr>
      <vt:lpstr>LL(1) Parser</vt:lpstr>
      <vt:lpstr>Left Factoring</vt:lpstr>
      <vt:lpstr>Left Factoring</vt:lpstr>
      <vt:lpstr>Left Factoring</vt:lpstr>
      <vt:lpstr>Predictive Parsing Table</vt:lpstr>
      <vt:lpstr>Predictive Parsing Table</vt:lpstr>
      <vt:lpstr>Predictive Parsing Table</vt:lpstr>
      <vt:lpstr>Predictive Parsing Table</vt:lpstr>
      <vt:lpstr>Predictive Parsing</vt:lpstr>
      <vt:lpstr>Table-Driven Parsing</vt:lpstr>
      <vt:lpstr>Trace “id*id”</vt:lpstr>
      <vt:lpstr>When to pick Y  ? </vt:lpstr>
      <vt:lpstr>Predictive Parsing table</vt:lpstr>
      <vt:lpstr>Predictive Parsing Table</vt:lpstr>
      <vt:lpstr>FIRST and FOLLOW</vt:lpstr>
      <vt:lpstr>Conditions for LL(1)</vt:lpstr>
      <vt:lpstr>ComputeFirst(: string of symbols)</vt:lpstr>
      <vt:lpstr>ComputeFirst; modified</vt:lpstr>
      <vt:lpstr>ComputeFirst; modified</vt:lpstr>
      <vt:lpstr>First Sets</vt:lpstr>
      <vt:lpstr>Follow Sets</vt:lpstr>
      <vt:lpstr>ComputeFollow</vt:lpstr>
      <vt:lpstr>Follow Sets. Example</vt:lpstr>
      <vt:lpstr>Building the Parse Table</vt:lpstr>
      <vt:lpstr>Predictive Parsing Table</vt:lpstr>
      <vt:lpstr>Example First/Follow</vt:lpstr>
      <vt:lpstr>Converting to LL(1)</vt:lpstr>
      <vt:lpstr>Verifying LL(1) using F/F sets</vt:lpstr>
      <vt:lpstr>Building the Parse Table</vt:lpstr>
      <vt:lpstr>Predictive Parsing Table</vt:lpstr>
      <vt:lpstr>Revisit conditions for LL(1)</vt:lpstr>
      <vt:lpstr>Error Handling</vt:lpstr>
      <vt:lpstr>Panic-Mode Recovery</vt:lpstr>
      <vt:lpstr>Summary so far</vt:lpstr>
      <vt:lpstr>PowerPoint Presentation</vt:lpstr>
      <vt:lpstr>ComputeFirst on Left-recursive Grammars</vt:lpstr>
      <vt:lpstr>ComputeFirst on Left-recursive Grammars</vt:lpstr>
      <vt:lpstr>ComputeFirst on Left-recursive Grammars</vt:lpstr>
      <vt:lpstr>Examples</vt:lpstr>
      <vt:lpstr>Transition Diagram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850</cp:revision>
  <cp:lastPrinted>2010-10-18T21:18:44Z</cp:lastPrinted>
  <dcterms:created xsi:type="dcterms:W3CDTF">2010-10-18T20:51:40Z</dcterms:created>
  <dcterms:modified xsi:type="dcterms:W3CDTF">2019-07-16T17:09:58Z</dcterms:modified>
</cp:coreProperties>
</file>