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2"/>
    <p:restoredTop sz="94662"/>
  </p:normalViewPr>
  <p:slideViewPr>
    <p:cSldViewPr snapToGrid="0" snapToObjects="1">
      <p:cViewPr varScale="1">
        <p:scale>
          <a:sx n="158" d="100"/>
          <a:sy n="158" d="100"/>
        </p:scale>
        <p:origin x="27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55" name="Shape 1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06" name="Shape 1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2" name="Shape 1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3"/>
        <p:cNvGrpSpPr/>
        <p:nvPr/>
      </p:nvGrpSpPr>
      <p:grpSpPr>
        <a:xfrm>
          <a:off x="0" y="0"/>
          <a:ext cx="0" cy="0"/>
          <a:chOff x="0" y="0"/>
          <a:chExt cx="0" cy="0"/>
        </a:xfrm>
      </p:grpSpPr>
      <p:sp>
        <p:nvSpPr>
          <p:cNvPr id="14" name="Shape 14"/>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5" name="Shape 15"/>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6" name="Shape 16"/>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0" name="Shape 50"/>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1" name="Shape 5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6" name="Shape 56"/>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Calibri"/>
                <a:ea typeface="Calibri"/>
                <a:cs typeface="Calibri"/>
                <a:sym typeface="Calibri"/>
              </a:r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8" name="Shape 38"/>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1" name="Shape 41"/>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4" name="Shape 4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pPr lvl="0">
              <a:spcBef>
                <a:spcPts val="0"/>
              </a:spcBef>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11" name="Shape 11"/>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12" name="Shape 12"/>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US" sz="1000">
                <a:solidFill>
                  <a:schemeClr val="dk2"/>
                </a:solidFill>
              </a:rPr>
              <a:t>‹#›</a:t>
            </a:fld>
            <a:endParaRPr lang="en-US"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www.html5rocks.com/en/tutorials/internals/howbrowserswork/"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11708" y="992766"/>
            <a:ext cx="8520600" cy="27369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you should take </a:t>
            </a:r>
            <a:r>
              <a:rPr lang="en-US" sz="4400">
                <a:latin typeface="Calibri"/>
                <a:ea typeface="Calibri"/>
                <a:cs typeface="Calibri"/>
                <a:sym typeface="Calibri"/>
              </a:rPr>
              <a:t>a</a:t>
            </a:r>
            <a:r>
              <a:rPr lang="en-US" sz="4400" b="0" i="0" u="none" strike="noStrike" cap="none">
                <a:solidFill>
                  <a:schemeClr val="dk1"/>
                </a:solidFill>
                <a:latin typeface="Calibri"/>
                <a:ea typeface="Calibri"/>
                <a:cs typeface="Calibri"/>
                <a:sym typeface="Calibri"/>
              </a:rPr>
              <a:t> </a:t>
            </a:r>
          </a:p>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Compilers course</a:t>
            </a:r>
          </a:p>
        </p:txBody>
      </p:sp>
      <p:sp>
        <p:nvSpPr>
          <p:cNvPr id="65" name="Shape 65"/>
          <p:cNvSpPr txBox="1">
            <a:spLocks noGrp="1"/>
          </p:cNvSpPr>
          <p:nvPr>
            <p:ph type="subTitle" idx="1"/>
          </p:nvPr>
        </p:nvSpPr>
        <p:spPr>
          <a:xfrm>
            <a:off x="311700" y="3778819"/>
            <a:ext cx="8520600" cy="1734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US" sz="3200" b="0" i="0" u="none" strike="noStrike" cap="none">
                <a:solidFill>
                  <a:srgbClr val="888888"/>
                </a:solidFill>
                <a:latin typeface="Calibri"/>
                <a:ea typeface="Calibri"/>
                <a:cs typeface="Calibri"/>
                <a:sym typeface="Calibri"/>
              </a:rPr>
              <a:t>CMPT 379: Compilers</a:t>
            </a:r>
          </a:p>
          <a:p>
            <a:pPr marL="0" marR="0" lvl="0" indent="0" algn="ctr" rtl="0">
              <a:spcBef>
                <a:spcPts val="640"/>
              </a:spcBef>
              <a:buClr>
                <a:srgbClr val="888888"/>
              </a:buClr>
              <a:buSzPct val="25000"/>
              <a:buFont typeface="Arial"/>
              <a:buNone/>
            </a:pPr>
            <a:r>
              <a:rPr lang="en-US" sz="3200" b="0" i="0" u="none" strike="noStrike" cap="none">
                <a:solidFill>
                  <a:srgbClr val="888888"/>
                </a:solidFill>
                <a:latin typeface="Calibri"/>
                <a:ea typeface="Calibri"/>
                <a:cs typeface="Calibri"/>
                <a:sym typeface="Calibri"/>
              </a:rPr>
              <a:t>Instructor: Anoop Sarkar</a:t>
            </a:r>
          </a:p>
          <a:p>
            <a:pPr marL="0" marR="0" lvl="0" indent="0" algn="ctr" rtl="0">
              <a:spcBef>
                <a:spcPts val="640"/>
              </a:spcBef>
              <a:buClr>
                <a:srgbClr val="888888"/>
              </a:buClr>
              <a:buSzPct val="25000"/>
              <a:buFont typeface="Arial"/>
              <a:buNone/>
            </a:pPr>
            <a:r>
              <a:rPr lang="en-US" sz="2400">
                <a:solidFill>
                  <a:srgbClr val="888888"/>
                </a:solidFill>
                <a:latin typeface="Calibri"/>
                <a:ea typeface="Calibri"/>
                <a:cs typeface="Calibri"/>
                <a:sym typeface="Calibri"/>
              </a:rPr>
              <a:t>anoopsarkar.github.io/compilers-class</a:t>
            </a:r>
          </a:p>
        </p:txBody>
      </p:sp>
      <p:sp>
        <p:nvSpPr>
          <p:cNvPr id="66" name="Shape 66"/>
          <p:cNvSpPr/>
          <p:nvPr/>
        </p:nvSpPr>
        <p:spPr>
          <a:xfrm>
            <a:off x="5341325" y="548675"/>
            <a:ext cx="3491100" cy="510900"/>
          </a:xfrm>
          <a:prstGeom prst="roundRect">
            <a:avLst>
              <a:gd name="adj" fmla="val 16667"/>
            </a:avLst>
          </a:prstGeom>
          <a:solidFill>
            <a:srgbClr val="FFAB40"/>
          </a:solid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lvl="0" algn="ctr" rtl="0">
              <a:spcBef>
                <a:spcPts val="0"/>
              </a:spcBef>
              <a:buClr>
                <a:schemeClr val="dk1"/>
              </a:buClr>
              <a:buSzPct val="25000"/>
              <a:buFont typeface="Times New Roman"/>
              <a:buNone/>
            </a:pPr>
            <a:r>
              <a:rPr lang="en-US" sz="2400">
                <a:solidFill>
                  <a:schemeClr val="dk1"/>
                </a:solidFill>
                <a:latin typeface="Calibri"/>
                <a:ea typeface="Calibri"/>
                <a:cs typeface="Calibri"/>
                <a:sym typeface="Calibri"/>
              </a:rPr>
              <a:t>IN1: Evangelize Compilers</a:t>
            </a:r>
          </a:p>
        </p:txBody>
      </p:sp>
      <p:sp>
        <p:nvSpPr>
          <p:cNvPr id="2" name="Slide Number Placeholder 1">
            <a:extLst>
              <a:ext uri="{FF2B5EF4-FFF2-40B4-BE49-F238E27FC236}">
                <a16:creationId xmlns:a16="http://schemas.microsoft.com/office/drawing/2014/main" id="{0A25E998-DC2E-3A49-B675-6BE8E3289241}"/>
              </a:ext>
            </a:extLst>
          </p:cNvPr>
          <p:cNvSpPr>
            <a:spLocks noGrp="1"/>
          </p:cNvSpPr>
          <p:nvPr>
            <p:ph type="sldNum" idx="12"/>
          </p:nvPr>
        </p:nvSpPr>
        <p:spPr/>
        <p:txBody>
          <a:bodyPr/>
          <a:lstStyle/>
          <a:p>
            <a:pPr lvl="0">
              <a:spcBef>
                <a:spcPts val="0"/>
              </a:spcBef>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15" name="Shape 115"/>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5: You have to communicate with a new router that has a telnet interface and a proprietary command language. You need to parse the responses in this language and look for patterns and produce new commands.</a:t>
            </a:r>
          </a:p>
          <a:p>
            <a:pPr marL="742950" marR="0" lvl="1" indent="-285750" algn="l" rtl="0">
              <a:lnSpc>
                <a:spcPct val="90000"/>
              </a:lnSpc>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Perl. It's a swiss army knife. You can use it to sidestep this problem with honor, by disemboweling yourself.</a:t>
            </a:r>
          </a:p>
          <a:p>
            <a:pPr marL="742950" marR="0" lvl="1" indent="-285750" algn="l" rtl="0">
              <a:lnSpc>
                <a:spcPct val="90000"/>
              </a:lnSpc>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 and codegen</a:t>
            </a:r>
          </a:p>
        </p:txBody>
      </p:sp>
      <p:sp>
        <p:nvSpPr>
          <p:cNvPr id="2" name="Slide Number Placeholder 1">
            <a:extLst>
              <a:ext uri="{FF2B5EF4-FFF2-40B4-BE49-F238E27FC236}">
                <a16:creationId xmlns:a16="http://schemas.microsoft.com/office/drawing/2014/main" id="{804FB430-AC6F-8540-8DE1-CF447B5EABD8}"/>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10</a:t>
            </a:fld>
            <a:endParaRPr lang="en-US"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21" name="Shape 12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6: The “software engineers” at your company have decided to redesign the entire code base to make it easier to add to the codebase. How do you ensure things do not get worse?</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Fire all the “software engineers”</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 and codegen</a:t>
            </a:r>
          </a:p>
        </p:txBody>
      </p:sp>
      <p:sp>
        <p:nvSpPr>
          <p:cNvPr id="2" name="Slide Number Placeholder 1">
            <a:extLst>
              <a:ext uri="{FF2B5EF4-FFF2-40B4-BE49-F238E27FC236}">
                <a16:creationId xmlns:a16="http://schemas.microsoft.com/office/drawing/2014/main" id="{17863400-17BE-F64D-9B46-0EBD34DDFFD4}"/>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11</a:t>
            </a:fld>
            <a:endParaRPr lang="en-US"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27" name="Shape 12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7: In order to remove a security hole in your Ruby on Rails website you have to make a set of non-trivial changes to the code to replace one idiom with another in your entire codebase.</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Fix it by hand. Hell, you only have about 10k lines of code for your whole site.</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 and codegen</a:t>
            </a:r>
          </a:p>
        </p:txBody>
      </p:sp>
      <p:sp>
        <p:nvSpPr>
          <p:cNvPr id="2" name="Slide Number Placeholder 1">
            <a:extLst>
              <a:ext uri="{FF2B5EF4-FFF2-40B4-BE49-F238E27FC236}">
                <a16:creationId xmlns:a16="http://schemas.microsoft.com/office/drawing/2014/main" id="{D658FE81-5A02-A24B-9A35-086AF25255DA}"/>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12</a:t>
            </a:fld>
            <a:endParaRPr lang="en-US" sz="120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Do you really know how programming languages work?</a:t>
            </a:r>
          </a:p>
        </p:txBody>
      </p:sp>
      <p:sp>
        <p:nvSpPr>
          <p:cNvPr id="133" name="Shape 133"/>
          <p:cNvSpPr txBox="1"/>
          <p:nvPr/>
        </p:nvSpPr>
        <p:spPr>
          <a:xfrm>
            <a:off x="1791366" y="2179052"/>
            <a:ext cx="5775159" cy="267765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void</a:t>
            </a:r>
          </a:p>
          <a:p>
            <a:pPr marL="0" marR="0" lvl="0" indent="0" algn="l" rtl="0">
              <a:spcBef>
                <a:spcPts val="0"/>
              </a:spcBef>
              <a:buSzPct val="25000"/>
              <a:buNone/>
            </a:pPr>
            <a:r>
              <a:rPr lang="en-US" sz="2400">
                <a:solidFill>
                  <a:schemeClr val="dk1"/>
                </a:solidFill>
                <a:latin typeface="Calibri"/>
                <a:ea typeface="Calibri"/>
                <a:cs typeface="Calibri"/>
                <a:sym typeface="Calibri"/>
              </a:rPr>
              <a:t>send (char *to, char *from, int count)</a:t>
            </a:r>
          </a:p>
          <a:p>
            <a:pPr marL="0" marR="0" lvl="0" indent="0" algn="l" rtl="0">
              <a:spcBef>
                <a:spcPts val="0"/>
              </a:spcBef>
              <a:buSzPct val="25000"/>
              <a:buNone/>
            </a:pPr>
            <a:r>
              <a:rPr lang="en-US" sz="2400">
                <a:solidFill>
                  <a:schemeClr val="dk1"/>
                </a:solidFill>
                <a:latin typeface="Calibri"/>
                <a:ea typeface="Calibri"/>
                <a:cs typeface="Calibri"/>
                <a:sym typeface="Calibri"/>
              </a:rPr>
              <a:t>{</a:t>
            </a:r>
          </a:p>
          <a:p>
            <a:pPr marL="0" marR="0" lvl="0" indent="0" algn="l" rtl="0">
              <a:spcBef>
                <a:spcPts val="0"/>
              </a:spcBef>
              <a:buSzPct val="25000"/>
              <a:buNone/>
            </a:pPr>
            <a:r>
              <a:rPr lang="en-US" sz="2400">
                <a:solidFill>
                  <a:schemeClr val="dk1"/>
                </a:solidFill>
                <a:latin typeface="Calibri"/>
                <a:ea typeface="Calibri"/>
                <a:cs typeface="Calibri"/>
                <a:sym typeface="Calibri"/>
              </a:rPr>
              <a:t>  	while (count-- &gt; 0)</a:t>
            </a:r>
          </a:p>
          <a:p>
            <a:pPr marL="0" marR="0" lvl="0" indent="0" algn="l" rtl="0">
              <a:spcBef>
                <a:spcPts val="0"/>
              </a:spcBef>
              <a:buSzPct val="25000"/>
              <a:buNone/>
            </a:pPr>
            <a:r>
              <a:rPr lang="en-US" sz="2400">
                <a:solidFill>
                  <a:schemeClr val="dk1"/>
                </a:solidFill>
                <a:latin typeface="Calibri"/>
                <a:ea typeface="Calibri"/>
                <a:cs typeface="Calibri"/>
                <a:sym typeface="Calibri"/>
              </a:rPr>
              <a:t>    		*to++ = *from++;</a:t>
            </a:r>
          </a:p>
          <a:p>
            <a:pPr marL="0" marR="0" lvl="0" indent="0" algn="l" rtl="0">
              <a:spcBef>
                <a:spcPts val="0"/>
              </a:spcBef>
              <a:buSzPct val="25000"/>
              <a:buNone/>
            </a:pPr>
            <a:r>
              <a:rPr lang="en-US" sz="2400">
                <a:solidFill>
                  <a:schemeClr val="dk1"/>
                </a:solidFill>
                <a:latin typeface="Calibri"/>
                <a:ea typeface="Calibri"/>
                <a:cs typeface="Calibri"/>
                <a:sym typeface="Calibri"/>
              </a:rPr>
              <a:t>}</a:t>
            </a:r>
          </a:p>
          <a:p>
            <a:pPr marL="0" marR="0" lvl="0" indent="0" algn="l" rtl="0">
              <a:spcBef>
                <a:spcPts val="0"/>
              </a:spcBef>
              <a:buNone/>
            </a:pPr>
            <a:endParaRPr sz="2400">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0725394C-C88C-9743-9705-BEF9A4E7D78F}"/>
              </a:ext>
            </a:extLst>
          </p:cNvPr>
          <p:cNvSpPr>
            <a:spLocks noGrp="1"/>
          </p:cNvSpPr>
          <p:nvPr>
            <p:ph type="sldNum" idx="12"/>
          </p:nvPr>
        </p:nvSpPr>
        <p:spPr/>
        <p:txBody>
          <a:bodyPr/>
          <a:lstStyle/>
          <a:p>
            <a:pPr lvl="0">
              <a:spcBef>
                <a:spcPts val="0"/>
              </a:spcBef>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p:nvPr/>
        </p:nvSpPr>
        <p:spPr>
          <a:xfrm>
            <a:off x="494631" y="427789"/>
            <a:ext cx="7593264" cy="600164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void</a:t>
            </a:r>
          </a:p>
          <a:p>
            <a:pPr marL="0" marR="0" lvl="0" indent="0" algn="l" rtl="0">
              <a:spcBef>
                <a:spcPts val="0"/>
              </a:spcBef>
              <a:buSzPct val="25000"/>
              <a:buNone/>
            </a:pPr>
            <a:r>
              <a:rPr lang="en-US" sz="2400">
                <a:solidFill>
                  <a:schemeClr val="dk1"/>
                </a:solidFill>
                <a:latin typeface="Calibri"/>
                <a:ea typeface="Calibri"/>
                <a:cs typeface="Calibri"/>
                <a:sym typeface="Calibri"/>
              </a:rPr>
              <a:t>send2 (char *to, char *from, int count)</a:t>
            </a:r>
          </a:p>
          <a:p>
            <a:pPr marL="0" marR="0" lvl="0" indent="0" algn="l" rtl="0">
              <a:spcBef>
                <a:spcPts val="0"/>
              </a:spcBef>
              <a:buSzPct val="25000"/>
              <a:buNone/>
            </a:pPr>
            <a:r>
              <a:rPr lang="en-US" sz="2400">
                <a:solidFill>
                  <a:schemeClr val="dk1"/>
                </a:solidFill>
                <a:latin typeface="Calibri"/>
                <a:ea typeface="Calibri"/>
                <a:cs typeface="Calibri"/>
                <a:sym typeface="Calibri"/>
              </a:rPr>
              <a:t>{</a:t>
            </a:r>
          </a:p>
          <a:p>
            <a:pPr marL="0" marR="0" lvl="0" indent="0" algn="l" rtl="0">
              <a:spcBef>
                <a:spcPts val="0"/>
              </a:spcBef>
              <a:buSzPct val="25000"/>
              <a:buNone/>
            </a:pPr>
            <a:r>
              <a:rPr lang="en-US" sz="2400">
                <a:solidFill>
                  <a:schemeClr val="dk1"/>
                </a:solidFill>
                <a:latin typeface="Calibri"/>
                <a:ea typeface="Calibri"/>
                <a:cs typeface="Calibri"/>
                <a:sym typeface="Calibri"/>
              </a:rPr>
              <a:t>  	int n = (count+7)/8;</a:t>
            </a:r>
          </a:p>
          <a:p>
            <a:pPr marL="0" marR="0" lvl="0" indent="0" algn="l" rtl="0">
              <a:spcBef>
                <a:spcPts val="0"/>
              </a:spcBef>
              <a:buSzPct val="25000"/>
              <a:buNone/>
            </a:pPr>
            <a:r>
              <a:rPr lang="en-US" sz="2400">
                <a:solidFill>
                  <a:schemeClr val="dk1"/>
                </a:solidFill>
                <a:latin typeface="Calibri"/>
                <a:ea typeface="Calibri"/>
                <a:cs typeface="Calibri"/>
                <a:sym typeface="Calibri"/>
              </a:rPr>
              <a:t>  	switch (count % 8) {</a:t>
            </a:r>
          </a:p>
          <a:p>
            <a:pPr marL="0" marR="0" lvl="0" indent="0" algn="l" rtl="0">
              <a:spcBef>
                <a:spcPts val="0"/>
              </a:spcBef>
              <a:buSzPct val="25000"/>
              <a:buNone/>
            </a:pPr>
            <a:r>
              <a:rPr lang="en-US" sz="2400">
                <a:solidFill>
                  <a:schemeClr val="dk1"/>
                </a:solidFill>
                <a:latin typeface="Calibri"/>
                <a:ea typeface="Calibri"/>
                <a:cs typeface="Calibri"/>
                <a:sym typeface="Calibri"/>
              </a:rPr>
              <a:t>  		case 0: while(n-- &gt; 0) {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7: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6: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5: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4: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3: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2:                  *to++ = *from++;</a:t>
            </a:r>
          </a:p>
          <a:p>
            <a:pPr marL="0" marR="0" lvl="0" indent="0" algn="l" rtl="0">
              <a:spcBef>
                <a:spcPts val="0"/>
              </a:spcBef>
              <a:buSzPct val="25000"/>
              <a:buNone/>
            </a:pPr>
            <a:r>
              <a:rPr lang="en-US" sz="2400">
                <a:solidFill>
                  <a:schemeClr val="dk1"/>
                </a:solidFill>
                <a:latin typeface="Calibri"/>
                <a:ea typeface="Calibri"/>
                <a:cs typeface="Calibri"/>
                <a:sym typeface="Calibri"/>
              </a:rPr>
              <a:t>  		case 1:                  *to++ = *from++;</a:t>
            </a:r>
          </a:p>
          <a:p>
            <a:pPr marL="0" marR="0" lvl="0" indent="0" algn="l" rtl="0">
              <a:spcBef>
                <a:spcPts val="0"/>
              </a:spcBef>
              <a:buSzPct val="25000"/>
              <a:buNone/>
            </a:pPr>
            <a:r>
              <a:rPr lang="en-US" sz="2400">
                <a:solidFill>
                  <a:schemeClr val="dk1"/>
                </a:solidFill>
                <a:latin typeface="Calibri"/>
                <a:ea typeface="Calibri"/>
                <a:cs typeface="Calibri"/>
                <a:sym typeface="Calibri"/>
              </a:rPr>
              <a:t>             }</a:t>
            </a:r>
          </a:p>
          <a:p>
            <a:pPr marL="0" marR="0" lvl="0" indent="0" algn="l" rtl="0">
              <a:spcBef>
                <a:spcPts val="0"/>
              </a:spcBef>
              <a:buSzPct val="25000"/>
              <a:buNone/>
            </a:pPr>
            <a:r>
              <a:rPr lang="en-US" sz="2400">
                <a:solidFill>
                  <a:schemeClr val="dk1"/>
                </a:solidFill>
                <a:latin typeface="Calibri"/>
                <a:ea typeface="Calibri"/>
                <a:cs typeface="Calibri"/>
                <a:sym typeface="Calibri"/>
              </a:rPr>
              <a:t>       }</a:t>
            </a:r>
          </a:p>
          <a:p>
            <a:pPr marL="0" marR="0" lvl="0" indent="0" algn="l" rtl="0">
              <a:spcBef>
                <a:spcPts val="0"/>
              </a:spcBef>
              <a:buSzPct val="25000"/>
              <a:buNone/>
            </a:pPr>
            <a:r>
              <a:rPr lang="en-US" sz="2400">
                <a:solidFill>
                  <a:schemeClr val="dk1"/>
                </a:solidFill>
                <a:latin typeface="Calibri"/>
                <a:ea typeface="Calibri"/>
                <a:cs typeface="Calibri"/>
                <a:sym typeface="Calibri"/>
              </a:rPr>
              <a:t>}</a:t>
            </a:r>
          </a:p>
        </p:txBody>
      </p:sp>
      <p:sp>
        <p:nvSpPr>
          <p:cNvPr id="139" name="Shape 139"/>
          <p:cNvSpPr txBox="1"/>
          <p:nvPr/>
        </p:nvSpPr>
        <p:spPr>
          <a:xfrm>
            <a:off x="2259264" y="5598433"/>
            <a:ext cx="5403666" cy="830996"/>
          </a:xfrm>
          <a:prstGeom prst="rect">
            <a:avLst/>
          </a:prstGeom>
          <a:solidFill>
            <a:schemeClr val="accent5"/>
          </a:solidFill>
          <a:ln>
            <a:noFill/>
          </a:ln>
        </p:spPr>
        <p:txBody>
          <a:bodyPr lIns="91425" tIns="45700" rIns="91425" bIns="45700" anchor="t" anchorCtr="0">
            <a:noAutofit/>
          </a:bodyPr>
          <a:lstStyle/>
          <a:p>
            <a:pPr marL="457200" marR="0" lvl="0" indent="-457200" algn="l" rtl="0">
              <a:spcBef>
                <a:spcPts val="0"/>
              </a:spcBef>
              <a:buClr>
                <a:schemeClr val="dk1"/>
              </a:buClr>
              <a:buSzPct val="100000"/>
              <a:buFont typeface="Calibri"/>
              <a:buAutoNum type="arabicPeriod"/>
            </a:pPr>
            <a:r>
              <a:rPr lang="en-US" sz="2400" dirty="0">
                <a:solidFill>
                  <a:schemeClr val="dk1"/>
                </a:solidFill>
                <a:latin typeface="Calibri"/>
                <a:ea typeface="Calibri"/>
                <a:cs typeface="Calibri"/>
                <a:sym typeface="Calibri"/>
              </a:rPr>
              <a:t>Is this valid C syntax? Will it compile?</a:t>
            </a:r>
          </a:p>
          <a:p>
            <a:pPr marL="457200" marR="0" lvl="0" indent="-457200" algn="l" rtl="0">
              <a:spcBef>
                <a:spcPts val="0"/>
              </a:spcBef>
              <a:buClr>
                <a:schemeClr val="dk1"/>
              </a:buClr>
              <a:buSzPct val="100000"/>
              <a:buFont typeface="Calibri"/>
              <a:buAutoNum type="arabicPeriod"/>
            </a:pPr>
            <a:r>
              <a:rPr lang="en-US" sz="2400" dirty="0">
                <a:solidFill>
                  <a:schemeClr val="dk1"/>
                </a:solidFill>
                <a:latin typeface="Calibri"/>
                <a:ea typeface="Calibri"/>
                <a:cs typeface="Calibri"/>
                <a:sym typeface="Calibri"/>
              </a:rPr>
              <a:t>What is it trying to accomplish?</a:t>
            </a:r>
          </a:p>
        </p:txBody>
      </p:sp>
      <p:sp>
        <p:nvSpPr>
          <p:cNvPr id="140" name="Shape 140"/>
          <p:cNvSpPr txBox="1"/>
          <p:nvPr/>
        </p:nvSpPr>
        <p:spPr>
          <a:xfrm>
            <a:off x="2259264" y="196956"/>
            <a:ext cx="6429915" cy="461664"/>
          </a:xfrm>
          <a:prstGeom prst="rect">
            <a:avLst/>
          </a:prstGeom>
          <a:solidFill>
            <a:schemeClr val="accent5"/>
          </a:solid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Different version of </a:t>
            </a:r>
            <a:r>
              <a:rPr lang="en-US" sz="2400" b="1">
                <a:solidFill>
                  <a:schemeClr val="dk1"/>
                </a:solidFill>
                <a:latin typeface="Calibri"/>
                <a:ea typeface="Calibri"/>
                <a:cs typeface="Calibri"/>
                <a:sym typeface="Calibri"/>
              </a:rPr>
              <a:t>send </a:t>
            </a:r>
            <a:r>
              <a:rPr lang="en-US" sz="2400">
                <a:solidFill>
                  <a:schemeClr val="dk1"/>
                </a:solidFill>
                <a:latin typeface="Calibri"/>
                <a:ea typeface="Calibri"/>
                <a:cs typeface="Calibri"/>
                <a:sym typeface="Calibri"/>
              </a:rPr>
              <a:t>with the same semantics</a:t>
            </a:r>
          </a:p>
        </p:txBody>
      </p:sp>
      <p:sp>
        <p:nvSpPr>
          <p:cNvPr id="2" name="Slide Number Placeholder 1">
            <a:extLst>
              <a:ext uri="{FF2B5EF4-FFF2-40B4-BE49-F238E27FC236}">
                <a16:creationId xmlns:a16="http://schemas.microsoft.com/office/drawing/2014/main" id="{27B0CA46-DA8B-4D49-87B7-AE5E0C038CDC}"/>
              </a:ext>
            </a:extLst>
          </p:cNvPr>
          <p:cNvSpPr>
            <a:spLocks noGrp="1"/>
          </p:cNvSpPr>
          <p:nvPr>
            <p:ph type="sldNum" idx="12"/>
          </p:nvPr>
        </p:nvSpPr>
        <p:spPr/>
        <p:txBody>
          <a:bodyPr/>
          <a:lstStyle/>
          <a:p>
            <a:pPr lvl="0">
              <a:spcBef>
                <a:spcPts val="0"/>
              </a:spcBef>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Reason why </a:t>
            </a:r>
            <a:r>
              <a:rPr lang="en-US" sz="4400" b="1" i="0" u="none" strike="noStrike" cap="none">
                <a:solidFill>
                  <a:schemeClr val="dk1"/>
                </a:solidFill>
                <a:latin typeface="Calibri"/>
                <a:ea typeface="Calibri"/>
                <a:cs typeface="Calibri"/>
                <a:sym typeface="Calibri"/>
              </a:rPr>
              <a:t>send2</a:t>
            </a:r>
            <a:r>
              <a:rPr lang="en-US" sz="4400" b="0" i="0" u="none" strike="noStrike" cap="none">
                <a:solidFill>
                  <a:schemeClr val="dk1"/>
                </a:solidFill>
                <a:latin typeface="Calibri"/>
                <a:ea typeface="Calibri"/>
                <a:cs typeface="Calibri"/>
                <a:sym typeface="Calibri"/>
              </a:rPr>
              <a:t> works</a:t>
            </a:r>
          </a:p>
        </p:txBody>
      </p:sp>
      <p:sp>
        <p:nvSpPr>
          <p:cNvPr id="146" name="Shape 146"/>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If you examine the C language specification for the language syntax specification,</a:t>
            </a:r>
          </a:p>
          <a:p>
            <a:pPr marL="342900" marR="0" lvl="0" indent="-342900" algn="l" rtl="0">
              <a:lnSpc>
                <a:spcPct val="80000"/>
              </a:lnSpc>
              <a:spcBef>
                <a:spcPts val="448"/>
              </a:spcBef>
              <a:spcAft>
                <a:spcPts val="0"/>
              </a:spcAft>
              <a:buClr>
                <a:schemeClr val="dk1"/>
              </a:buClr>
              <a:buSzPct val="101818"/>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selection_statement -&gt; SWITCH '(' expression ')' statement</a:t>
            </a:r>
          </a:p>
          <a:p>
            <a:pPr marL="342900" marR="0" lvl="0" indent="-34290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iteration_statement -&gt; WHILE '(' expression ')' statement  </a:t>
            </a:r>
          </a:p>
          <a:p>
            <a:pPr marL="1143000" marR="0" lvl="2" indent="-228600" algn="l" rtl="0">
              <a:lnSpc>
                <a:spcPct val="80000"/>
              </a:lnSpc>
              <a:spcBef>
                <a:spcPts val="397"/>
              </a:spcBef>
              <a:spcAft>
                <a:spcPts val="0"/>
              </a:spcAft>
              <a:buClr>
                <a:schemeClr val="dk1"/>
              </a:buClr>
              <a:buSzPct val="25000"/>
              <a:buFont typeface="Arial"/>
              <a:buNone/>
            </a:pPr>
            <a:r>
              <a:rPr lang="en-US" sz="1679" b="0" i="0" u="none" strike="noStrike" cap="none">
                <a:solidFill>
                  <a:schemeClr val="dk1"/>
                </a:solidFill>
                <a:latin typeface="Calibri"/>
                <a:ea typeface="Calibri"/>
                <a:cs typeface="Calibri"/>
                <a:sym typeface="Calibri"/>
              </a:rPr>
              <a:t>                                        </a:t>
            </a:r>
            <a:r>
              <a:rPr lang="en-US" sz="1987" b="0" i="0" u="none" strike="noStrike" cap="none">
                <a:solidFill>
                  <a:schemeClr val="dk1"/>
                </a:solidFill>
                <a:latin typeface="Calibri"/>
                <a:ea typeface="Calibri"/>
                <a:cs typeface="Calibri"/>
                <a:sym typeface="Calibri"/>
              </a:rPr>
              <a:t>| DO statement WHILE '(' expression ')' ';'</a:t>
            </a:r>
          </a:p>
          <a:p>
            <a:pPr marL="342900" marR="0" lvl="0" indent="-34290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statement -&gt; labeled_statement</a:t>
            </a:r>
          </a:p>
          <a:p>
            <a:pPr marL="342900" marR="0" lvl="0" indent="-342900" algn="l" rtl="0">
              <a:lnSpc>
                <a:spcPct val="80000"/>
              </a:lnSpc>
              <a:spcBef>
                <a:spcPts val="448"/>
              </a:spcBef>
              <a:spcAft>
                <a:spcPts val="0"/>
              </a:spcAft>
              <a:buClr>
                <a:schemeClr val="dk1"/>
              </a:buClr>
              <a:buSzPct val="25000"/>
              <a:buFont typeface="Arial"/>
              <a:buNone/>
            </a:pPr>
            <a:endParaRPr sz="2240" b="0" i="0" u="none" strike="noStrike" cap="none">
              <a:solidFill>
                <a:schemeClr val="dk1"/>
              </a:solidFill>
              <a:latin typeface="Calibri"/>
              <a:ea typeface="Calibri"/>
              <a:cs typeface="Calibri"/>
              <a:sym typeface="Calibri"/>
            </a:endParaRPr>
          </a:p>
          <a:p>
            <a:pPr marL="742950" marR="0" lvl="1" indent="-285750" algn="l" rtl="0">
              <a:lnSpc>
                <a:spcPct val="80000"/>
              </a:lnSpc>
              <a:spcBef>
                <a:spcPts val="392"/>
              </a:spcBef>
              <a:spcAft>
                <a:spcPts val="0"/>
              </a:spcAft>
              <a:buClr>
                <a:schemeClr val="dk1"/>
              </a:buClr>
              <a:buSzPct val="25000"/>
              <a:buFont typeface="Arial"/>
              <a:buNone/>
            </a:pPr>
            <a:r>
              <a:rPr lang="en-US" sz="1960" b="0" i="0" u="none" strike="noStrike" cap="none">
                <a:solidFill>
                  <a:schemeClr val="dk1"/>
                </a:solidFill>
                <a:latin typeface="Calibri"/>
                <a:ea typeface="Calibri"/>
                <a:cs typeface="Calibri"/>
                <a:sym typeface="Calibri"/>
              </a:rPr>
              <a:t>labeled_statement -&gt; CASE constant_expression ':' statement</a:t>
            </a:r>
          </a:p>
          <a:p>
            <a:pPr marL="742950" marR="0" lvl="1" indent="-285750" algn="l" rtl="0">
              <a:lnSpc>
                <a:spcPct val="80000"/>
              </a:lnSpc>
              <a:spcBef>
                <a:spcPts val="392"/>
              </a:spcBef>
              <a:spcAft>
                <a:spcPts val="0"/>
              </a:spcAft>
              <a:buClr>
                <a:schemeClr val="dk1"/>
              </a:buClr>
              <a:buSzPct val="98000"/>
              <a:buFont typeface="Arial"/>
              <a:buNone/>
            </a:pPr>
            <a:endParaRPr sz="196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80"/>
              </a:spcBef>
              <a:spcAft>
                <a:spcPts val="0"/>
              </a:spcAft>
              <a:buClr>
                <a:schemeClr val="dk1"/>
              </a:buClr>
              <a:buSzPct val="100000"/>
              <a:buFont typeface="Arial"/>
              <a:buChar char="•"/>
            </a:pPr>
            <a:r>
              <a:rPr lang="en-US" sz="2400" b="1" i="0" u="none" strike="noStrike" cap="none">
                <a:solidFill>
                  <a:schemeClr val="dk1"/>
                </a:solidFill>
                <a:latin typeface="Calibri"/>
                <a:ea typeface="Calibri"/>
                <a:cs typeface="Calibri"/>
                <a:sym typeface="Calibri"/>
              </a:rPr>
              <a:t>send2</a:t>
            </a:r>
            <a:r>
              <a:rPr lang="en-US" sz="2400" b="0" i="0" u="none" strike="noStrike" cap="none">
                <a:solidFill>
                  <a:schemeClr val="dk1"/>
                </a:solidFill>
                <a:latin typeface="Calibri"/>
                <a:ea typeface="Calibri"/>
                <a:cs typeface="Calibri"/>
                <a:sym typeface="Calibri"/>
              </a:rPr>
              <a:t> is faster than </a:t>
            </a:r>
            <a:r>
              <a:rPr lang="en-US" sz="2400" b="1" i="0" u="none" strike="noStrike" cap="none">
                <a:solidFill>
                  <a:schemeClr val="dk1"/>
                </a:solidFill>
                <a:latin typeface="Calibri"/>
                <a:ea typeface="Calibri"/>
                <a:cs typeface="Calibri"/>
                <a:sym typeface="Calibri"/>
              </a:rPr>
              <a:t>send</a:t>
            </a:r>
            <a:r>
              <a:rPr lang="en-US" sz="2400" b="0" i="0" u="none" strike="noStrike" cap="none">
                <a:solidFill>
                  <a:schemeClr val="dk1"/>
                </a:solidFill>
                <a:latin typeface="Calibri"/>
                <a:ea typeface="Calibri"/>
                <a:cs typeface="Calibri"/>
                <a:sym typeface="Calibri"/>
              </a:rPr>
              <a:t> on some CPUs. Why?</a:t>
            </a:r>
          </a:p>
          <a:p>
            <a:pPr marL="342900" marR="0" lvl="0" indent="-342900" algn="l" rtl="0">
              <a:lnSpc>
                <a:spcPct val="80000"/>
              </a:lnSpc>
              <a:spcBef>
                <a:spcPts val="448"/>
              </a:spcBef>
              <a:buClr>
                <a:schemeClr val="dk1"/>
              </a:buClr>
              <a:buSzPct val="101818"/>
              <a:buFont typeface="Arial"/>
              <a:buNone/>
            </a:pPr>
            <a:endParaRPr sz="2240" b="0" i="0" u="none" strike="noStrike" cap="none">
              <a:solidFill>
                <a:schemeClr val="dk1"/>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6935F94B-ECE0-9B4D-8561-4FE0DFE0F53B}"/>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15</a:t>
            </a:fld>
            <a:endParaRPr lang="en-US" sz="120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Why should you take Compilers?</a:t>
            </a:r>
          </a:p>
        </p:txBody>
      </p:sp>
      <p:sp>
        <p:nvSpPr>
          <p:cNvPr id="152" name="Shape 152"/>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If you want to be a good programmer</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How does your code get converted into executable blobs</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If you want to design and implement “little” programming languages or “big” ones</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Special purpose programming: for graphics, AI, etc.</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 Because you want your CS education to matter</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You don’t want the hardest course you took to be Social Implications of CS, do you?</a:t>
            </a:r>
          </a:p>
          <a:p>
            <a:pPr marL="342900" marR="0" lvl="0" indent="-342900" algn="l" rtl="0">
              <a:lnSpc>
                <a:spcPct val="80000"/>
              </a:lnSpc>
              <a:spcBef>
                <a:spcPts val="592"/>
              </a:spcBef>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Learn about software engineering that isn’t boring</a:t>
            </a:r>
          </a:p>
        </p:txBody>
      </p:sp>
      <p:sp>
        <p:nvSpPr>
          <p:cNvPr id="2" name="Slide Number Placeholder 1">
            <a:extLst>
              <a:ext uri="{FF2B5EF4-FFF2-40B4-BE49-F238E27FC236}">
                <a16:creationId xmlns:a16="http://schemas.microsoft.com/office/drawing/2014/main" id="{0360C1A4-D7AC-5F47-B4EE-B598E320EBCB}"/>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16</a:t>
            </a:fld>
            <a:endParaRPr lang="en-US" sz="1200">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Answers to questions you always wondered about</a:t>
            </a:r>
          </a:p>
        </p:txBody>
      </p:sp>
      <p:sp>
        <p:nvSpPr>
          <p:cNvPr id="158" name="Shape 158"/>
          <p:cNvSpPr txBox="1">
            <a:spLocks noGrp="1"/>
          </p:cNvSpPr>
          <p:nvPr>
            <p:ph type="body" idx="1"/>
          </p:nvPr>
        </p:nvSpPr>
        <p:spPr>
          <a:xfrm>
            <a:off x="457200" y="1600200"/>
            <a:ext cx="8229600" cy="4790841"/>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kind of parser does the compiler for language X use? </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Google it: Python uses LL(1) – what does that mean?</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Why is LR better than LL – what in hell is that?</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What is an abstract syntax tree?</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is Apple’s (or MS or Google) strategy for the next 5-10 years?</a:t>
            </a:r>
          </a:p>
          <a:p>
            <a:pPr marL="742950" marR="0" lvl="1" indent="-285750" algn="l" rtl="0">
              <a:lnSpc>
                <a:spcPct val="80000"/>
              </a:lnSpc>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What is Clang?</a:t>
            </a:r>
          </a:p>
          <a:p>
            <a:pPr marL="342900" marR="0" lvl="0" indent="-342900" algn="l" rtl="0">
              <a:lnSpc>
                <a:spcPct val="80000"/>
              </a:lnSpc>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How does Google debug complex C++ code?</a:t>
            </a:r>
          </a:p>
          <a:p>
            <a:pPr marL="742950" marR="0" lvl="1" indent="-285750" algn="l" rtl="0">
              <a:lnSpc>
                <a:spcPct val="80000"/>
              </a:lnSpc>
              <a:spcBef>
                <a:spcPts val="518"/>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Answer: they modify the compiler, in fact they use Clang</a:t>
            </a:r>
          </a:p>
        </p:txBody>
      </p:sp>
      <p:sp>
        <p:nvSpPr>
          <p:cNvPr id="2" name="Slide Number Placeholder 1">
            <a:extLst>
              <a:ext uri="{FF2B5EF4-FFF2-40B4-BE49-F238E27FC236}">
                <a16:creationId xmlns:a16="http://schemas.microsoft.com/office/drawing/2014/main" id="{02E2DBF2-028C-5541-881E-59EC5E934E8C}"/>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17</a:t>
            </a:fld>
            <a:endParaRPr lang="en-US" sz="120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Answers to questions you always wondered about</a:t>
            </a:r>
          </a:p>
        </p:txBody>
      </p:sp>
      <p:sp>
        <p:nvSpPr>
          <p:cNvPr id="164" name="Shape 164"/>
          <p:cNvSpPr txBox="1">
            <a:spLocks noGrp="1"/>
          </p:cNvSpPr>
          <p:nvPr>
            <p:ph type="body" idx="1"/>
          </p:nvPr>
        </p:nvSpPr>
        <p:spPr>
          <a:xfrm>
            <a:off x="457200" y="1600200"/>
            <a:ext cx="8229600" cy="479084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What is at the core of modern web browsers?</a:t>
            </a:r>
          </a:p>
          <a:p>
            <a:pPr marL="742950" marR="0" lvl="1" indent="-285750" algn="l" rtl="0">
              <a:spcBef>
                <a:spcPts val="476"/>
              </a:spcBef>
              <a:spcAft>
                <a:spcPts val="0"/>
              </a:spcAft>
              <a:buClr>
                <a:schemeClr val="dk1"/>
              </a:buClr>
              <a:buSzPct val="99083"/>
              <a:buFont typeface="Arial"/>
              <a:buChar char="–"/>
            </a:pPr>
            <a:r>
              <a:rPr lang="en-US" sz="2378" b="0" i="0" u="sng" strike="noStrike" cap="none">
                <a:solidFill>
                  <a:schemeClr val="hlink"/>
                </a:solidFill>
                <a:latin typeface="Calibri"/>
                <a:ea typeface="Calibri"/>
                <a:cs typeface="Calibri"/>
                <a:sym typeface="Calibri"/>
                <a:hlinkClick r:id="rId3"/>
              </a:rPr>
              <a:t>http://www.html5rocks.com/en/tutorials/internals/howbrowserswork/</a:t>
            </a:r>
          </a:p>
          <a:p>
            <a:pPr marL="742950" marR="0" lvl="1" indent="-285750" algn="l" rtl="0">
              <a:spcBef>
                <a:spcPts val="476"/>
              </a:spcBef>
              <a:spcAft>
                <a:spcPts val="0"/>
              </a:spcAft>
              <a:buClr>
                <a:schemeClr val="dk1"/>
              </a:buClr>
              <a:buSzPct val="99083"/>
              <a:buFont typeface="Arial"/>
              <a:buChar char="–"/>
            </a:pPr>
            <a:r>
              <a:rPr lang="en-US" sz="2378" b="0" i="0" u="none" strike="noStrike" cap="none">
                <a:solidFill>
                  <a:schemeClr val="dk1"/>
                </a:solidFill>
                <a:latin typeface="Calibri"/>
                <a:ea typeface="Calibri"/>
                <a:cs typeface="Calibri"/>
                <a:sym typeface="Calibri"/>
              </a:rPr>
              <a:t>You guessed it: browsers at their core do lexing &amp; parsing</a:t>
            </a:r>
          </a:p>
          <a:p>
            <a:pPr marL="342900" marR="0" lvl="0" indent="-342900" algn="l" rtl="0">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Who should optimize code: programmer or compiler? </a:t>
            </a:r>
          </a:p>
          <a:p>
            <a:pPr marL="742950" marR="0" lvl="1" indent="-285750" algn="l" rtl="0">
              <a:spcBef>
                <a:spcPts val="518"/>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What kind of optimization can be done automatically?</a:t>
            </a:r>
          </a:p>
          <a:p>
            <a:pPr marL="342900" marR="0" lvl="0" indent="-342900" algn="l" rtl="0">
              <a:spcBef>
                <a:spcPts val="592"/>
              </a:spcBef>
              <a:spcAft>
                <a:spcPts val="0"/>
              </a:spcAft>
              <a:buClr>
                <a:schemeClr val="dk1"/>
              </a:buClr>
              <a:buSzPct val="98666"/>
              <a:buFont typeface="Arial"/>
              <a:buChar char="•"/>
            </a:pPr>
            <a:r>
              <a:rPr lang="en-US" sz="2960" b="0" i="0" u="none" strike="noStrike" cap="none">
                <a:solidFill>
                  <a:schemeClr val="dk1"/>
                </a:solidFill>
                <a:latin typeface="Calibri"/>
                <a:ea typeface="Calibri"/>
                <a:cs typeface="Calibri"/>
                <a:sym typeface="Calibri"/>
              </a:rPr>
              <a:t>You thought formal languages were cool but useless</a:t>
            </a:r>
          </a:p>
          <a:p>
            <a:pPr marL="742950" marR="0" lvl="1" indent="-285750" algn="l" rtl="0">
              <a:spcBef>
                <a:spcPts val="518"/>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Beautiful theory leads to fast and clean code</a:t>
            </a:r>
          </a:p>
        </p:txBody>
      </p:sp>
      <p:sp>
        <p:nvSpPr>
          <p:cNvPr id="2" name="Slide Number Placeholder 1">
            <a:extLst>
              <a:ext uri="{FF2B5EF4-FFF2-40B4-BE49-F238E27FC236}">
                <a16:creationId xmlns:a16="http://schemas.microsoft.com/office/drawing/2014/main" id="{ECF54312-725F-8348-94F4-66F711EE3687}"/>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18</a:t>
            </a:fld>
            <a:endParaRPr lang="en-US" sz="12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Education ≠ Real Life?</a:t>
            </a:r>
          </a:p>
        </p:txBody>
      </p:sp>
      <p:sp>
        <p:nvSpPr>
          <p:cNvPr id="170" name="Shape 170"/>
          <p:cNvSpPr txBox="1"/>
          <p:nvPr/>
        </p:nvSpPr>
        <p:spPr>
          <a:xfrm>
            <a:off x="737937" y="1417637"/>
            <a:ext cx="7624729" cy="452431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Calibri"/>
                <a:ea typeface="Calibri"/>
                <a:cs typeface="Calibri"/>
                <a:sym typeface="Calibri"/>
              </a:rPr>
              <a:t>Where: TASC1 9204</a:t>
            </a:r>
          </a:p>
          <a:p>
            <a:pPr marL="0" marR="0" lvl="0" indent="0" algn="l" rtl="0">
              <a:spcBef>
                <a:spcPts val="0"/>
              </a:spcBef>
              <a:buSzPct val="25000"/>
              <a:buNone/>
            </a:pPr>
            <a:r>
              <a:rPr lang="en-US" sz="1800">
                <a:solidFill>
                  <a:schemeClr val="dk1"/>
                </a:solidFill>
                <a:latin typeface="Calibri"/>
                <a:ea typeface="Calibri"/>
                <a:cs typeface="Calibri"/>
                <a:sym typeface="Calibri"/>
              </a:rPr>
              <a:t>When: Tuesday, April 13, 2010 @ 1:00 PM</a:t>
            </a:r>
          </a:p>
          <a:p>
            <a:pPr marL="0" marR="0" lvl="0" indent="0" algn="l" rtl="0">
              <a:spcBef>
                <a:spcPts val="0"/>
              </a:spcBef>
              <a:buSzPct val="25000"/>
              <a:buNone/>
            </a:pPr>
            <a:r>
              <a:rPr lang="en-US" sz="1800">
                <a:solidFill>
                  <a:schemeClr val="dk1"/>
                </a:solidFill>
                <a:latin typeface="Calibri"/>
                <a:ea typeface="Calibri"/>
                <a:cs typeface="Calibri"/>
                <a:sym typeface="Calibri"/>
              </a:rPr>
              <a:t> Who: Andrew Brownsword, Chief Architect from Electronic Arts BlackBox</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a:solidFill>
                  <a:schemeClr val="dk1"/>
                </a:solidFill>
                <a:latin typeface="Calibri"/>
                <a:ea typeface="Calibri"/>
                <a:cs typeface="Calibri"/>
                <a:sym typeface="Calibri"/>
              </a:rPr>
              <a:t>Talk info:</a:t>
            </a:r>
          </a:p>
          <a:p>
            <a:pPr marL="0" marR="0" lvl="0" indent="0" algn="l" rtl="0">
              <a:spcBef>
                <a:spcPts val="0"/>
              </a:spcBef>
              <a:buSzPct val="25000"/>
              <a:buNone/>
            </a:pPr>
            <a:r>
              <a:rPr lang="en-US" sz="1800">
                <a:solidFill>
                  <a:schemeClr val="dk1"/>
                </a:solidFill>
                <a:latin typeface="Calibri"/>
                <a:ea typeface="Calibri"/>
                <a:cs typeface="Calibri"/>
                <a:sym typeface="Calibri"/>
              </a:rPr>
              <a:t>------------------------------------------------------------------</a:t>
            </a:r>
          </a:p>
          <a:p>
            <a:pPr marL="0" marR="0" lvl="0" indent="0" algn="l" rtl="0">
              <a:spcBef>
                <a:spcPts val="0"/>
              </a:spcBef>
              <a:buSzPct val="25000"/>
              <a:buNone/>
            </a:pPr>
            <a:r>
              <a:rPr lang="en-US" sz="1800">
                <a:solidFill>
                  <a:schemeClr val="dk1"/>
                </a:solidFill>
                <a:latin typeface="Calibri"/>
                <a:ea typeface="Calibri"/>
                <a:cs typeface="Calibri"/>
                <a:sym typeface="Calibri"/>
              </a:rPr>
              <a:t>Trajectories in Computing</a:t>
            </a:r>
          </a:p>
          <a:p>
            <a:pPr marL="0" marR="0" lvl="0" indent="0" algn="l" rtl="0">
              <a:spcBef>
                <a:spcPts val="0"/>
              </a:spcBef>
              <a:buNone/>
            </a:pPr>
            <a:endParaRPr sz="1800">
              <a:solidFill>
                <a:schemeClr val="dk1"/>
              </a:solidFill>
              <a:latin typeface="Calibri"/>
              <a:ea typeface="Calibri"/>
              <a:cs typeface="Calibri"/>
              <a:sym typeface="Calibri"/>
            </a:endParaRPr>
          </a:p>
          <a:p>
            <a:pPr marL="0" marR="0" lvl="0" indent="0" algn="l" rtl="0">
              <a:spcBef>
                <a:spcPts val="0"/>
              </a:spcBef>
              <a:buSzPct val="25000"/>
              <a:buNone/>
            </a:pPr>
            <a:r>
              <a:rPr lang="en-US" sz="1800">
                <a:solidFill>
                  <a:schemeClr val="dk1"/>
                </a:solidFill>
                <a:latin typeface="Calibri"/>
                <a:ea typeface="Calibri"/>
                <a:cs typeface="Calibri"/>
                <a:sym typeface="Calibri"/>
              </a:rPr>
              <a:t>Andrew looks at where computer hardware has been, how it has evolved to the</a:t>
            </a:r>
          </a:p>
          <a:p>
            <a:pPr marL="0" marR="0" lvl="0" indent="0" algn="l" rtl="0">
              <a:spcBef>
                <a:spcPts val="0"/>
              </a:spcBef>
              <a:buSzPct val="25000"/>
              <a:buNone/>
            </a:pPr>
            <a:r>
              <a:rPr lang="en-US" sz="1800">
                <a:solidFill>
                  <a:schemeClr val="dk1"/>
                </a:solidFill>
                <a:latin typeface="Calibri"/>
                <a:ea typeface="Calibri"/>
                <a:cs typeface="Calibri"/>
                <a:sym typeface="Calibri"/>
              </a:rPr>
              <a:t>present day, where it will go next, and what might happen after that. Along</a:t>
            </a:r>
          </a:p>
          <a:p>
            <a:pPr marL="0" marR="0" lvl="0" indent="0" algn="l" rtl="0">
              <a:spcBef>
                <a:spcPts val="0"/>
              </a:spcBef>
              <a:buSzPct val="25000"/>
              <a:buNone/>
            </a:pPr>
            <a:r>
              <a:rPr lang="en-US" sz="1800">
                <a:solidFill>
                  <a:schemeClr val="dk1"/>
                </a:solidFill>
                <a:latin typeface="Calibri"/>
                <a:ea typeface="Calibri"/>
                <a:cs typeface="Calibri"/>
                <a:sym typeface="Calibri"/>
              </a:rPr>
              <a:t>side the hardware trajectory he considers where programming has come from,</a:t>
            </a:r>
          </a:p>
          <a:p>
            <a:pPr marL="0" marR="0" lvl="0" indent="0" algn="l" rtl="0">
              <a:spcBef>
                <a:spcPts val="0"/>
              </a:spcBef>
              <a:buSzPct val="25000"/>
              <a:buNone/>
            </a:pPr>
            <a:r>
              <a:rPr lang="en-US" sz="1800">
                <a:solidFill>
                  <a:schemeClr val="dk1"/>
                </a:solidFill>
                <a:latin typeface="Calibri"/>
                <a:ea typeface="Calibri"/>
                <a:cs typeface="Calibri"/>
                <a:sym typeface="Calibri"/>
              </a:rPr>
              <a:t>where it has gone, and where it needs to go now and into the future. His</a:t>
            </a:r>
          </a:p>
          <a:p>
            <a:pPr marL="0" marR="0" lvl="0" indent="0" algn="l" rtl="0">
              <a:spcBef>
                <a:spcPts val="0"/>
              </a:spcBef>
              <a:buSzPct val="25000"/>
              <a:buNone/>
            </a:pPr>
            <a:r>
              <a:rPr lang="en-US" sz="1800">
                <a:solidFill>
                  <a:schemeClr val="dk1"/>
                </a:solidFill>
                <a:latin typeface="Calibri"/>
                <a:ea typeface="Calibri"/>
                <a:cs typeface="Calibri"/>
                <a:sym typeface="Calibri"/>
              </a:rPr>
              <a:t>perspective is solidly that of a practical and pragmatic industry software</a:t>
            </a:r>
          </a:p>
          <a:p>
            <a:pPr marL="0" marR="0" lvl="0" indent="0" algn="l" rtl="0">
              <a:spcBef>
                <a:spcPts val="0"/>
              </a:spcBef>
              <a:buSzPct val="25000"/>
              <a:buNone/>
            </a:pPr>
            <a:r>
              <a:rPr lang="en-US" sz="1800">
                <a:solidFill>
                  <a:schemeClr val="dk1"/>
                </a:solidFill>
                <a:latin typeface="Calibri"/>
                <a:ea typeface="Calibri"/>
                <a:cs typeface="Calibri"/>
                <a:sym typeface="Calibri"/>
              </a:rPr>
              <a:t>engineer, and his goal is to shamelessly interest everyone in how to help</a:t>
            </a:r>
          </a:p>
          <a:p>
            <a:pPr marL="0" marR="0" lvl="0" indent="0" algn="l" rtl="0">
              <a:spcBef>
                <a:spcPts val="0"/>
              </a:spcBef>
              <a:buSzPct val="25000"/>
              <a:buNone/>
            </a:pPr>
            <a:r>
              <a:rPr lang="en-US" sz="1800">
                <a:solidFill>
                  <a:schemeClr val="dk1"/>
                </a:solidFill>
                <a:latin typeface="Calibri"/>
                <a:ea typeface="Calibri"/>
                <a:cs typeface="Calibri"/>
                <a:sym typeface="Calibri"/>
              </a:rPr>
              <a:t>make his work easier in the future.</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1" name="Shape 171"/>
          <p:cNvSpPr txBox="1"/>
          <p:nvPr/>
        </p:nvSpPr>
        <p:spPr>
          <a:xfrm>
            <a:off x="173789" y="5727792"/>
            <a:ext cx="8757853" cy="954106"/>
          </a:xfrm>
          <a:prstGeom prst="rect">
            <a:avLst/>
          </a:prstGeom>
          <a:solidFill>
            <a:schemeClr val="accent5"/>
          </a:solid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dk1"/>
                </a:solidFill>
                <a:latin typeface="Calibri"/>
                <a:ea typeface="Calibri"/>
                <a:cs typeface="Calibri"/>
                <a:sym typeface="Calibri"/>
              </a:rPr>
              <a:t>Quote from Andrew: “I wish I had taken Compilers during my undergrad degree.”</a:t>
            </a:r>
          </a:p>
        </p:txBody>
      </p:sp>
      <p:sp>
        <p:nvSpPr>
          <p:cNvPr id="2" name="Slide Number Placeholder 1">
            <a:extLst>
              <a:ext uri="{FF2B5EF4-FFF2-40B4-BE49-F238E27FC236}">
                <a16:creationId xmlns:a16="http://schemas.microsoft.com/office/drawing/2014/main" id="{8485EFFE-6F79-F440-B543-FAF158042B23}"/>
              </a:ext>
            </a:extLst>
          </p:cNvPr>
          <p:cNvSpPr>
            <a:spLocks noGrp="1"/>
          </p:cNvSpPr>
          <p:nvPr>
            <p:ph type="sldNum" idx="12"/>
          </p:nvPr>
        </p:nvSpPr>
        <p:spPr/>
        <p:txBody>
          <a:bodyPr/>
          <a:lstStyle/>
          <a:p>
            <a:pPr lvl="0">
              <a:spcBef>
                <a:spcPts val="0"/>
              </a:spcBef>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p:nvPr/>
        </p:nvSpPr>
        <p:spPr>
          <a:xfrm>
            <a:off x="819945" y="2194058"/>
            <a:ext cx="7608617"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b="0" i="0" u="none" strike="noStrike" cap="none">
                <a:solidFill>
                  <a:schemeClr val="dk1"/>
                </a:solidFill>
                <a:latin typeface="Calibri"/>
                <a:ea typeface="Calibri"/>
                <a:cs typeface="Calibri"/>
                <a:sym typeface="Calibri"/>
              </a:rPr>
              <a:t>“</a:t>
            </a:r>
            <a:r>
              <a:rPr lang="en-US" sz="3200" b="0" i="0" u="none" strike="noStrike" cap="none">
                <a:solidFill>
                  <a:srgbClr val="1F497D"/>
                </a:solidFill>
                <a:latin typeface="Calibri"/>
                <a:ea typeface="Calibri"/>
                <a:cs typeface="Calibri"/>
                <a:sym typeface="Calibri"/>
              </a:rPr>
              <a:t>If you don't know how compilers work, then you don't know how computers work</a:t>
            </a:r>
            <a:r>
              <a:rPr lang="en-US" sz="3200" b="0" i="0" u="none" strike="noStrike" cap="none">
                <a:solidFill>
                  <a:schemeClr val="dk1"/>
                </a:solidFill>
                <a:latin typeface="Calibri"/>
                <a:ea typeface="Calibri"/>
                <a:cs typeface="Calibri"/>
                <a:sym typeface="Calibri"/>
              </a:rPr>
              <a:t>.”</a:t>
            </a:r>
          </a:p>
        </p:txBody>
      </p:sp>
      <p:sp>
        <p:nvSpPr>
          <p:cNvPr id="72" name="Shape 72"/>
          <p:cNvSpPr txBox="1"/>
          <p:nvPr/>
        </p:nvSpPr>
        <p:spPr>
          <a:xfrm>
            <a:off x="819945" y="3979512"/>
            <a:ext cx="7608617"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rgbClr val="1F497D"/>
                </a:solidFill>
                <a:latin typeface="Calibri"/>
                <a:ea typeface="Calibri"/>
                <a:cs typeface="Calibri"/>
                <a:sym typeface="Calibri"/>
              </a:rPr>
              <a:t>If you're not 100% sure whether you know how compilers work, then you don't know how they work</a:t>
            </a:r>
            <a:r>
              <a:rPr lang="en-US" sz="3200">
                <a:solidFill>
                  <a:schemeClr val="dk1"/>
                </a:solidFill>
                <a:latin typeface="Calibri"/>
                <a:ea typeface="Calibri"/>
                <a:cs typeface="Calibri"/>
                <a:sym typeface="Calibri"/>
              </a:rPr>
              <a:t>.”</a:t>
            </a:r>
          </a:p>
        </p:txBody>
      </p:sp>
      <p:sp>
        <p:nvSpPr>
          <p:cNvPr id="73" name="Shape 73"/>
          <p:cNvSpPr txBox="1"/>
          <p:nvPr/>
        </p:nvSpPr>
        <p:spPr>
          <a:xfrm>
            <a:off x="200647" y="546550"/>
            <a:ext cx="8814733"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Calibri"/>
                <a:ea typeface="Calibri"/>
                <a:cs typeface="Calibri"/>
                <a:sym typeface="Calibri"/>
              </a:rPr>
              <a:t>Rich Programmer Food, Steve Yegge (Google)</a:t>
            </a:r>
          </a:p>
          <a:p>
            <a:pPr marL="0" marR="0" lvl="0" indent="0" algn="l" rtl="0">
              <a:spcBef>
                <a:spcPts val="0"/>
              </a:spcBef>
              <a:buSzPct val="25000"/>
              <a:buNone/>
            </a:pPr>
            <a:r>
              <a:rPr lang="en-US" sz="2400">
                <a:solidFill>
                  <a:schemeClr val="dk1"/>
                </a:solidFill>
                <a:latin typeface="Calibri"/>
                <a:ea typeface="Calibri"/>
                <a:cs typeface="Calibri"/>
                <a:sym typeface="Calibri"/>
              </a:rPr>
              <a:t>http://steve-yegge.blogspot.ca/2007/06/rich-programmer-food.html</a:t>
            </a:r>
          </a:p>
        </p:txBody>
      </p:sp>
      <p:sp>
        <p:nvSpPr>
          <p:cNvPr id="2" name="Slide Number Placeholder 1">
            <a:extLst>
              <a:ext uri="{FF2B5EF4-FFF2-40B4-BE49-F238E27FC236}">
                <a16:creationId xmlns:a16="http://schemas.microsoft.com/office/drawing/2014/main" id="{BD5DFFE1-455D-A34B-860A-8D19822AF976}"/>
              </a:ext>
            </a:extLst>
          </p:cNvPr>
          <p:cNvSpPr>
            <a:spLocks noGrp="1"/>
          </p:cNvSpPr>
          <p:nvPr>
            <p:ph type="sldNum" idx="12"/>
          </p:nvPr>
        </p:nvSpPr>
        <p:spPr/>
        <p:txBody>
          <a:bodyPr/>
          <a:lstStyle/>
          <a:p>
            <a:pPr lvl="0">
              <a:spcBef>
                <a:spcPts val="0"/>
              </a:spcBef>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723481" y="2300298"/>
            <a:ext cx="7411663"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a:solidFill>
                  <a:schemeClr val="dk1"/>
                </a:solidFill>
                <a:latin typeface="Calibri"/>
                <a:ea typeface="Calibri"/>
                <a:cs typeface="Calibri"/>
                <a:sym typeface="Calibri"/>
              </a:rPr>
              <a:t> “I talked about the compilers project at almost every interview I've had. “</a:t>
            </a:r>
          </a:p>
          <a:p>
            <a:pPr marL="0" marR="0" lvl="0" indent="0" algn="l" rtl="0">
              <a:spcBef>
                <a:spcPts val="0"/>
              </a:spcBef>
              <a:buNone/>
            </a:pPr>
            <a:endParaRPr sz="2800">
              <a:solidFill>
                <a:schemeClr val="dk1"/>
              </a:solidFill>
              <a:latin typeface="Calibri"/>
              <a:ea typeface="Calibri"/>
              <a:cs typeface="Calibri"/>
              <a:sym typeface="Calibri"/>
            </a:endParaRPr>
          </a:p>
          <a:p>
            <a:pPr marL="0" marR="0" lvl="0" indent="0" algn="l" rtl="0">
              <a:spcBef>
                <a:spcPts val="0"/>
              </a:spcBef>
              <a:buSzPct val="25000"/>
              <a:buNone/>
            </a:pPr>
            <a:r>
              <a:rPr lang="en-US" sz="2800">
                <a:solidFill>
                  <a:schemeClr val="dk1"/>
                </a:solidFill>
                <a:latin typeface="Calibri"/>
                <a:ea typeface="Calibri"/>
                <a:cs typeface="Calibri"/>
                <a:sym typeface="Calibri"/>
              </a:rPr>
              <a:t>	-- Student who took CMPT 379 in Fall 2011</a:t>
            </a:r>
          </a:p>
          <a:p>
            <a:pPr marL="0" marR="0" lvl="0" indent="0" algn="l" rtl="0">
              <a:spcBef>
                <a:spcPts val="0"/>
              </a:spcBef>
              <a:buSzPct val="25000"/>
              <a:buNone/>
            </a:pPr>
            <a:r>
              <a:rPr lang="en-US" sz="2800">
                <a:solidFill>
                  <a:schemeClr val="dk1"/>
                </a:solidFill>
                <a:latin typeface="Calibri"/>
                <a:ea typeface="Calibri"/>
                <a:cs typeface="Calibri"/>
                <a:sym typeface="Calibri"/>
              </a:rPr>
              <a:t>		(now employed in the Bay Area)</a:t>
            </a:r>
          </a:p>
        </p:txBody>
      </p:sp>
      <p:sp>
        <p:nvSpPr>
          <p:cNvPr id="2" name="Slide Number Placeholder 1">
            <a:extLst>
              <a:ext uri="{FF2B5EF4-FFF2-40B4-BE49-F238E27FC236}">
                <a16:creationId xmlns:a16="http://schemas.microsoft.com/office/drawing/2014/main" id="{2B28A067-1FA3-9548-8F4A-8602C0B0EFD8}"/>
              </a:ext>
            </a:extLst>
          </p:cNvPr>
          <p:cNvSpPr>
            <a:spLocks noGrp="1"/>
          </p:cNvSpPr>
          <p:nvPr>
            <p:ph type="sldNum" idx="12"/>
          </p:nvPr>
        </p:nvSpPr>
        <p:spPr/>
        <p:txBody>
          <a:bodyPr/>
          <a:lstStyle/>
          <a:p>
            <a:pPr lvl="0">
              <a:spcBef>
                <a:spcPts val="0"/>
              </a:spcBef>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791522" y="1436854"/>
            <a:ext cx="7608617" cy="255454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In fact, Compiler Construction </a:t>
            </a:r>
            <a:r>
              <a:rPr lang="en-US" sz="3200">
                <a:solidFill>
                  <a:schemeClr val="dk1"/>
                </a:solidFill>
                <a:latin typeface="Calibri"/>
                <a:ea typeface="Calibri"/>
                <a:cs typeface="Calibri"/>
                <a:sym typeface="Calibri"/>
              </a:rPr>
              <a:t>is, </a:t>
            </a:r>
            <a:r>
              <a:rPr lang="en-US" sz="2800">
                <a:solidFill>
                  <a:schemeClr val="dk1"/>
                </a:solidFill>
                <a:latin typeface="Calibri"/>
                <a:ea typeface="Calibri"/>
                <a:cs typeface="Calibri"/>
                <a:sym typeface="Calibri"/>
              </a:rPr>
              <a:t>in my own humble and probably embarrassingly wrong opinion</a:t>
            </a:r>
            <a:r>
              <a:rPr lang="en-US" sz="3200">
                <a:solidFill>
                  <a:schemeClr val="dk1"/>
                </a:solidFill>
                <a:latin typeface="Calibri"/>
                <a:ea typeface="Calibri"/>
                <a:cs typeface="Calibri"/>
                <a:sym typeface="Calibri"/>
              </a:rPr>
              <a:t>, </a:t>
            </a:r>
            <a:r>
              <a:rPr lang="en-US" sz="3200">
                <a:solidFill>
                  <a:srgbClr val="1F497D"/>
                </a:solidFill>
                <a:latin typeface="Calibri"/>
                <a:ea typeface="Calibri"/>
                <a:cs typeface="Calibri"/>
                <a:sym typeface="Calibri"/>
              </a:rPr>
              <a:t>the second most important CS class you can take in an undergraduate computer science program</a:t>
            </a:r>
            <a:r>
              <a:rPr lang="en-US" sz="3200">
                <a:solidFill>
                  <a:schemeClr val="dk1"/>
                </a:solidFill>
                <a:latin typeface="Calibri"/>
                <a:ea typeface="Calibri"/>
                <a:cs typeface="Calibri"/>
                <a:sym typeface="Calibri"/>
              </a:rPr>
              <a:t>.”</a:t>
            </a:r>
          </a:p>
        </p:txBody>
      </p:sp>
      <p:sp>
        <p:nvSpPr>
          <p:cNvPr id="182" name="Shape 182"/>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83" name="Shape 183"/>
          <p:cNvSpPr txBox="1"/>
          <p:nvPr/>
        </p:nvSpPr>
        <p:spPr>
          <a:xfrm>
            <a:off x="943921" y="4285208"/>
            <a:ext cx="7608617" cy="107721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Steve’s most important CS class: </a:t>
            </a:r>
          </a:p>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Typing 101. Duh</a:t>
            </a:r>
            <a:r>
              <a:rPr lang="en-US" sz="3200">
                <a:solidFill>
                  <a:schemeClr val="dk1"/>
                </a:solidFill>
                <a:latin typeface="Calibri"/>
                <a:ea typeface="Calibri"/>
                <a:cs typeface="Calibri"/>
                <a:sym typeface="Calibri"/>
              </a:rPr>
              <a:t>”</a:t>
            </a:r>
          </a:p>
        </p:txBody>
      </p:sp>
      <p:sp>
        <p:nvSpPr>
          <p:cNvPr id="2" name="Slide Number Placeholder 1">
            <a:extLst>
              <a:ext uri="{FF2B5EF4-FFF2-40B4-BE49-F238E27FC236}">
                <a16:creationId xmlns:a16="http://schemas.microsoft.com/office/drawing/2014/main" id="{B0FEDFCF-8D99-9843-94A0-4E9AEFDAB427}"/>
              </a:ext>
            </a:extLst>
          </p:cNvPr>
          <p:cNvSpPr>
            <a:spLocks noGrp="1"/>
          </p:cNvSpPr>
          <p:nvPr>
            <p:ph type="sldNum" idx="12"/>
          </p:nvPr>
        </p:nvSpPr>
        <p:spPr/>
        <p:txBody>
          <a:bodyPr/>
          <a:lstStyle/>
          <a:p>
            <a:pPr lvl="0">
              <a:spcBef>
                <a:spcPts val="0"/>
              </a:spcBef>
              <a:buNone/>
            </a:pPr>
            <a:fld id="{00000000-1234-1234-1234-123412341234}" type="slidenum">
              <a:rPr lang="en-US" smtClean="0"/>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p:nvPr/>
        </p:nvSpPr>
        <p:spPr>
          <a:xfrm>
            <a:off x="791522" y="2125042"/>
            <a:ext cx="7608617" cy="255454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200">
                <a:solidFill>
                  <a:schemeClr val="dk1"/>
                </a:solidFill>
                <a:latin typeface="Calibri"/>
                <a:ea typeface="Calibri"/>
                <a:cs typeface="Calibri"/>
                <a:sym typeface="Calibri"/>
              </a:rPr>
              <a:t>“</a:t>
            </a:r>
            <a:r>
              <a:rPr lang="en-US" sz="3200">
                <a:solidFill>
                  <a:schemeClr val="dk2"/>
                </a:solidFill>
                <a:latin typeface="Calibri"/>
                <a:ea typeface="Calibri"/>
                <a:cs typeface="Calibri"/>
                <a:sym typeface="Calibri"/>
              </a:rPr>
              <a:t>In fact, Compiler Construction </a:t>
            </a:r>
            <a:r>
              <a:rPr lang="en-US" sz="3200">
                <a:solidFill>
                  <a:schemeClr val="dk1"/>
                </a:solidFill>
                <a:latin typeface="Calibri"/>
                <a:ea typeface="Calibri"/>
                <a:cs typeface="Calibri"/>
                <a:sym typeface="Calibri"/>
              </a:rPr>
              <a:t>is, </a:t>
            </a:r>
            <a:r>
              <a:rPr lang="en-US" sz="2800">
                <a:solidFill>
                  <a:schemeClr val="dk1"/>
                </a:solidFill>
                <a:latin typeface="Calibri"/>
                <a:ea typeface="Calibri"/>
                <a:cs typeface="Calibri"/>
                <a:sym typeface="Calibri"/>
              </a:rPr>
              <a:t>in my own humble and probably embarrassingly wrong opinion</a:t>
            </a:r>
            <a:r>
              <a:rPr lang="en-US" sz="3200">
                <a:solidFill>
                  <a:schemeClr val="dk1"/>
                </a:solidFill>
                <a:latin typeface="Calibri"/>
                <a:ea typeface="Calibri"/>
                <a:cs typeface="Calibri"/>
                <a:sym typeface="Calibri"/>
              </a:rPr>
              <a:t>, </a:t>
            </a:r>
            <a:r>
              <a:rPr lang="en-US" sz="3200">
                <a:solidFill>
                  <a:srgbClr val="1F497D"/>
                </a:solidFill>
                <a:latin typeface="Calibri"/>
                <a:ea typeface="Calibri"/>
                <a:cs typeface="Calibri"/>
                <a:sym typeface="Calibri"/>
              </a:rPr>
              <a:t>the second most important CS class you can take in an undergraduate computer science program</a:t>
            </a:r>
            <a:r>
              <a:rPr lang="en-US" sz="3200">
                <a:solidFill>
                  <a:schemeClr val="dk1"/>
                </a:solidFill>
                <a:latin typeface="Calibri"/>
                <a:ea typeface="Calibri"/>
                <a:cs typeface="Calibri"/>
                <a:sym typeface="Calibri"/>
              </a:rPr>
              <a:t>.”</a:t>
            </a:r>
          </a:p>
        </p:txBody>
      </p:sp>
      <p:sp>
        <p:nvSpPr>
          <p:cNvPr id="79" name="Shape 79"/>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2" name="Slide Number Placeholder 1">
            <a:extLst>
              <a:ext uri="{FF2B5EF4-FFF2-40B4-BE49-F238E27FC236}">
                <a16:creationId xmlns:a16="http://schemas.microsoft.com/office/drawing/2014/main" id="{E6F0DCD6-E2D1-0145-9190-EAE3E4BD2416}"/>
              </a:ext>
            </a:extLst>
          </p:cNvPr>
          <p:cNvSpPr>
            <a:spLocks noGrp="1"/>
          </p:cNvSpPr>
          <p:nvPr>
            <p:ph type="sldNum" idx="12"/>
          </p:nvPr>
        </p:nvSpPr>
        <p:spPr/>
        <p:txBody>
          <a:bodyPr/>
          <a:lstStyle/>
          <a:p>
            <a:pPr lvl="0">
              <a:spcBef>
                <a:spcPts val="0"/>
              </a:spcBef>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p:nvPr/>
        </p:nvSpPr>
        <p:spPr>
          <a:xfrm>
            <a:off x="396510" y="1545580"/>
            <a:ext cx="8359072" cy="4719054"/>
          </a:xfrm>
          <a:prstGeom prst="rect">
            <a:avLst/>
          </a:prstGeom>
          <a:noFill/>
          <a:ln>
            <a:noFill/>
          </a:ln>
        </p:spPr>
        <p:txBody>
          <a:bodyPr lIns="91425" tIns="45700" rIns="91425" bIns="45700" anchor="t" anchorCtr="0">
            <a:noAutofit/>
          </a:bodyPr>
          <a:lstStyle/>
          <a:p>
            <a:pPr marL="457200" marR="0" lvl="0" indent="-457200" algn="l" rtl="0">
              <a:spcBef>
                <a:spcPts val="0"/>
              </a:spcBef>
              <a:buSzPct val="25000"/>
              <a:buFont typeface="Arial" panose="020B0604020202020204" pitchFamily="34" charset="0"/>
              <a:buChar char="•"/>
            </a:pPr>
            <a:r>
              <a:rPr lang="en-US" sz="2800" dirty="0">
                <a:solidFill>
                  <a:schemeClr val="dk1"/>
                </a:solidFill>
                <a:latin typeface="Calibri"/>
                <a:ea typeface="Calibri"/>
                <a:cs typeface="Calibri"/>
                <a:sym typeface="Calibri"/>
              </a:rPr>
              <a:t>“</a:t>
            </a:r>
            <a:r>
              <a:rPr lang="en-US" sz="2800" dirty="0">
                <a:solidFill>
                  <a:schemeClr val="dk2"/>
                </a:solidFill>
                <a:latin typeface="Calibri"/>
                <a:ea typeface="Calibri"/>
                <a:cs typeface="Calibri"/>
                <a:sym typeface="Calibri"/>
              </a:rPr>
              <a:t>I'm not saying other CS courses aren't important, incidentally </a:t>
            </a:r>
          </a:p>
          <a:p>
            <a:pPr marL="457200" marR="0" lvl="0" indent="-457200" algn="l" rtl="0">
              <a:spcBef>
                <a:spcPts val="0"/>
              </a:spcBef>
              <a:buSzPct val="25000"/>
              <a:buFont typeface="Arial" panose="020B0604020202020204" pitchFamily="34" charset="0"/>
              <a:buChar char="•"/>
            </a:pPr>
            <a:r>
              <a:rPr lang="en-US" sz="2800" dirty="0">
                <a:solidFill>
                  <a:schemeClr val="dk2"/>
                </a:solidFill>
                <a:latin typeface="Calibri"/>
                <a:ea typeface="Calibri"/>
                <a:cs typeface="Calibri"/>
                <a:sym typeface="Calibri"/>
              </a:rPr>
              <a:t>Operating Systems, Machine Learning, Distributed Computing and Algorithm Design are all arguably just as important as Compiler Construction. </a:t>
            </a:r>
          </a:p>
          <a:p>
            <a:pPr marL="457200" marR="0" lvl="0" indent="-457200" algn="l" rtl="0">
              <a:spcBef>
                <a:spcPts val="0"/>
              </a:spcBef>
              <a:buSzPct val="25000"/>
              <a:buFont typeface="Arial" panose="020B0604020202020204" pitchFamily="34" charset="0"/>
              <a:buChar char="•"/>
            </a:pPr>
            <a:r>
              <a:rPr lang="en-US" sz="2800" dirty="0">
                <a:solidFill>
                  <a:schemeClr val="dk2"/>
                </a:solidFill>
                <a:latin typeface="Calibri"/>
                <a:ea typeface="Calibri"/>
                <a:cs typeface="Calibri"/>
                <a:sym typeface="Calibri"/>
              </a:rPr>
              <a:t>Except that you can take them all and still not know how computers work, </a:t>
            </a:r>
          </a:p>
          <a:p>
            <a:pPr marL="457200" marR="0" lvl="0" indent="-457200" algn="l" rtl="0">
              <a:spcBef>
                <a:spcPts val="0"/>
              </a:spcBef>
              <a:buSzPct val="25000"/>
              <a:buFont typeface="Arial" panose="020B0604020202020204" pitchFamily="34" charset="0"/>
              <a:buChar char="•"/>
            </a:pPr>
            <a:r>
              <a:rPr lang="en-US" sz="2800" dirty="0">
                <a:solidFill>
                  <a:schemeClr val="dk2"/>
                </a:solidFill>
                <a:latin typeface="Calibri"/>
                <a:ea typeface="Calibri"/>
                <a:cs typeface="Calibri"/>
                <a:sym typeface="Calibri"/>
              </a:rPr>
              <a:t>which to me means that Compilers really needs to be a mandatory 300-level course. </a:t>
            </a:r>
          </a:p>
          <a:p>
            <a:pPr marL="457200" marR="0" lvl="0" indent="-457200" algn="l" rtl="0">
              <a:spcBef>
                <a:spcPts val="0"/>
              </a:spcBef>
              <a:buSzPct val="25000"/>
              <a:buFont typeface="Arial" panose="020B0604020202020204" pitchFamily="34" charset="0"/>
              <a:buChar char="•"/>
            </a:pPr>
            <a:r>
              <a:rPr lang="en-US" sz="2800" dirty="0">
                <a:solidFill>
                  <a:schemeClr val="dk2"/>
                </a:solidFill>
                <a:latin typeface="Calibri"/>
                <a:ea typeface="Calibri"/>
                <a:cs typeface="Calibri"/>
                <a:sym typeface="Calibri"/>
              </a:rPr>
              <a:t>But it has so many prerequisites that you can't realistically make that happen at most schools</a:t>
            </a:r>
            <a:r>
              <a:rPr lang="en-US" sz="2800" dirty="0">
                <a:solidFill>
                  <a:schemeClr val="dk1"/>
                </a:solidFill>
                <a:latin typeface="Calibri"/>
                <a:ea typeface="Calibri"/>
                <a:cs typeface="Calibri"/>
                <a:sym typeface="Calibri"/>
              </a:rPr>
              <a:t>.”</a:t>
            </a:r>
          </a:p>
        </p:txBody>
      </p:sp>
      <p:sp>
        <p:nvSpPr>
          <p:cNvPr id="85" name="Shape 85"/>
          <p:cNvSpPr txBox="1">
            <a:spLocks noGrp="1"/>
          </p:cNvSpPr>
          <p:nvPr>
            <p:ph type="title"/>
          </p:nvPr>
        </p:nvSpPr>
        <p:spPr>
          <a:xfrm>
            <a:off x="311700" y="593366"/>
            <a:ext cx="8520600" cy="763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2" name="Slide Number Placeholder 1">
            <a:extLst>
              <a:ext uri="{FF2B5EF4-FFF2-40B4-BE49-F238E27FC236}">
                <a16:creationId xmlns:a16="http://schemas.microsoft.com/office/drawing/2014/main" id="{02C59FBD-39BE-C048-B719-AA8242D51B67}"/>
              </a:ext>
            </a:extLst>
          </p:cNvPr>
          <p:cNvSpPr>
            <a:spLocks noGrp="1"/>
          </p:cNvSpPr>
          <p:nvPr>
            <p:ph type="sldNum" idx="12"/>
          </p:nvPr>
        </p:nvSpPr>
        <p:spPr/>
        <p:txBody>
          <a:bodyPr/>
          <a:lstStyle/>
          <a:p>
            <a:pPr lvl="0">
              <a:spcBef>
                <a:spcPts val="0"/>
              </a:spcBef>
              <a:buNone/>
            </a:pPr>
            <a:fld id="{00000000-1234-1234-1234-123412341234}" type="slidenum">
              <a:rPr lang="en-US" smtClean="0"/>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CEF3-555D-744C-9CB1-9D5694563A03}"/>
              </a:ext>
            </a:extLst>
          </p:cNvPr>
          <p:cNvSpPr>
            <a:spLocks noGrp="1"/>
          </p:cNvSpPr>
          <p:nvPr>
            <p:ph type="title"/>
          </p:nvPr>
        </p:nvSpPr>
        <p:spPr/>
        <p:txBody>
          <a:bodyPr/>
          <a:lstStyle/>
          <a:p>
            <a:r>
              <a:rPr lang="en-US" dirty="0"/>
              <a:t>What do you learn?</a:t>
            </a:r>
          </a:p>
        </p:txBody>
      </p:sp>
      <p:sp>
        <p:nvSpPr>
          <p:cNvPr id="3" name="Text Placeholder 2">
            <a:extLst>
              <a:ext uri="{FF2B5EF4-FFF2-40B4-BE49-F238E27FC236}">
                <a16:creationId xmlns:a16="http://schemas.microsoft.com/office/drawing/2014/main" id="{2B41B729-1C1D-9C49-9461-61F91895FEFF}"/>
              </a:ext>
            </a:extLst>
          </p:cNvPr>
          <p:cNvSpPr>
            <a:spLocks noGrp="1"/>
          </p:cNvSpPr>
          <p:nvPr>
            <p:ph type="body" idx="1"/>
          </p:nvPr>
        </p:nvSpPr>
        <p:spPr>
          <a:xfrm>
            <a:off x="457200" y="1417636"/>
            <a:ext cx="8229600" cy="4938713"/>
          </a:xfrm>
        </p:spPr>
        <p:txBody>
          <a:bodyPr/>
          <a:lstStyle/>
          <a:p>
            <a:r>
              <a:rPr lang="en-US" dirty="0"/>
              <a:t> </a:t>
            </a:r>
            <a:r>
              <a:rPr lang="en-US" dirty="0" err="1"/>
              <a:t>Lexing</a:t>
            </a:r>
            <a:r>
              <a:rPr lang="en-US" dirty="0"/>
              <a:t> – lexical analysis. Recognizing the tokens of the language.</a:t>
            </a:r>
          </a:p>
          <a:p>
            <a:r>
              <a:rPr lang="en-US" dirty="0"/>
              <a:t> Parsing – syntactic analysis, aka the structure of the program?</a:t>
            </a:r>
          </a:p>
          <a:p>
            <a:r>
              <a:rPr lang="en-US" dirty="0"/>
              <a:t> Type analysis – constraints on using the language.</a:t>
            </a:r>
          </a:p>
          <a:p>
            <a:r>
              <a:rPr lang="en-US" dirty="0"/>
              <a:t> Code generation and optimization.</a:t>
            </a:r>
          </a:p>
        </p:txBody>
      </p:sp>
      <p:sp>
        <p:nvSpPr>
          <p:cNvPr id="4" name="Slide Number Placeholder 3">
            <a:extLst>
              <a:ext uri="{FF2B5EF4-FFF2-40B4-BE49-F238E27FC236}">
                <a16:creationId xmlns:a16="http://schemas.microsoft.com/office/drawing/2014/main" id="{42DBB5E3-99A1-644B-BF94-DA6B29F44F98}"/>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5</a:t>
            </a:fld>
            <a:endParaRPr lang="en-US" sz="1200">
              <a:solidFill>
                <a:srgbClr val="888888"/>
              </a:solidFill>
              <a:latin typeface="Calibri"/>
              <a:ea typeface="Calibri"/>
              <a:cs typeface="Calibri"/>
              <a:sym typeface="Calibri"/>
            </a:endParaRPr>
          </a:p>
        </p:txBody>
      </p:sp>
      <p:sp>
        <p:nvSpPr>
          <p:cNvPr id="5" name="TextBox 4">
            <a:extLst>
              <a:ext uri="{FF2B5EF4-FFF2-40B4-BE49-F238E27FC236}">
                <a16:creationId xmlns:a16="http://schemas.microsoft.com/office/drawing/2014/main" id="{8CB94947-6383-9540-8A14-603A243D5FF5}"/>
              </a:ext>
            </a:extLst>
          </p:cNvPr>
          <p:cNvSpPr txBox="1"/>
          <p:nvPr/>
        </p:nvSpPr>
        <p:spPr>
          <a:xfrm>
            <a:off x="5185646" y="2266670"/>
            <a:ext cx="3188263" cy="400110"/>
          </a:xfrm>
          <a:prstGeom prst="rect">
            <a:avLst/>
          </a:prstGeom>
          <a:solidFill>
            <a:srgbClr val="00B0F0"/>
          </a:solidFill>
        </p:spPr>
        <p:txBody>
          <a:bodyPr wrap="square" rtlCol="0">
            <a:spAutoFit/>
          </a:bodyPr>
          <a:lstStyle/>
          <a:p>
            <a:r>
              <a:rPr lang="en-US" sz="2000" dirty="0"/>
              <a:t>Letters/Sounds and Words</a:t>
            </a:r>
          </a:p>
        </p:txBody>
      </p:sp>
      <p:sp>
        <p:nvSpPr>
          <p:cNvPr id="6" name="TextBox 5">
            <a:extLst>
              <a:ext uri="{FF2B5EF4-FFF2-40B4-BE49-F238E27FC236}">
                <a16:creationId xmlns:a16="http://schemas.microsoft.com/office/drawing/2014/main" id="{323DC70B-FEB9-0341-8C03-9B7B68AF57EF}"/>
              </a:ext>
            </a:extLst>
          </p:cNvPr>
          <p:cNvSpPr txBox="1"/>
          <p:nvPr/>
        </p:nvSpPr>
        <p:spPr>
          <a:xfrm>
            <a:off x="6973986" y="3686938"/>
            <a:ext cx="1399923" cy="400110"/>
          </a:xfrm>
          <a:prstGeom prst="rect">
            <a:avLst/>
          </a:prstGeom>
          <a:solidFill>
            <a:srgbClr val="00B0F0"/>
          </a:solidFill>
        </p:spPr>
        <p:txBody>
          <a:bodyPr wrap="square" rtlCol="0">
            <a:spAutoFit/>
          </a:bodyPr>
          <a:lstStyle/>
          <a:p>
            <a:r>
              <a:rPr lang="en-US" sz="2000" dirty="0"/>
              <a:t>Sentences</a:t>
            </a:r>
          </a:p>
        </p:txBody>
      </p:sp>
      <p:sp>
        <p:nvSpPr>
          <p:cNvPr id="7" name="TextBox 6">
            <a:extLst>
              <a:ext uri="{FF2B5EF4-FFF2-40B4-BE49-F238E27FC236}">
                <a16:creationId xmlns:a16="http://schemas.microsoft.com/office/drawing/2014/main" id="{532E70D1-B73E-A946-B062-5BBE33C2DFC4}"/>
              </a:ext>
            </a:extLst>
          </p:cNvPr>
          <p:cNvSpPr txBox="1"/>
          <p:nvPr/>
        </p:nvSpPr>
        <p:spPr>
          <a:xfrm>
            <a:off x="6990169" y="4969595"/>
            <a:ext cx="1383740" cy="400110"/>
          </a:xfrm>
          <a:prstGeom prst="rect">
            <a:avLst/>
          </a:prstGeom>
          <a:solidFill>
            <a:srgbClr val="00B0F0"/>
          </a:solidFill>
        </p:spPr>
        <p:txBody>
          <a:bodyPr wrap="square" rtlCol="0">
            <a:spAutoFit/>
          </a:bodyPr>
          <a:lstStyle/>
          <a:p>
            <a:r>
              <a:rPr lang="en-US" sz="2000" dirty="0"/>
              <a:t>Semantics</a:t>
            </a:r>
          </a:p>
        </p:txBody>
      </p:sp>
      <p:sp>
        <p:nvSpPr>
          <p:cNvPr id="8" name="TextBox 7">
            <a:extLst>
              <a:ext uri="{FF2B5EF4-FFF2-40B4-BE49-F238E27FC236}">
                <a16:creationId xmlns:a16="http://schemas.microsoft.com/office/drawing/2014/main" id="{6BBC57CC-FC09-E247-AF47-FDA966E01BB6}"/>
              </a:ext>
            </a:extLst>
          </p:cNvPr>
          <p:cNvSpPr txBox="1"/>
          <p:nvPr/>
        </p:nvSpPr>
        <p:spPr>
          <a:xfrm>
            <a:off x="6990169" y="5817992"/>
            <a:ext cx="1383740" cy="400110"/>
          </a:xfrm>
          <a:prstGeom prst="rect">
            <a:avLst/>
          </a:prstGeom>
          <a:solidFill>
            <a:srgbClr val="00B0F0"/>
          </a:solidFill>
        </p:spPr>
        <p:txBody>
          <a:bodyPr wrap="square" rtlCol="0">
            <a:spAutoFit/>
          </a:bodyPr>
          <a:lstStyle/>
          <a:p>
            <a:r>
              <a:rPr lang="en-US" sz="2000" dirty="0"/>
              <a:t>”Meaning”</a:t>
            </a:r>
          </a:p>
        </p:txBody>
      </p:sp>
    </p:spTree>
    <p:extLst>
      <p:ext uri="{BB962C8B-B14F-4D97-AF65-F5344CB8AC3E}">
        <p14:creationId xmlns:p14="http://schemas.microsoft.com/office/powerpoint/2010/main" val="76755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91" name="Shape 91"/>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1: How do you configure your editor to auto-format a huge Java library according to your company’s explicit and non-negotiable guidelines?</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You lobby your company to change the style guide to match whatever Eclipse does by default</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
        <p:nvSpPr>
          <p:cNvPr id="2" name="Slide Number Placeholder 1">
            <a:extLst>
              <a:ext uri="{FF2B5EF4-FFF2-40B4-BE49-F238E27FC236}">
                <a16:creationId xmlns:a16="http://schemas.microsoft.com/office/drawing/2014/main" id="{7C43A16B-21EC-DF40-A024-7C72CC0531B5}"/>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6</a:t>
            </a:fld>
            <a:endParaRPr lang="en-US"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97" name="Shape 97"/>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2: Your company decides to do automatic documentation extraction from Javascript code. How do you write your own jsdoc extractor?</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You post to the jsdoc mailing list and ask if anyone else has had this problem. Several people say they have, and the issue pretty much dies right then and there.</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
        <p:nvSpPr>
          <p:cNvPr id="2" name="Slide Number Placeholder 1">
            <a:extLst>
              <a:ext uri="{FF2B5EF4-FFF2-40B4-BE49-F238E27FC236}">
                <a16:creationId xmlns:a16="http://schemas.microsoft.com/office/drawing/2014/main" id="{9B7A854A-A5DF-5647-AF59-D7A5444C38D2}"/>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7</a:t>
            </a:fld>
            <a:endParaRPr lang="en-US"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03" name="Shape 103"/>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3: You have to refactor a massive codebase in C++ in a non-trivial way, e.g. go from 32-bit to 64-bit. What do you do?</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You quit. Duh. You knew that was the answer before you reached the first comma.</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
        <p:nvSpPr>
          <p:cNvPr id="2" name="Slide Number Placeholder 1">
            <a:extLst>
              <a:ext uri="{FF2B5EF4-FFF2-40B4-BE49-F238E27FC236}">
                <a16:creationId xmlns:a16="http://schemas.microsoft.com/office/drawing/2014/main" id="{71071C89-B174-1D4E-9A44-5DA4F8747D0C}"/>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8</a:t>
            </a:fld>
            <a:endParaRPr lang="en-US" sz="12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9" b="0" i="0" u="none" strike="noStrike" cap="none">
                <a:solidFill>
                  <a:schemeClr val="dk1"/>
                </a:solidFill>
                <a:latin typeface="Calibri"/>
                <a:ea typeface="Calibri"/>
                <a:cs typeface="Calibri"/>
                <a:sym typeface="Calibri"/>
              </a:rPr>
              <a:t>Rich Programmer Food, Steve Yegge</a:t>
            </a:r>
          </a:p>
        </p:txBody>
      </p:sp>
      <p:sp>
        <p:nvSpPr>
          <p:cNvPr id="109" name="Shape 109"/>
          <p:cNvSpPr txBox="1">
            <a:spLocks noGrp="1"/>
          </p:cNvSpPr>
          <p:nvPr>
            <p:ph type="body" idx="1"/>
          </p:nvPr>
        </p:nvSpPr>
        <p:spPr>
          <a:xfrm>
            <a:off x="457200" y="1600200"/>
            <a:ext cx="8229600" cy="4525963"/>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dk1"/>
              </a:buClr>
              <a:buSzPct val="100000"/>
              <a:buFont typeface="Arial"/>
              <a:buChar char="•"/>
            </a:pPr>
            <a:r>
              <a:rPr lang="en-US" sz="3200" b="0" i="0" u="none" strike="noStrike" cap="none">
                <a:solidFill>
                  <a:schemeClr val="dk1"/>
                </a:solidFill>
                <a:latin typeface="Calibri"/>
                <a:ea typeface="Calibri"/>
                <a:cs typeface="Calibri"/>
                <a:sym typeface="Calibri"/>
              </a:rPr>
              <a:t>Situation 4: You have to write a syntax highlighter for a web tool that deals with 5-8 programming languages. </a:t>
            </a:r>
          </a:p>
          <a:p>
            <a:pPr marL="742950" marR="0" lvl="1" indent="-285750" algn="l" rtl="0">
              <a:spcBef>
                <a:spcPts val="560"/>
              </a:spcBef>
              <a:spcAft>
                <a:spcPts val="0"/>
              </a:spcAft>
              <a:buClr>
                <a:srgbClr val="000000"/>
              </a:buClr>
              <a:buSzPct val="100000"/>
              <a:buFont typeface="Arial"/>
              <a:buChar char="–"/>
            </a:pPr>
            <a:r>
              <a:rPr lang="en-US" sz="2800" b="0" i="0" u="none" strike="noStrike" cap="none">
                <a:solidFill>
                  <a:srgbClr val="000000"/>
                </a:solidFill>
                <a:latin typeface="Calibri"/>
                <a:ea typeface="Calibri"/>
                <a:cs typeface="Calibri"/>
                <a:sym typeface="Calibri"/>
              </a:rPr>
              <a:t>Steve’s answer: </a:t>
            </a:r>
            <a:r>
              <a:rPr lang="en-US" sz="2800" b="0" i="0" u="none" strike="noStrike" cap="none">
                <a:solidFill>
                  <a:srgbClr val="1F497D"/>
                </a:solidFill>
                <a:latin typeface="Calibri"/>
                <a:ea typeface="Calibri"/>
                <a:cs typeface="Calibri"/>
                <a:sym typeface="Calibri"/>
              </a:rPr>
              <a:t>Tough it out. Colors are for weenies.</a:t>
            </a:r>
          </a:p>
          <a:p>
            <a:pPr marL="742950" marR="0" lvl="1" indent="-285750" algn="l" rtl="0">
              <a:spcBef>
                <a:spcPts val="56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Steve’s real answer: Lexing and parsing</a:t>
            </a:r>
          </a:p>
        </p:txBody>
      </p:sp>
      <p:sp>
        <p:nvSpPr>
          <p:cNvPr id="2" name="Slide Number Placeholder 1">
            <a:extLst>
              <a:ext uri="{FF2B5EF4-FFF2-40B4-BE49-F238E27FC236}">
                <a16:creationId xmlns:a16="http://schemas.microsoft.com/office/drawing/2014/main" id="{12240CCA-F600-C447-9D78-BA5D1F9A2754}"/>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smtClean="0">
                <a:solidFill>
                  <a:srgbClr val="888888"/>
                </a:solidFill>
                <a:latin typeface="Calibri"/>
                <a:ea typeface="Calibri"/>
                <a:cs typeface="Calibri"/>
                <a:sym typeface="Calibri"/>
              </a:rPr>
              <a:t>9</a:t>
            </a:fld>
            <a:endParaRPr lang="en-US"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1544</Words>
  <Application>Microsoft Macintosh PowerPoint</Application>
  <PresentationFormat>On-screen Show (4:3)</PresentationFormat>
  <Paragraphs>165</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simple-light-2</vt:lpstr>
      <vt:lpstr>Why you should take a  Compilers course</vt:lpstr>
      <vt:lpstr>PowerPoint Presentation</vt:lpstr>
      <vt:lpstr>Rich Programmer Food, Steve Yegge</vt:lpstr>
      <vt:lpstr>Rich Programmer Food, Steve Yegge</vt:lpstr>
      <vt:lpstr>What do you learn?</vt:lpstr>
      <vt:lpstr>Rich Programmer Food, Steve Yegge</vt:lpstr>
      <vt:lpstr>Rich Programmer Food, Steve Yegge</vt:lpstr>
      <vt:lpstr>Rich Programmer Food, Steve Yegge</vt:lpstr>
      <vt:lpstr>Rich Programmer Food, Steve Yegge</vt:lpstr>
      <vt:lpstr>Rich Programmer Food, Steve Yegge</vt:lpstr>
      <vt:lpstr>Rich Programmer Food, Steve Yegge</vt:lpstr>
      <vt:lpstr>Rich Programmer Food, Steve Yegge</vt:lpstr>
      <vt:lpstr>Do you really know how programming languages work?</vt:lpstr>
      <vt:lpstr>PowerPoint Presentation</vt:lpstr>
      <vt:lpstr>Reason why send2 works</vt:lpstr>
      <vt:lpstr>Why should you take Compilers?</vt:lpstr>
      <vt:lpstr>Answers to questions you always wondered about</vt:lpstr>
      <vt:lpstr>Answers to questions you always wondered about</vt:lpstr>
      <vt:lpstr>Education ≠ Real Life?</vt:lpstr>
      <vt:lpstr>PowerPoint Presentation</vt:lpstr>
      <vt:lpstr>Rich Programmer Food, Steve Yegge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 should take a  Compilers course</dc:title>
  <cp:lastModifiedBy>Anoop Sarkar</cp:lastModifiedBy>
  <cp:revision>8</cp:revision>
  <dcterms:modified xsi:type="dcterms:W3CDTF">2020-09-05T09:51:21Z</dcterms:modified>
</cp:coreProperties>
</file>