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36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21" name="Shape 22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Shape 22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Shape 22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Shape 2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7331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87" name="Shape 8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06" name="Shape 106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27" name="Shape 127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51" name="Shape 151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Shape 15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" name="Shape 153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Shape 177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2013-09-05</a:t>
            </a:r>
          </a:p>
        </p:txBody>
      </p:sp>
      <p:sp>
        <p:nvSpPr>
          <p:cNvPr id="198" name="Shape 198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lang="en-US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1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body" idx="1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buNone/>
              <a:defRPr sz="1800"/>
            </a:lvl2pPr>
            <a:lvl3pPr lvl="2" indent="0" rtl="0">
              <a:spcBef>
                <a:spcPts val="0"/>
              </a:spcBef>
              <a:buNone/>
              <a:defRPr sz="1800"/>
            </a:lvl3pPr>
            <a:lvl4pPr lvl="3" indent="0" rtl="0">
              <a:spcBef>
                <a:spcPts val="0"/>
              </a:spcBef>
              <a:buNone/>
              <a:defRPr sz="1800"/>
            </a:lvl4pPr>
            <a:lvl5pPr lvl="4" indent="0" rtl="0">
              <a:spcBef>
                <a:spcPts val="0"/>
              </a:spcBef>
              <a:buNone/>
              <a:defRPr sz="1800"/>
            </a:lvl5pPr>
            <a:lvl6pPr lvl="5" indent="0" rtl="0">
              <a:spcBef>
                <a:spcPts val="0"/>
              </a:spcBef>
              <a:buNone/>
              <a:defRPr sz="1800"/>
            </a:lvl6pPr>
            <a:lvl7pPr lvl="6" indent="0" rtl="0">
              <a:spcBef>
                <a:spcPts val="0"/>
              </a:spcBef>
              <a:buNone/>
              <a:defRPr sz="1800"/>
            </a:lvl7pPr>
            <a:lvl8pPr lvl="7" indent="0" rtl="0">
              <a:spcBef>
                <a:spcPts val="0"/>
              </a:spcBef>
              <a:buNone/>
              <a:defRPr sz="1800"/>
            </a:lvl8pPr>
            <a:lvl9pPr lvl="8" indent="0" rtl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</a:rPr>
              <a:t>‹#›</a:t>
            </a:fld>
            <a:endParaRPr lang="en-US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cm.org/classics/sep95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._C._Esch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jpeg"/><Relationship Id="rId5" Type="http://schemas.openxmlformats.org/officeDocument/2006/relationships/hyperlink" Target="https://en.wikipedia.org/wiki/G&#246;del,_Escher,_Bach" TargetMode="Externa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Introduction to Compilers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66" name="Shape 66"/>
          <p:cNvSpPr/>
          <p:nvPr/>
        </p:nvSpPr>
        <p:spPr>
          <a:xfrm>
            <a:off x="5789725" y="548675"/>
            <a:ext cx="2716200" cy="510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Trusting Trust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Shape 156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57" name="Shape 157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58" name="Shape 158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60" name="Shape 160"/>
          <p:cNvCxnSpPr>
            <a:stCxn id="157" idx="2"/>
            <a:endCxn id="156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1" name="Shape 161"/>
          <p:cNvCxnSpPr>
            <a:stCxn id="156" idx="2"/>
            <a:endCxn id="158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2" name="Shape 162"/>
          <p:cNvCxnSpPr>
            <a:stCxn id="158" idx="2"/>
            <a:endCxn id="159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3" name="Shape 163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64" name="Shape 164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65" name="Shape 165"/>
          <p:cNvCxnSpPr>
            <a:stCxn id="163" idx="3"/>
            <a:endCxn id="159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66" name="Shape 166"/>
          <p:cNvCxnSpPr>
            <a:stCxn id="159" idx="3"/>
            <a:endCxn id="164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67" name="Shape 167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68" name="Shape 168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70" name="Shape 170"/>
          <p:cNvSpPr txBox="1"/>
          <p:nvPr/>
        </p:nvSpPr>
        <p:spPr>
          <a:xfrm>
            <a:off x="304800" y="381000"/>
            <a:ext cx="2632074" cy="1930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return(10);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cxnSp>
        <p:nvCxnSpPr>
          <p:cNvPr id="171" name="Shape 171"/>
          <p:cNvCxnSpPr>
            <a:stCxn id="158" idx="3"/>
            <a:endCxn id="156" idx="3"/>
          </p:cNvCxnSpPr>
          <p:nvPr/>
        </p:nvCxnSpPr>
        <p:spPr>
          <a:xfrm rot="10800000" flipH="1">
            <a:off x="5064124" y="2295650"/>
            <a:ext cx="600" cy="1406400"/>
          </a:xfrm>
          <a:prstGeom prst="curvedConnector3">
            <a:avLst>
              <a:gd name="adj1" fmla="val 104278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72" name="Shape 172"/>
          <p:cNvSpPr txBox="1"/>
          <p:nvPr/>
        </p:nvSpPr>
        <p:spPr>
          <a:xfrm>
            <a:off x="609600" y="5562600"/>
            <a:ext cx="36988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Shape 180"/>
          <p:cNvSpPr txBox="1"/>
          <p:nvPr/>
        </p:nvSpPr>
        <p:spPr>
          <a:xfrm>
            <a:off x="3692525" y="2062163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181" name="Shape 181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82" name="Shape 182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83" name="Shape 183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84" name="Shape 184"/>
          <p:cNvCxnSpPr>
            <a:stCxn id="181" idx="2"/>
            <a:endCxn id="180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5" name="Shape 185"/>
          <p:cNvCxnSpPr>
            <a:stCxn id="180" idx="2"/>
            <a:endCxn id="182" idx="0"/>
          </p:cNvCxnSpPr>
          <p:nvPr/>
        </p:nvCxnSpPr>
        <p:spPr>
          <a:xfrm>
            <a:off x="4378324" y="2894013"/>
            <a:ext cx="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86" name="Shape 186"/>
          <p:cNvCxnSpPr>
            <a:stCxn id="182" idx="2"/>
            <a:endCxn id="183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87" name="Shape 187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88" name="Shape 188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89" name="Shape 189"/>
          <p:cNvCxnSpPr>
            <a:stCxn id="187" idx="3"/>
            <a:endCxn id="183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90" name="Shape 190"/>
          <p:cNvCxnSpPr>
            <a:stCxn id="183" idx="3"/>
            <a:endCxn id="188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91" name="Shape 191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92" name="Shape 192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93" name="Shape 193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94" name="Shape 194"/>
          <p:cNvSpPr txBox="1"/>
          <p:nvPr/>
        </p:nvSpPr>
        <p:spPr>
          <a:xfrm>
            <a:off x="304800" y="381000"/>
            <a:ext cx="2936874" cy="1930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95" name="Shape 195"/>
          <p:cNvSpPr txBox="1"/>
          <p:nvPr/>
        </p:nvSpPr>
        <p:spPr>
          <a:xfrm>
            <a:off x="609600" y="5562600"/>
            <a:ext cx="36988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5597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04" name="Shape 204"/>
          <p:cNvSpPr txBox="1"/>
          <p:nvPr/>
        </p:nvSpPr>
        <p:spPr>
          <a:xfrm>
            <a:off x="5597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05" name="Shape 205"/>
          <p:cNvSpPr txBox="1"/>
          <p:nvPr/>
        </p:nvSpPr>
        <p:spPr>
          <a:xfrm>
            <a:off x="5597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5597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07" name="Shape 207"/>
          <p:cNvCxnSpPr>
            <a:stCxn id="204" idx="2"/>
            <a:endCxn id="203" idx="0"/>
          </p:cNvCxnSpPr>
          <p:nvPr/>
        </p:nvCxnSpPr>
        <p:spPr>
          <a:xfrm>
            <a:off x="6283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8" name="Shape 208"/>
          <p:cNvCxnSpPr>
            <a:stCxn id="203" idx="2"/>
            <a:endCxn id="205" idx="0"/>
          </p:cNvCxnSpPr>
          <p:nvPr/>
        </p:nvCxnSpPr>
        <p:spPr>
          <a:xfrm>
            <a:off x="6283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09" name="Shape 209"/>
          <p:cNvCxnSpPr>
            <a:stCxn id="205" idx="2"/>
            <a:endCxn id="206" idx="0"/>
          </p:cNvCxnSpPr>
          <p:nvPr/>
        </p:nvCxnSpPr>
        <p:spPr>
          <a:xfrm>
            <a:off x="6283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3806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7866063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12" name="Shape 212"/>
          <p:cNvCxnSpPr>
            <a:stCxn id="210" idx="3"/>
            <a:endCxn id="206" idx="1"/>
          </p:cNvCxnSpPr>
          <p:nvPr/>
        </p:nvCxnSpPr>
        <p:spPr>
          <a:xfrm>
            <a:off x="4633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13" name="Shape 213"/>
          <p:cNvCxnSpPr>
            <a:stCxn id="206" idx="3"/>
            <a:endCxn id="211" idx="1"/>
          </p:cNvCxnSpPr>
          <p:nvPr/>
        </p:nvCxnSpPr>
        <p:spPr>
          <a:xfrm>
            <a:off x="6969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14" name="Shape 214"/>
          <p:cNvSpPr txBox="1"/>
          <p:nvPr/>
        </p:nvSpPr>
        <p:spPr>
          <a:xfrm>
            <a:off x="5410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733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16" name="Shape 216"/>
          <p:cNvSpPr txBox="1"/>
          <p:nvPr/>
        </p:nvSpPr>
        <p:spPr>
          <a:xfrm>
            <a:off x="7620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304800" y="457200"/>
            <a:ext cx="4918074" cy="2540000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if(match(s,”login(”,&amp;rest))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add root passwd trojan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compile(rest);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495800" y="5638800"/>
            <a:ext cx="38512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Shape 226"/>
          <p:cNvSpPr txBox="1"/>
          <p:nvPr/>
        </p:nvSpPr>
        <p:spPr>
          <a:xfrm>
            <a:off x="5597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227" name="Shape 227"/>
          <p:cNvSpPr txBox="1"/>
          <p:nvPr/>
        </p:nvSpPr>
        <p:spPr>
          <a:xfrm>
            <a:off x="5597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28" name="Shape 228"/>
          <p:cNvSpPr txBox="1"/>
          <p:nvPr/>
        </p:nvSpPr>
        <p:spPr>
          <a:xfrm>
            <a:off x="5597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29" name="Shape 229"/>
          <p:cNvSpPr txBox="1"/>
          <p:nvPr/>
        </p:nvSpPr>
        <p:spPr>
          <a:xfrm>
            <a:off x="5597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30" name="Shape 230"/>
          <p:cNvCxnSpPr>
            <a:stCxn id="227" idx="2"/>
            <a:endCxn id="226" idx="0"/>
          </p:cNvCxnSpPr>
          <p:nvPr/>
        </p:nvCxnSpPr>
        <p:spPr>
          <a:xfrm>
            <a:off x="6283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1" name="Shape 231"/>
          <p:cNvCxnSpPr>
            <a:stCxn id="226" idx="2"/>
            <a:endCxn id="228" idx="0"/>
          </p:cNvCxnSpPr>
          <p:nvPr/>
        </p:nvCxnSpPr>
        <p:spPr>
          <a:xfrm>
            <a:off x="6283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2" name="Shape 232"/>
          <p:cNvCxnSpPr>
            <a:stCxn id="228" idx="2"/>
            <a:endCxn id="229" idx="0"/>
          </p:cNvCxnSpPr>
          <p:nvPr/>
        </p:nvCxnSpPr>
        <p:spPr>
          <a:xfrm>
            <a:off x="6283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3" name="Shape 233"/>
          <p:cNvSpPr txBox="1"/>
          <p:nvPr/>
        </p:nvSpPr>
        <p:spPr>
          <a:xfrm>
            <a:off x="3806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34" name="Shape 234"/>
          <p:cNvSpPr txBox="1"/>
          <p:nvPr/>
        </p:nvSpPr>
        <p:spPr>
          <a:xfrm>
            <a:off x="7866063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35" name="Shape 235"/>
          <p:cNvCxnSpPr>
            <a:stCxn id="233" idx="3"/>
            <a:endCxn id="229" idx="1"/>
          </p:cNvCxnSpPr>
          <p:nvPr/>
        </p:nvCxnSpPr>
        <p:spPr>
          <a:xfrm>
            <a:off x="4633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36" name="Shape 236"/>
          <p:cNvCxnSpPr>
            <a:stCxn id="229" idx="3"/>
            <a:endCxn id="234" idx="1"/>
          </p:cNvCxnSpPr>
          <p:nvPr/>
        </p:nvCxnSpPr>
        <p:spPr>
          <a:xfrm>
            <a:off x="6969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37" name="Shape 237"/>
          <p:cNvSpPr txBox="1"/>
          <p:nvPr/>
        </p:nvSpPr>
        <p:spPr>
          <a:xfrm>
            <a:off x="5410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38" name="Shape 238"/>
          <p:cNvSpPr txBox="1"/>
          <p:nvPr/>
        </p:nvSpPr>
        <p:spPr>
          <a:xfrm>
            <a:off x="3733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7620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52400" y="457200"/>
            <a:ext cx="5224462" cy="37591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if(match(s,”compile(”,&amp;rest))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insert login cracker code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compile(”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if(match(s,”login(”,&amp;rest))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// add root passwd trojan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compile(rest);”);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compile(rest);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4495800" y="5638800"/>
            <a:ext cx="38512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has login crack</a:t>
            </a:r>
          </a:p>
        </p:txBody>
      </p:sp>
      <p:cxnSp>
        <p:nvCxnSpPr>
          <p:cNvPr id="242" name="Shape 242"/>
          <p:cNvCxnSpPr>
            <a:stCxn id="228" idx="3"/>
            <a:endCxn id="226" idx="3"/>
          </p:cNvCxnSpPr>
          <p:nvPr/>
        </p:nvCxnSpPr>
        <p:spPr>
          <a:xfrm rot="10800000" flipH="1">
            <a:off x="6969124" y="2295650"/>
            <a:ext cx="600" cy="1406400"/>
          </a:xfrm>
          <a:prstGeom prst="curvedConnector3">
            <a:avLst>
              <a:gd name="adj1" fmla="val 989853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Shape 250"/>
          <p:cNvSpPr txBox="1"/>
          <p:nvPr/>
        </p:nvSpPr>
        <p:spPr>
          <a:xfrm>
            <a:off x="5597525" y="2062163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 Compiler</a:t>
            </a:r>
          </a:p>
        </p:txBody>
      </p:sp>
      <p:sp>
        <p:nvSpPr>
          <p:cNvPr id="251" name="Shape 251"/>
          <p:cNvSpPr txBox="1"/>
          <p:nvPr/>
        </p:nvSpPr>
        <p:spPr>
          <a:xfrm>
            <a:off x="5597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5597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53" name="Shape 253"/>
          <p:cNvSpPr txBox="1"/>
          <p:nvPr/>
        </p:nvSpPr>
        <p:spPr>
          <a:xfrm>
            <a:off x="5597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254" name="Shape 254"/>
          <p:cNvCxnSpPr>
            <a:stCxn id="251" idx="2"/>
            <a:endCxn id="250" idx="0"/>
          </p:cNvCxnSpPr>
          <p:nvPr/>
        </p:nvCxnSpPr>
        <p:spPr>
          <a:xfrm>
            <a:off x="6283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5" name="Shape 255"/>
          <p:cNvCxnSpPr>
            <a:stCxn id="250" idx="2"/>
            <a:endCxn id="252" idx="0"/>
          </p:cNvCxnSpPr>
          <p:nvPr/>
        </p:nvCxnSpPr>
        <p:spPr>
          <a:xfrm>
            <a:off x="6283324" y="2894013"/>
            <a:ext cx="0" cy="392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56" name="Shape 256"/>
          <p:cNvCxnSpPr>
            <a:stCxn id="252" idx="2"/>
            <a:endCxn id="253" idx="0"/>
          </p:cNvCxnSpPr>
          <p:nvPr/>
        </p:nvCxnSpPr>
        <p:spPr>
          <a:xfrm>
            <a:off x="6283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57" name="Shape 257"/>
          <p:cNvSpPr txBox="1"/>
          <p:nvPr/>
        </p:nvSpPr>
        <p:spPr>
          <a:xfrm>
            <a:off x="3806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258" name="Shape 258"/>
          <p:cNvSpPr txBox="1"/>
          <p:nvPr/>
        </p:nvSpPr>
        <p:spPr>
          <a:xfrm>
            <a:off x="7866063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259" name="Shape 259"/>
          <p:cNvCxnSpPr>
            <a:stCxn id="257" idx="3"/>
            <a:endCxn id="253" idx="1"/>
          </p:cNvCxnSpPr>
          <p:nvPr/>
        </p:nvCxnSpPr>
        <p:spPr>
          <a:xfrm>
            <a:off x="4633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260" name="Shape 260"/>
          <p:cNvCxnSpPr>
            <a:stCxn id="253" idx="3"/>
            <a:endCxn id="258" idx="1"/>
          </p:cNvCxnSpPr>
          <p:nvPr/>
        </p:nvCxnSpPr>
        <p:spPr>
          <a:xfrm>
            <a:off x="6969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261" name="Shape 261"/>
          <p:cNvSpPr txBox="1"/>
          <p:nvPr/>
        </p:nvSpPr>
        <p:spPr>
          <a:xfrm>
            <a:off x="5410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262" name="Shape 262"/>
          <p:cNvSpPr txBox="1"/>
          <p:nvPr/>
        </p:nvSpPr>
        <p:spPr>
          <a:xfrm>
            <a:off x="3733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263" name="Shape 263"/>
          <p:cNvSpPr txBox="1"/>
          <p:nvPr/>
        </p:nvSpPr>
        <p:spPr>
          <a:xfrm>
            <a:off x="7620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264" name="Shape 264"/>
          <p:cNvSpPr txBox="1"/>
          <p:nvPr/>
        </p:nvSpPr>
        <p:spPr>
          <a:xfrm>
            <a:off x="152400" y="457200"/>
            <a:ext cx="4308474" cy="1930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compile(char *s)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standard compiler code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no login crack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…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4114800" y="5638800"/>
            <a:ext cx="4460875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Compiler inserts login crack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228600" y="3352800"/>
            <a:ext cx="3598862" cy="100647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Reflections on Trusting Trust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Ken Thompson.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CACM 27(8), pp. 761-763, 1984.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3695700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75" name="Shape 75"/>
          <p:cNvSpPr txBox="1"/>
          <p:nvPr/>
        </p:nvSpPr>
        <p:spPr>
          <a:xfrm>
            <a:off x="3695700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76" name="Shape 76"/>
          <p:cNvSpPr txBox="1"/>
          <p:nvPr/>
        </p:nvSpPr>
        <p:spPr>
          <a:xfrm>
            <a:off x="3695700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77" name="Shape 77"/>
          <p:cNvSpPr txBox="1"/>
          <p:nvPr/>
        </p:nvSpPr>
        <p:spPr>
          <a:xfrm>
            <a:off x="3695700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78" name="Shape 78"/>
          <p:cNvCxnSpPr>
            <a:stCxn id="75" idx="2"/>
            <a:endCxn id="74" idx="0"/>
          </p:cNvCxnSpPr>
          <p:nvPr/>
        </p:nvCxnSpPr>
        <p:spPr>
          <a:xfrm>
            <a:off x="4381499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9" name="Shape 79"/>
          <p:cNvCxnSpPr>
            <a:stCxn id="74" idx="2"/>
            <a:endCxn id="76" idx="0"/>
          </p:cNvCxnSpPr>
          <p:nvPr/>
        </p:nvCxnSpPr>
        <p:spPr>
          <a:xfrm>
            <a:off x="4381499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0" name="Shape 80"/>
          <p:cNvCxnSpPr>
            <a:stCxn id="76" idx="2"/>
            <a:endCxn id="77" idx="0"/>
          </p:cNvCxnSpPr>
          <p:nvPr/>
        </p:nvCxnSpPr>
        <p:spPr>
          <a:xfrm>
            <a:off x="4381499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1" name="Shape 81"/>
          <p:cNvSpPr txBox="1"/>
          <p:nvPr/>
        </p:nvSpPr>
        <p:spPr>
          <a:xfrm>
            <a:off x="1905000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867400" y="4881562"/>
            <a:ext cx="1030287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83" name="Shape 83"/>
          <p:cNvCxnSpPr>
            <a:stCxn id="81" idx="3"/>
            <a:endCxn id="77" idx="1"/>
          </p:cNvCxnSpPr>
          <p:nvPr/>
        </p:nvCxnSpPr>
        <p:spPr>
          <a:xfrm>
            <a:off x="2732088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84" name="Shape 84"/>
          <p:cNvCxnSpPr>
            <a:stCxn id="77" idx="3"/>
            <a:endCxn id="82" idx="1"/>
          </p:cNvCxnSpPr>
          <p:nvPr/>
        </p:nvCxnSpPr>
        <p:spPr>
          <a:xfrm>
            <a:off x="5067299" y="5110162"/>
            <a:ext cx="800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B60F5-9AD3-DA43-AF18-C1E1D5FD86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Shape 75">
            <a:extLst>
              <a:ext uri="{FF2B5EF4-FFF2-40B4-BE49-F238E27FC236}">
                <a16:creationId xmlns:a16="http://schemas.microsoft.com/office/drawing/2014/main" id="{88DA1633-8707-7C47-9A48-A0B9B6D8C84F}"/>
              </a:ext>
            </a:extLst>
          </p:cNvPr>
          <p:cNvSpPr txBox="1"/>
          <p:nvPr/>
        </p:nvSpPr>
        <p:spPr>
          <a:xfrm>
            <a:off x="3886198" y="837218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A81745-078A-9140-949E-E5D87ED333DA}"/>
              </a:ext>
            </a:extLst>
          </p:cNvPr>
          <p:cNvSpPr txBox="1"/>
          <p:nvPr/>
        </p:nvSpPr>
        <p:spPr>
          <a:xfrm>
            <a:off x="3129442" y="1849791"/>
            <a:ext cx="2885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a program?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B1D4346-6B1D-9A4B-8BD5-4579D37A7FBA}"/>
              </a:ext>
            </a:extLst>
          </p:cNvPr>
          <p:cNvGrpSpPr/>
          <p:nvPr/>
        </p:nvGrpSpPr>
        <p:grpSpPr>
          <a:xfrm>
            <a:off x="2112575" y="2857305"/>
            <a:ext cx="4918841" cy="1563319"/>
            <a:chOff x="2112578" y="2418131"/>
            <a:chExt cx="4918841" cy="15633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C38A6B-C12C-E44C-8D09-48C4333AF2A3}"/>
                </a:ext>
              </a:extLst>
            </p:cNvPr>
            <p:cNvSpPr txBox="1"/>
            <p:nvPr/>
          </p:nvSpPr>
          <p:spPr>
            <a:xfrm>
              <a:off x="2112578" y="2781121"/>
              <a:ext cx="491884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int main() {</a:t>
              </a:r>
            </a:p>
            <a:p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8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("hello world!\n");</a:t>
              </a:r>
            </a:p>
            <a:p>
              <a:r>
                <a:rPr lang="en-US" sz="18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BC557A1-B4E3-BF48-A2AA-52CDC2BA0EEB}"/>
                </a:ext>
              </a:extLst>
            </p:cNvPr>
            <p:cNvSpPr txBox="1"/>
            <p:nvPr/>
          </p:nvSpPr>
          <p:spPr>
            <a:xfrm>
              <a:off x="4146239" y="2418131"/>
              <a:ext cx="851515" cy="369332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 err="1"/>
                <a:t>hello.c</a:t>
              </a:r>
              <a:endParaRPr lang="en-US" sz="1800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186F13E-F0C1-2445-BAB4-EF3F6CB6333D}"/>
              </a:ext>
            </a:extLst>
          </p:cNvPr>
          <p:cNvSpPr txBox="1"/>
          <p:nvPr/>
        </p:nvSpPr>
        <p:spPr>
          <a:xfrm>
            <a:off x="2112572" y="5024660"/>
            <a:ext cx="4918841" cy="646331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$ file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hello.c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: c program text, ASCII text</a:t>
            </a:r>
          </a:p>
        </p:txBody>
      </p:sp>
    </p:spTree>
    <p:extLst>
      <p:ext uri="{BB962C8B-B14F-4D97-AF65-F5344CB8AC3E}">
        <p14:creationId xmlns:p14="http://schemas.microsoft.com/office/powerpoint/2010/main" val="274815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3D5690-EEDE-6C41-A727-51C5BC299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BBEFD1-5C10-124A-90C0-659B328041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D4C03C-37E0-8643-B00D-35063B856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630635"/>
            <a:ext cx="8339832" cy="389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B4C07-DE70-F042-9D72-20F419167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03759"/>
            <a:ext cx="8520600" cy="31398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program is just a text ASCII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/>
              <a:t> prints out ASCII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must be a program that can print out ASCII text that is itself source code for a program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would be a program that is a program generator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program generator that generates itself is called a Quine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F1FAB-F90C-7F4C-A67F-8916FD962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Quine is a program that generates its own code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D9C33-7A8A-6648-B6A6-FD0ECA977D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7CB0C59-EDC2-1E42-8239-0BDBECCCAFA6}"/>
              </a:ext>
            </a:extLst>
          </p:cNvPr>
          <p:cNvGrpSpPr/>
          <p:nvPr/>
        </p:nvGrpSpPr>
        <p:grpSpPr>
          <a:xfrm>
            <a:off x="916920" y="4543602"/>
            <a:ext cx="5144447" cy="2040437"/>
            <a:chOff x="2129659" y="4701885"/>
            <a:chExt cx="5144447" cy="2040437"/>
          </a:xfrm>
        </p:grpSpPr>
        <p:pic>
          <p:nvPicPr>
            <p:cNvPr id="1028" name="Picture 4" descr="“S.” Sees Himself in “S.” | Thoughts On &quot;S&quot;">
              <a:hlinkClick r:id="rId3"/>
              <a:extLst>
                <a:ext uri="{FF2B5EF4-FFF2-40B4-BE49-F238E27FC236}">
                  <a16:creationId xmlns:a16="http://schemas.microsoft.com/office/drawing/2014/main" id="{88D1751E-026C-5040-83A9-A7F0823E5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9659" y="4701885"/>
              <a:ext cx="2442341" cy="20404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A6E2C8-E449-CC41-8939-459253881897}"/>
                </a:ext>
              </a:extLst>
            </p:cNvPr>
            <p:cNvSpPr txBox="1"/>
            <p:nvPr/>
          </p:nvSpPr>
          <p:spPr>
            <a:xfrm>
              <a:off x="4656082" y="5568214"/>
              <a:ext cx="2618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M.C. Escher. “Drawing Hands”</a:t>
              </a:r>
            </a:p>
          </p:txBody>
        </p:sp>
      </p:grpSp>
      <p:pic>
        <p:nvPicPr>
          <p:cNvPr id="1030" name="Picture 6">
            <a:hlinkClick r:id="rId5"/>
            <a:extLst>
              <a:ext uri="{FF2B5EF4-FFF2-40B4-BE49-F238E27FC236}">
                <a16:creationId xmlns:a16="http://schemas.microsoft.com/office/drawing/2014/main" id="{769EB360-B738-1849-96F7-FD70CB3D8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841" y="4393720"/>
            <a:ext cx="1648142" cy="2348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73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10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Shape 92"/>
          <p:cNvSpPr txBox="1"/>
          <p:nvPr/>
        </p:nvSpPr>
        <p:spPr>
          <a:xfrm>
            <a:off x="3695700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3695700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3695700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95" name="Shape 95"/>
          <p:cNvSpPr txBox="1"/>
          <p:nvPr/>
        </p:nvSpPr>
        <p:spPr>
          <a:xfrm>
            <a:off x="3695700" y="488315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96" name="Shape 96"/>
          <p:cNvCxnSpPr>
            <a:stCxn id="93" idx="2"/>
            <a:endCxn id="92" idx="0"/>
          </p:cNvCxnSpPr>
          <p:nvPr/>
        </p:nvCxnSpPr>
        <p:spPr>
          <a:xfrm>
            <a:off x="4381499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7" name="Shape 97"/>
          <p:cNvCxnSpPr>
            <a:stCxn id="92" idx="2"/>
            <a:endCxn id="94" idx="0"/>
          </p:cNvCxnSpPr>
          <p:nvPr/>
        </p:nvCxnSpPr>
        <p:spPr>
          <a:xfrm>
            <a:off x="4381499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98" name="Shape 98"/>
          <p:cNvCxnSpPr>
            <a:stCxn id="94" idx="2"/>
            <a:endCxn id="95" idx="0"/>
          </p:cNvCxnSpPr>
          <p:nvPr/>
        </p:nvCxnSpPr>
        <p:spPr>
          <a:xfrm>
            <a:off x="4381499" y="4117975"/>
            <a:ext cx="0" cy="765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9" name="Shape 99"/>
          <p:cNvSpPr txBox="1"/>
          <p:nvPr/>
        </p:nvSpPr>
        <p:spPr>
          <a:xfrm>
            <a:off x="1905000" y="4887912"/>
            <a:ext cx="434974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∅</a:t>
            </a:r>
          </a:p>
        </p:txBody>
      </p:sp>
      <p:cxnSp>
        <p:nvCxnSpPr>
          <p:cNvPr id="100" name="Shape 100"/>
          <p:cNvCxnSpPr>
            <a:stCxn id="99" idx="3"/>
            <a:endCxn id="95" idx="1"/>
          </p:cNvCxnSpPr>
          <p:nvPr/>
        </p:nvCxnSpPr>
        <p:spPr>
          <a:xfrm>
            <a:off x="2339974" y="5116512"/>
            <a:ext cx="1355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1" name="Shape 101"/>
          <p:cNvSpPr txBox="1"/>
          <p:nvPr/>
        </p:nvSpPr>
        <p:spPr>
          <a:xfrm>
            <a:off x="222000" y="80950"/>
            <a:ext cx="8700000" cy="7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main(){char *c="main(){char *c=%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c%s%c;printf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(c,34,c,34);}";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-US" sz="18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(c,34,c,34);}</a:t>
            </a:r>
          </a:p>
        </p:txBody>
      </p:sp>
      <p:cxnSp>
        <p:nvCxnSpPr>
          <p:cNvPr id="102" name="Shape 102"/>
          <p:cNvCxnSpPr>
            <a:stCxn id="95" idx="3"/>
            <a:endCxn id="92" idx="3"/>
          </p:cNvCxnSpPr>
          <p:nvPr/>
        </p:nvCxnSpPr>
        <p:spPr>
          <a:xfrm rot="10800000" flipH="1">
            <a:off x="5067299" y="2295612"/>
            <a:ext cx="600" cy="2820900"/>
          </a:xfrm>
          <a:prstGeom prst="curvedConnector3">
            <a:avLst>
              <a:gd name="adj1" fmla="val 15997083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03" name="Shape 103"/>
          <p:cNvSpPr txBox="1"/>
          <p:nvPr/>
        </p:nvSpPr>
        <p:spPr>
          <a:xfrm>
            <a:off x="6096000" y="3200400"/>
            <a:ext cx="2502900" cy="476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= Program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Shape 111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13" name="Shape 113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14" name="Shape 114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15" name="Shape 115"/>
          <p:cNvCxnSpPr>
            <a:stCxn id="112" idx="2"/>
            <a:endCxn id="111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6" name="Shape 116"/>
          <p:cNvCxnSpPr>
            <a:stCxn id="111" idx="2"/>
            <a:endCxn id="113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17" name="Shape 117"/>
          <p:cNvCxnSpPr>
            <a:stCxn id="113" idx="2"/>
            <a:endCxn id="114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18" name="Shape 118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19" name="Shape 119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20" name="Shape 120"/>
          <p:cNvCxnSpPr>
            <a:stCxn id="118" idx="3"/>
            <a:endCxn id="114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1" name="Shape 121"/>
          <p:cNvCxnSpPr>
            <a:stCxn id="114" idx="3"/>
            <a:endCxn id="119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2" name="Shape 122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23" name="Shape 123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24" name="Shape 124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7B8F-0A2D-114C-B407-7BFCAF92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constants in programming languages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43B598B-DD45-9642-8DA9-9819049F96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C44C1-EA75-F749-8265-38E07D13DE7A}"/>
              </a:ext>
            </a:extLst>
          </p:cNvPr>
          <p:cNvSpPr txBox="1"/>
          <p:nvPr/>
        </p:nvSpPr>
        <p:spPr>
          <a:xfrm>
            <a:off x="2112579" y="1685785"/>
            <a:ext cx="49188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int main() 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("hello world!\n");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EA0C154-375C-A74D-AF96-B062149FA45E}"/>
              </a:ext>
            </a:extLst>
          </p:cNvPr>
          <p:cNvGrpSpPr/>
          <p:nvPr/>
        </p:nvGrpSpPr>
        <p:grpSpPr>
          <a:xfrm>
            <a:off x="4272455" y="2659118"/>
            <a:ext cx="1844566" cy="3603523"/>
            <a:chOff x="4272455" y="2659118"/>
            <a:chExt cx="1844566" cy="3603523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54FC2B-4A7B-3C49-870C-1BB0FA68F6C8}"/>
                </a:ext>
              </a:extLst>
            </p:cNvPr>
            <p:cNvSpPr txBox="1"/>
            <p:nvPr/>
          </p:nvSpPr>
          <p:spPr>
            <a:xfrm>
              <a:off x="4272455" y="5334774"/>
              <a:ext cx="1844565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c13 = ‘\n’;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395C583-93C4-0B4F-8EF5-AB94B70640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5076" y="2659118"/>
              <a:ext cx="0" cy="26756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4024A3-7781-C34A-89CA-C7725FBE97DB}"/>
                </a:ext>
              </a:extLst>
            </p:cNvPr>
            <p:cNvSpPr txBox="1"/>
            <p:nvPr/>
          </p:nvSpPr>
          <p:spPr>
            <a:xfrm>
              <a:off x="4272456" y="5862531"/>
              <a:ext cx="1844565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c13 = 10;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8FAE9D-B546-0341-81C8-708C6A2B56A4}"/>
              </a:ext>
            </a:extLst>
          </p:cNvPr>
          <p:cNvGrpSpPr/>
          <p:nvPr/>
        </p:nvGrpSpPr>
        <p:grpSpPr>
          <a:xfrm>
            <a:off x="2653861" y="2659117"/>
            <a:ext cx="1849822" cy="2464438"/>
            <a:chOff x="2653861" y="2659117"/>
            <a:chExt cx="1849822" cy="24644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BA8C34B-7999-7340-8CBC-EA53859C5FDD}"/>
                </a:ext>
              </a:extLst>
            </p:cNvPr>
            <p:cNvSpPr txBox="1"/>
            <p:nvPr/>
          </p:nvSpPr>
          <p:spPr>
            <a:xfrm>
              <a:off x="2653861" y="4210173"/>
              <a:ext cx="1844559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c2 = ‘e’;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D7EB98D-D366-7C46-93B0-CD780A6DB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0717" y="2659117"/>
              <a:ext cx="0" cy="155105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31D67B2-B5D8-DE4C-A5A1-B23DFB18CE9F}"/>
                </a:ext>
              </a:extLst>
            </p:cNvPr>
            <p:cNvSpPr txBox="1"/>
            <p:nvPr/>
          </p:nvSpPr>
          <p:spPr>
            <a:xfrm>
              <a:off x="2659119" y="4723445"/>
              <a:ext cx="1844564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c2 = 101;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57C724-6A4B-3C44-AE53-3248F72CBCAD}"/>
              </a:ext>
            </a:extLst>
          </p:cNvPr>
          <p:cNvGrpSpPr/>
          <p:nvPr/>
        </p:nvGrpSpPr>
        <p:grpSpPr>
          <a:xfrm>
            <a:off x="2112579" y="2659119"/>
            <a:ext cx="1818292" cy="1209962"/>
            <a:chOff x="2112579" y="2659119"/>
            <a:chExt cx="1818292" cy="12099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CB8903B-3C4D-0F41-B75C-24802FBB4EAF}"/>
                </a:ext>
              </a:extLst>
            </p:cNvPr>
            <p:cNvSpPr txBox="1"/>
            <p:nvPr/>
          </p:nvSpPr>
          <p:spPr>
            <a:xfrm>
              <a:off x="2112579" y="2988920"/>
              <a:ext cx="181829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c1 = ‘h’;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9B60CFF-E514-A14D-AD8E-D56D8B28B6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662" y="2659119"/>
              <a:ext cx="157655" cy="32980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C15E87-A9C1-E942-B8BC-55F27DFF4323}"/>
                </a:ext>
              </a:extLst>
            </p:cNvPr>
            <p:cNvSpPr txBox="1"/>
            <p:nvPr/>
          </p:nvSpPr>
          <p:spPr>
            <a:xfrm>
              <a:off x="2112579" y="3468971"/>
              <a:ext cx="1818292" cy="40011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char c1 = 104;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72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sldNum" idx="12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Shape 132"/>
          <p:cNvSpPr txBox="1"/>
          <p:nvPr/>
        </p:nvSpPr>
        <p:spPr>
          <a:xfrm>
            <a:off x="3692525" y="2062163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3692525" y="8382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3692525" y="3286125"/>
            <a:ext cx="1371599" cy="83185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3692525" y="4876800"/>
            <a:ext cx="1371599" cy="466725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Runtime</a:t>
            </a:r>
          </a:p>
        </p:txBody>
      </p:sp>
      <p:cxnSp>
        <p:nvCxnSpPr>
          <p:cNvPr id="136" name="Shape 136"/>
          <p:cNvCxnSpPr>
            <a:stCxn id="133" idx="2"/>
            <a:endCxn id="132" idx="0"/>
          </p:cNvCxnSpPr>
          <p:nvPr/>
        </p:nvCxnSpPr>
        <p:spPr>
          <a:xfrm>
            <a:off x="4378324" y="1304925"/>
            <a:ext cx="0" cy="757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7" name="Shape 137"/>
          <p:cNvCxnSpPr>
            <a:stCxn id="132" idx="2"/>
            <a:endCxn id="134" idx="0"/>
          </p:cNvCxnSpPr>
          <p:nvPr/>
        </p:nvCxnSpPr>
        <p:spPr>
          <a:xfrm>
            <a:off x="4378324" y="2528888"/>
            <a:ext cx="0" cy="757199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38" name="Shape 138"/>
          <p:cNvCxnSpPr>
            <a:stCxn id="134" idx="2"/>
            <a:endCxn id="135" idx="0"/>
          </p:cNvCxnSpPr>
          <p:nvPr/>
        </p:nvCxnSpPr>
        <p:spPr>
          <a:xfrm>
            <a:off x="4378324" y="4117975"/>
            <a:ext cx="0" cy="758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9" name="Shape 139"/>
          <p:cNvSpPr txBox="1"/>
          <p:nvPr/>
        </p:nvSpPr>
        <p:spPr>
          <a:xfrm>
            <a:off x="1901825" y="4881562"/>
            <a:ext cx="827088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</a:t>
            </a:r>
          </a:p>
        </p:txBody>
      </p:sp>
      <p:sp>
        <p:nvSpPr>
          <p:cNvPr id="140" name="Shape 140"/>
          <p:cNvSpPr txBox="1"/>
          <p:nvPr/>
        </p:nvSpPr>
        <p:spPr>
          <a:xfrm>
            <a:off x="5961062" y="4881562"/>
            <a:ext cx="1030286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</a:p>
        </p:txBody>
      </p:sp>
      <p:cxnSp>
        <p:nvCxnSpPr>
          <p:cNvPr id="141" name="Shape 141"/>
          <p:cNvCxnSpPr>
            <a:stCxn id="139" idx="3"/>
            <a:endCxn id="135" idx="1"/>
          </p:cNvCxnSpPr>
          <p:nvPr/>
        </p:nvCxnSpPr>
        <p:spPr>
          <a:xfrm>
            <a:off x="2728913" y="5110162"/>
            <a:ext cx="963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42" name="Shape 142"/>
          <p:cNvCxnSpPr>
            <a:stCxn id="135" idx="3"/>
            <a:endCxn id="140" idx="1"/>
          </p:cNvCxnSpPr>
          <p:nvPr/>
        </p:nvCxnSpPr>
        <p:spPr>
          <a:xfrm>
            <a:off x="5064124" y="5110162"/>
            <a:ext cx="897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43" name="Shape 143"/>
          <p:cNvSpPr txBox="1"/>
          <p:nvPr/>
        </p:nvSpPr>
        <p:spPr>
          <a:xfrm>
            <a:off x="3505200" y="533400"/>
            <a:ext cx="1739899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 Source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1828800" y="5181600"/>
            <a:ext cx="97155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5715000" y="5181600"/>
            <a:ext cx="1524000" cy="3667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Code</a:t>
            </a:r>
          </a:p>
        </p:txBody>
      </p:sp>
      <p:sp>
        <p:nvSpPr>
          <p:cNvPr id="146" name="Shape 146"/>
          <p:cNvSpPr txBox="1"/>
          <p:nvPr/>
        </p:nvSpPr>
        <p:spPr>
          <a:xfrm>
            <a:off x="304800" y="381000"/>
            <a:ext cx="2936874" cy="1930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 == ’\\’) {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 = next();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 (c == ’n’)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return(’\n’);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1905000" y="2667000"/>
            <a:ext cx="5224462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ERROR: ’\n’ not a valid character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609600" y="5562600"/>
            <a:ext cx="3698874" cy="406399"/>
          </a:xfrm>
          <a:prstGeom prst="rect">
            <a:avLst/>
          </a:prstGeom>
          <a:solidFill>
            <a:srgbClr val="3366FF"/>
          </a:solidFill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printf(”hello world\n”)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630</Words>
  <Application>Microsoft Macintosh PowerPoint</Application>
  <PresentationFormat>On-screen Show (4:3)</PresentationFormat>
  <Paragraphs>195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Times New Roman</vt:lpstr>
      <vt:lpstr>simple-light-2</vt:lpstr>
      <vt:lpstr>Introduction to Compilers</vt:lpstr>
      <vt:lpstr>PowerPoint Presentation</vt:lpstr>
      <vt:lpstr>PowerPoint Presentation</vt:lpstr>
      <vt:lpstr>ASCII character set</vt:lpstr>
      <vt:lpstr>A Quine is a program that generates its own code</vt:lpstr>
      <vt:lpstr>PowerPoint Presentation</vt:lpstr>
      <vt:lpstr>PowerPoint Presentation</vt:lpstr>
      <vt:lpstr>Character constants in programming languages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Compilers</dc:title>
  <cp:lastModifiedBy>Anoop Sarkar</cp:lastModifiedBy>
  <cp:revision>11</cp:revision>
  <dcterms:modified xsi:type="dcterms:W3CDTF">2020-09-05T09:51:46Z</dcterms:modified>
</cp:coreProperties>
</file>