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8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aldeano" panose="02000506070000020004" pitchFamily="2" charset="7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/>
    <p:restoredTop sz="94725"/>
  </p:normalViewPr>
  <p:slideViewPr>
    <p:cSldViewPr snapToGrid="0" snapToObjects="1">
      <p:cViewPr varScale="1">
        <p:scale>
          <a:sx n="79" d="100"/>
          <a:sy n="79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  <a:endParaRPr lang="en-US" sz="1400">
              <a:solidFill>
                <a:schemeClr val="dk1"/>
              </a:solidFill>
              <a:latin typeface="Galdeano"/>
              <a:ea typeface="Galdeano"/>
              <a:cs typeface="Galdeano"/>
              <a:sym typeface="Galdean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483792" y="548679"/>
            <a:ext cx="3449400" cy="510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take input program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convert into tokens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267200" y="3200400"/>
            <a:ext cx="4038599" cy="2911474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T_DOUBLE  	  (“double”)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	  (“f”)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(“=“)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	  (“sqrt”) T_LPAREN 	  (“(“)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(“-”)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 (“1”)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 	  (“)”)</a:t>
            </a:r>
            <a:b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T_SEP 	  (“;”)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200" y="43434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Syntax Analysis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set of strings that are programs using a grammar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validation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800"/>
              <a:t> 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parse tree or derivation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600"/>
              <a:t>Parse tree for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276600" y="16764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276600" y="22860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90600" y="2971800"/>
            <a:ext cx="1371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514600" y="2971800"/>
            <a:ext cx="1600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267200" y="2971800"/>
            <a:ext cx="19049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00800" y="2971800"/>
            <a:ext cx="1600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267200" y="3733800"/>
            <a:ext cx="2514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72000" y="4572000"/>
            <a:ext cx="19811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438400" y="4572000"/>
            <a:ext cx="13715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114800" y="5334000"/>
            <a:ext cx="2971799" cy="3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281" name="Shape 281"/>
          <p:cNvCxnSpPr>
            <a:stCxn id="271" idx="2"/>
            <a:endCxn id="272" idx="0"/>
          </p:cNvCxnSpPr>
          <p:nvPr/>
        </p:nvCxnSpPr>
        <p:spPr>
          <a:xfrm>
            <a:off x="4229099" y="2057400"/>
            <a:ext cx="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2" name="Shape 282"/>
          <p:cNvCxnSpPr>
            <a:stCxn id="272" idx="2"/>
            <a:endCxn id="273" idx="0"/>
          </p:cNvCxnSpPr>
          <p:nvPr/>
        </p:nvCxnSpPr>
        <p:spPr>
          <a:xfrm flipH="1">
            <a:off x="1676399" y="2667000"/>
            <a:ext cx="25527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3" name="Shape 283"/>
          <p:cNvCxnSpPr>
            <a:stCxn id="272" idx="2"/>
            <a:endCxn id="274" idx="0"/>
          </p:cNvCxnSpPr>
          <p:nvPr/>
        </p:nvCxnSpPr>
        <p:spPr>
          <a:xfrm flipH="1">
            <a:off x="3314699" y="2667000"/>
            <a:ext cx="9144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4" name="Shape 284"/>
          <p:cNvCxnSpPr>
            <a:stCxn id="272" idx="2"/>
            <a:endCxn id="275" idx="0"/>
          </p:cNvCxnSpPr>
          <p:nvPr/>
        </p:nvCxnSpPr>
        <p:spPr>
          <a:xfrm>
            <a:off x="4229099" y="2667000"/>
            <a:ext cx="990600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5" name="Shape 285"/>
          <p:cNvCxnSpPr>
            <a:stCxn id="272" idx="2"/>
            <a:endCxn id="276" idx="0"/>
          </p:cNvCxnSpPr>
          <p:nvPr/>
        </p:nvCxnSpPr>
        <p:spPr>
          <a:xfrm>
            <a:off x="4229099" y="2667000"/>
            <a:ext cx="2971799" cy="3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6" name="Shape 286"/>
          <p:cNvCxnSpPr>
            <a:stCxn id="277" idx="2"/>
            <a:endCxn id="279" idx="0"/>
          </p:cNvCxnSpPr>
          <p:nvPr/>
        </p:nvCxnSpPr>
        <p:spPr>
          <a:xfrm flipH="1">
            <a:off x="3124199" y="4114800"/>
            <a:ext cx="240030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7" name="Shape 287"/>
          <p:cNvCxnSpPr>
            <a:stCxn id="275" idx="2"/>
            <a:endCxn id="277" idx="0"/>
          </p:cNvCxnSpPr>
          <p:nvPr/>
        </p:nvCxnSpPr>
        <p:spPr>
          <a:xfrm>
            <a:off x="5219699" y="3352800"/>
            <a:ext cx="304800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8" name="Shape 288"/>
          <p:cNvCxnSpPr>
            <a:stCxn id="277" idx="2"/>
            <a:endCxn id="278" idx="0"/>
          </p:cNvCxnSpPr>
          <p:nvPr/>
        </p:nvCxnSpPr>
        <p:spPr>
          <a:xfrm>
            <a:off x="5524499" y="4114800"/>
            <a:ext cx="38100" cy="45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89" name="Shape 289"/>
          <p:cNvCxnSpPr>
            <a:stCxn id="278" idx="2"/>
            <a:endCxn id="280" idx="0"/>
          </p:cNvCxnSpPr>
          <p:nvPr/>
        </p:nvCxnSpPr>
        <p:spPr>
          <a:xfrm>
            <a:off x="5562599" y="4953000"/>
            <a:ext cx="38100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90" name="Shape 290"/>
          <p:cNvGrpSpPr/>
          <p:nvPr/>
        </p:nvGrpSpPr>
        <p:grpSpPr>
          <a:xfrm>
            <a:off x="990599" y="3428999"/>
            <a:ext cx="6934199" cy="2743200"/>
            <a:chOff x="623" y="2015"/>
            <a:chExt cx="4367" cy="1728"/>
          </a:xfrm>
        </p:grpSpPr>
        <p:sp>
          <p:nvSpPr>
            <p:cNvPr id="291" name="Shape 291"/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584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127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342900" marR="0" lvl="0" indent="-34290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1" i="0" u="none" strike="noStrike" cap="non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 Syntax Tree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sqrt(-1):=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MethodCall</a:t>
            </a:r>
            <a:r>
              <a:rPr lang="en-US" sz="2400"/>
              <a:t> (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sqrt</a:t>
            </a:r>
            <a:r>
              <a:rPr lang="en-US" sz="2400"/>
              <a:t>,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UnaryExpr</a:t>
            </a:r>
            <a:r>
              <a:rPr lang="en-US" sz="2400"/>
              <a:t>( 	</a:t>
            </a:r>
            <a:r>
              <a:rPr lang="en-US" sz="2400">
                <a:solidFill>
                  <a:srgbClr val="FF0000"/>
                </a:solidFill>
              </a:rPr>
              <a:t>UnaryMinus</a:t>
            </a:r>
            <a:r>
              <a:rPr lang="en-US" sz="2400"/>
              <a:t>, </a:t>
            </a:r>
          </a:p>
          <a:p>
            <a:pPr marL="22860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Number</a:t>
            </a:r>
            <a:r>
              <a:rPr lang="en-US" sz="2400"/>
              <a:t>(</a:t>
            </a:r>
            <a:r>
              <a:rPr lang="en-US" sz="2400">
                <a:solidFill>
                  <a:srgbClr val="0000FF"/>
                </a:solidFill>
              </a:rPr>
              <a:t>1</a:t>
            </a:r>
            <a:r>
              <a:rPr lang="en-US" sz="2400"/>
              <a:t>)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analysis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“does it make sense”? Checking semantic rules,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variable declared?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operand types compatible? (coercion)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function arguments match function declarations?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checking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vs. run-time semantic checks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bounds, return values do not match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57200" y="2239963"/>
            <a:ext cx="8415300" cy="337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64350" y="1356875"/>
            <a:ext cx="8415300" cy="51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Program(</a:t>
            </a:r>
          </a:p>
          <a:p>
            <a:pPr marL="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ExternFunction(print_int,VoidType,VarDef(IntType)),</a:t>
            </a:r>
          </a:p>
          <a:p>
            <a:pPr marL="4572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Class(	C,</a:t>
            </a:r>
          </a:p>
          <a:p>
            <a:pPr marL="13716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9144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Method(foo,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8288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marL="3657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ReturnStmt(BoolExpr(True)))),</a:t>
            </a:r>
          </a:p>
          <a:p>
            <a:pPr marL="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	main,</a:t>
            </a:r>
          </a:p>
          <a:p>
            <a:pPr marL="182880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IntType,</a:t>
            </a:r>
          </a:p>
          <a:p>
            <a:pPr marL="1371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371600" marR="0" lvl="0" indent="3873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marL="320040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IfStmt(MethodCall(foo,None),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Block(None,</a:t>
            </a:r>
          </a:p>
          <a:p>
            <a:pPr marL="5029200" marR="0" lvl="0" indent="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MethodCall(print_int,Number(1))),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None)))))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18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942150" y="5885075"/>
            <a:ext cx="7259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IR to machine specific assembly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3587" y="1774575"/>
            <a:ext cx="2955000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975100" y="1774575"/>
            <a:ext cx="6168900" cy="424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    call void @print_int(i32 1)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482950" y="1700100"/>
            <a:ext cx="41781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575075" y="2745750"/>
            <a:ext cx="30267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</p:txBody>
      </p:sp>
      <p:sp>
        <p:nvSpPr>
          <p:cNvPr id="359" name="Shape 359"/>
          <p:cNvSpPr/>
          <p:nvPr/>
        </p:nvSpPr>
        <p:spPr>
          <a:xfrm>
            <a:off x="575075" y="4122900"/>
            <a:ext cx="6086100" cy="113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5035350" y="2745750"/>
            <a:ext cx="3738900" cy="113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575075" y="5650000"/>
            <a:ext cx="38913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call void @print_int(i32 1)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6270225" y="5650000"/>
            <a:ext cx="1841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088300" y="2224800"/>
            <a:ext cx="24837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088425" y="3601950"/>
            <a:ext cx="15297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803600" y="2924675"/>
            <a:ext cx="1224600" cy="159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stCxn id="359" idx="2"/>
            <a:endCxn id="361" idx="0"/>
          </p:cNvCxnSpPr>
          <p:nvPr/>
        </p:nvCxnSpPr>
        <p:spPr>
          <a:xfrm flipH="1">
            <a:off x="2520725" y="5258700"/>
            <a:ext cx="10974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618125" y="5258700"/>
            <a:ext cx="35727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stCxn id="361" idx="3"/>
            <a:endCxn id="362" idx="1"/>
          </p:cNvCxnSpPr>
          <p:nvPr/>
        </p:nvCxnSpPr>
        <p:spPr>
          <a:xfrm>
            <a:off x="4466375" y="6078100"/>
            <a:ext cx="180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have a lot in common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write a compiler for each language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general mathematical model for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b="1"/>
              <a:t>ructure</a:t>
            </a:r>
            <a:r>
              <a:rPr lang="en-US"/>
              <a:t> of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languages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a compiler using this model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677150" y="1512800"/>
            <a:ext cx="3659400" cy="49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	.section	__TEXT,__text,regular,pure_instructions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7" name="Shape 377"/>
          <p:cNvSpPr/>
          <p:nvPr/>
        </p:nvSpPr>
        <p:spPr>
          <a:xfrm>
            <a:off x="4574800" y="1512800"/>
            <a:ext cx="3659400" cy="492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push	rax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Ltmp0: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.cfi_def_cfa_offset 16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test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je	LBB1_2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%iftrue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edi,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_print_int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xor	eax,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pop	rdx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78" name="Shape 378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21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487550" y="1550375"/>
            <a:ext cx="6168900" cy="480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call void @print_int(i32 1)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6985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1877250" y="1356875"/>
            <a:ext cx="5389500" cy="514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.section	__TEXT,__text,regular,pure_instructions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.macosx_version_min 10, 11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.globl	_main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.p2align	4, 0x90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_main:  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.cfi_startproc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## BB#0: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pushq	%rax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Ltmp0: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.cfi_def_cfa_offset 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movl	$1, %edi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callq	_print_int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xorl	%eax, %eax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popq	%rcx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retq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396" name="Shape 396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Analysis/Synthesis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string to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one component at a time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 will ensure we keep things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complex piece of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language compiler is built using this general model (so-called compiler compilers)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yacc = yet another compiler compiler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 ideas can also be shared across languages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of compiling and executing should be managed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violates the definition of the language should escape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is valid should be rejected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building a compiler: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Symbol-table management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 and reporting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a compiler: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Stages of a Compiler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analysis (parsing)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analysis (type-checking)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code generation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Macintosh PowerPoint</Application>
  <PresentationFormat>On-screen Show (4:3)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Galdeano</vt:lpstr>
      <vt:lpstr>Times New Roman</vt:lpstr>
      <vt:lpstr>Calibri</vt:lpstr>
      <vt:lpstr>Arial</vt:lpstr>
      <vt:lpstr>Courier New</vt:lpstr>
      <vt:lpstr>simple-light-2</vt:lpstr>
      <vt:lpstr>simple-light-2</vt:lpstr>
      <vt:lpstr>simple-light-2</vt:lpstr>
      <vt:lpstr>Introduction to Compilers</vt:lpstr>
      <vt:lpstr>Building a compiler</vt:lpstr>
      <vt:lpstr>Building a compiler</vt:lpstr>
      <vt:lpstr>Demo: compiler for the expr language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</cp:revision>
  <dcterms:modified xsi:type="dcterms:W3CDTF">2020-09-05T09:53:08Z</dcterms:modified>
</cp:coreProperties>
</file>