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20"/>
  </p:notesMasterIdLst>
  <p:handoutMasterIdLst>
    <p:handoutMasterId r:id="rId21"/>
  </p:handoutMasterIdLst>
  <p:sldIdLst>
    <p:sldId id="328" r:id="rId2"/>
    <p:sldId id="258" r:id="rId3"/>
    <p:sldId id="310" r:id="rId4"/>
    <p:sldId id="311" r:id="rId5"/>
    <p:sldId id="312" r:id="rId6"/>
    <p:sldId id="313" r:id="rId7"/>
    <p:sldId id="314" r:id="rId8"/>
    <p:sldId id="322" r:id="rId9"/>
    <p:sldId id="329" r:id="rId10"/>
    <p:sldId id="315" r:id="rId11"/>
    <p:sldId id="316" r:id="rId12"/>
    <p:sldId id="317" r:id="rId13"/>
    <p:sldId id="318" r:id="rId14"/>
    <p:sldId id="319" r:id="rId15"/>
    <p:sldId id="324" r:id="rId16"/>
    <p:sldId id="325" r:id="rId17"/>
    <p:sldId id="326" r:id="rId18"/>
    <p:sldId id="327" r:id="rId1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8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3" autoAdjust="0"/>
    <p:restoredTop sz="90994"/>
  </p:normalViewPr>
  <p:slideViewPr>
    <p:cSldViewPr>
      <p:cViewPr varScale="1">
        <p:scale>
          <a:sx n="193" d="100"/>
          <a:sy n="193" d="100"/>
        </p:scale>
        <p:origin x="46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65EC3-97E0-8C42-8462-B73B7D059010}" type="slidenum">
              <a:rPr lang="en-US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71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0145A6CB-08E3-524B-8C9B-64D562E378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54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9C51F-8611-2846-B43F-DCE58985665C}" type="slidenum">
              <a:rPr lang="en-US"/>
              <a:pPr/>
              <a:t>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787EC-BAFE-294A-8E90-66F7022EC2DD}" type="slidenum">
              <a:rPr lang="en-US"/>
              <a:pPr/>
              <a:t>11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10CBF-7FC4-5B49-9018-1706E27386AE}" type="slidenum">
              <a:rPr lang="en-US"/>
              <a:pPr/>
              <a:t>12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03710-7A5A-2743-9FA5-26797524F547}" type="slidenum">
              <a:rPr lang="en-US"/>
              <a:pPr/>
              <a:t>13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65804-6383-4C46-A360-7729EB0C25DE}" type="slidenum">
              <a:rPr lang="en-US"/>
              <a:pPr/>
              <a:t>14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415FA-3C37-834A-A1E6-2A4C5B46A4CD}" type="slidenum">
              <a:rPr lang="en-US"/>
              <a:pPr/>
              <a:t>16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787EC-BAFE-294A-8E90-66F7022EC2DD}" type="slidenum">
              <a:rPr lang="en-US"/>
              <a:pPr/>
              <a:t>17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E42E6-9B4D-EC4C-A832-87241DDF3C93}" type="slidenum">
              <a:rPr lang="en-US"/>
              <a:pPr/>
              <a:t>18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2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6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9276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116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4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6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2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7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2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9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3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7DF4AC7-DB73-7444-A2A7-FD79FE1A2B2B}" type="datetime1">
              <a:rPr lang="en-CA" smtClean="0"/>
              <a:pPr/>
              <a:t>2020-09-27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1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Context-Free Grammars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191" name="Shape 191"/>
          <p:cNvSpPr/>
          <p:nvPr/>
        </p:nvSpPr>
        <p:spPr>
          <a:xfrm>
            <a:off x="6372200" y="377966"/>
            <a:ext cx="2366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CFG1: Intro to CFGs</a:t>
            </a:r>
          </a:p>
        </p:txBody>
      </p:sp>
    </p:spTree>
    <p:extLst>
      <p:ext uri="{BB962C8B-B14F-4D97-AF65-F5344CB8AC3E}">
        <p14:creationId xmlns:p14="http://schemas.microsoft.com/office/powerpoint/2010/main" val="157894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 of CFGs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E8745-152C-4342-8F17-1D2D7C1F8349}"/>
              </a:ext>
            </a:extLst>
          </p:cNvPr>
          <p:cNvSpPr txBox="1"/>
          <p:nvPr/>
        </p:nvSpPr>
        <p:spPr>
          <a:xfrm>
            <a:off x="628650" y="1302942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CA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be a context free grammar with start symbol </a:t>
            </a:r>
            <a:r>
              <a:rPr lang="en-CA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, and terminals </a:t>
            </a:r>
            <a:r>
              <a:rPr lang="en-CA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B07FB-D33C-4541-ACF0-3CBD1896EB5B}"/>
              </a:ext>
            </a:extLst>
          </p:cNvPr>
          <p:cNvSpPr txBox="1"/>
          <p:nvPr/>
        </p:nvSpPr>
        <p:spPr>
          <a:xfrm>
            <a:off x="618331" y="2248239"/>
            <a:ext cx="335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language </a:t>
            </a:r>
            <a:r>
              <a:rPr lang="en-CA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L(G)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CA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9E6392-2E1D-0D4E-920A-76F661D0A962}"/>
                  </a:ext>
                </a:extLst>
              </p:cNvPr>
              <p:cNvSpPr txBox="1"/>
              <p:nvPr/>
            </p:nvSpPr>
            <p:spPr>
              <a:xfrm>
                <a:off x="618331" y="2791229"/>
                <a:ext cx="51925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∀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CA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CA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𝑎𝑛𝑑</m:t>
                      </m:r>
                      <m:r>
                        <a:rPr lang="en-CA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sSup>
                        <m:sSupPr>
                          <m:ctrlP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sym typeface="Symbol" charset="2"/>
                            </a:rPr>
                            <m:t>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CA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CA" i="1">
                          <a:solidFill>
                            <a:schemeClr val="accent2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CA" dirty="0">
                  <a:solidFill>
                    <a:schemeClr val="accent2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9E6392-2E1D-0D4E-920A-76F661D0A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31" y="2791229"/>
                <a:ext cx="5192511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E86E297-E8EA-0942-96A4-E67E3D061E96}"/>
              </a:ext>
            </a:extLst>
          </p:cNvPr>
          <p:cNvSpPr txBox="1"/>
          <p:nvPr/>
        </p:nvSpPr>
        <p:spPr>
          <a:xfrm>
            <a:off x="618331" y="3459294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latin typeface="Calibri" panose="020F0502020204030204" pitchFamily="34" charset="0"/>
              </a:rPr>
              <a:t>L(G) = {</a:t>
            </a:r>
            <a:r>
              <a:rPr lang="el-GR" dirty="0">
                <a:solidFill>
                  <a:schemeClr val="accent2"/>
                </a:solidFill>
                <a:latin typeface="Calibri" panose="020F0502020204030204" pitchFamily="34" charset="0"/>
              </a:rPr>
              <a:t>ε</a:t>
            </a:r>
            <a:r>
              <a:rPr lang="en-CA" dirty="0">
                <a:solidFill>
                  <a:schemeClr val="accent2"/>
                </a:solidFill>
                <a:latin typeface="Calibri" panose="020F0502020204030204" pitchFamily="34" charset="0"/>
              </a:rPr>
              <a:t>, (), (()), ((())), …}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8F4AE7F-85F6-0044-8B46-32ECF491505C}"/>
                  </a:ext>
                </a:extLst>
              </p:cNvPr>
              <p:cNvSpPr/>
              <p:nvPr/>
            </p:nvSpPr>
            <p:spPr>
              <a:xfrm>
                <a:off x="6156176" y="2727568"/>
                <a:ext cx="18924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r1: S</a:t>
                </a:r>
                <a:r>
                  <a:rPr lang="en-CA" dirty="0">
                    <a:solidFill>
                      <a:schemeClr val="accent2"/>
                    </a:solidFill>
                    <a:latin typeface="Calibri" panose="020F0502020204030204" pitchFamily="34" charset="0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 ( S )</a:t>
                </a:r>
              </a:p>
              <a:p>
                <a:r>
                  <a:rPr lang="en-CA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r2: S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l-GR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ε</a:t>
                </a:r>
                <a:endParaRPr lang="en-CA" dirty="0">
                  <a:solidFill>
                    <a:schemeClr val="accent2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8F4AE7F-85F6-0044-8B46-32ECF4915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727568"/>
                <a:ext cx="1892498" cy="830997"/>
              </a:xfrm>
              <a:prstGeom prst="rect">
                <a:avLst/>
              </a:prstGeom>
              <a:blipFill>
                <a:blip r:embed="rId3"/>
                <a:stretch>
                  <a:fillRect l="-4667"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+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*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( E )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-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id</a:t>
            </a:r>
            <a:r>
              <a:rPr lang="en-US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5B6C-2605-6C4D-B8BD-DB2C569D7F0E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1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Derivation for</a:t>
            </a:r>
            <a:br>
              <a:rPr lang="en-US" b="1" dirty="0"/>
            </a:br>
            <a:r>
              <a:rPr lang="en-US" b="1" dirty="0"/>
              <a:t>id + id * id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2686050" y="1543050"/>
            <a:ext cx="2286000" cy="23431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2F6-ED44-6C49-9CF2-96F0BC61B62E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4842032" y="2151478"/>
            <a:ext cx="2131220" cy="2552700"/>
            <a:chOff x="3312" y="1670"/>
            <a:chExt cx="1790" cy="2144"/>
          </a:xfrm>
        </p:grpSpPr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3836" y="1670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0664" name="Text Box 8"/>
            <p:cNvSpPr txBox="1">
              <a:spLocks noChangeArrowheads="1"/>
            </p:cNvSpPr>
            <p:nvPr/>
          </p:nvSpPr>
          <p:spPr bwMode="auto">
            <a:xfrm>
              <a:off x="3338" y="2304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0665" name="Text Box 9"/>
            <p:cNvSpPr txBox="1">
              <a:spLocks noChangeArrowheads="1"/>
            </p:cNvSpPr>
            <p:nvPr/>
          </p:nvSpPr>
          <p:spPr bwMode="auto">
            <a:xfrm>
              <a:off x="4322" y="2304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0666" name="Text Box 10"/>
            <p:cNvSpPr txBox="1">
              <a:spLocks noChangeArrowheads="1"/>
            </p:cNvSpPr>
            <p:nvPr/>
          </p:nvSpPr>
          <p:spPr bwMode="auto">
            <a:xfrm>
              <a:off x="3835" y="2304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+</a:t>
              </a:r>
            </a:p>
          </p:txBody>
        </p:sp>
        <p:sp>
          <p:nvSpPr>
            <p:cNvPr id="70667" name="Text Box 11"/>
            <p:cNvSpPr txBox="1">
              <a:spLocks noChangeArrowheads="1"/>
            </p:cNvSpPr>
            <p:nvPr/>
          </p:nvSpPr>
          <p:spPr bwMode="auto">
            <a:xfrm>
              <a:off x="3818" y="2976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0668" name="Text Box 12"/>
            <p:cNvSpPr txBox="1">
              <a:spLocks noChangeArrowheads="1"/>
            </p:cNvSpPr>
            <p:nvPr/>
          </p:nvSpPr>
          <p:spPr bwMode="auto">
            <a:xfrm>
              <a:off x="4826" y="2976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0669" name="Text Box 13"/>
            <p:cNvSpPr txBox="1">
              <a:spLocks noChangeArrowheads="1"/>
            </p:cNvSpPr>
            <p:nvPr/>
          </p:nvSpPr>
          <p:spPr bwMode="auto">
            <a:xfrm>
              <a:off x="4320" y="2976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*</a:t>
              </a:r>
            </a:p>
          </p:txBody>
        </p:sp>
        <p:sp>
          <p:nvSpPr>
            <p:cNvPr id="70670" name="Text Box 14"/>
            <p:cNvSpPr txBox="1">
              <a:spLocks noChangeArrowheads="1"/>
            </p:cNvSpPr>
            <p:nvPr/>
          </p:nvSpPr>
          <p:spPr bwMode="auto">
            <a:xfrm>
              <a:off x="3312" y="2880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3792" y="3504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70672" name="Text Box 16"/>
            <p:cNvSpPr txBox="1">
              <a:spLocks noChangeArrowheads="1"/>
            </p:cNvSpPr>
            <p:nvPr/>
          </p:nvSpPr>
          <p:spPr bwMode="auto">
            <a:xfrm>
              <a:off x="4800" y="3504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cxnSp>
          <p:nvCxnSpPr>
            <p:cNvPr id="70673" name="AutoShape 17"/>
            <p:cNvCxnSpPr>
              <a:cxnSpLocks noChangeShapeType="1"/>
              <a:stCxn id="70663" idx="2"/>
              <a:endCxn id="70664" idx="0"/>
            </p:cNvCxnSpPr>
            <p:nvPr/>
          </p:nvCxnSpPr>
          <p:spPr bwMode="auto">
            <a:xfrm flipH="1">
              <a:off x="3462" y="1980"/>
              <a:ext cx="498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4" name="AutoShape 18"/>
            <p:cNvCxnSpPr>
              <a:cxnSpLocks noChangeShapeType="1"/>
              <a:stCxn id="70663" idx="2"/>
              <a:endCxn id="70666" idx="0"/>
            </p:cNvCxnSpPr>
            <p:nvPr/>
          </p:nvCxnSpPr>
          <p:spPr bwMode="auto">
            <a:xfrm>
              <a:off x="3961" y="1980"/>
              <a:ext cx="0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5" name="AutoShape 19"/>
            <p:cNvCxnSpPr>
              <a:cxnSpLocks noChangeShapeType="1"/>
              <a:stCxn id="70663" idx="2"/>
              <a:endCxn id="70665" idx="0"/>
            </p:cNvCxnSpPr>
            <p:nvPr/>
          </p:nvCxnSpPr>
          <p:spPr bwMode="auto">
            <a:xfrm>
              <a:off x="3961" y="1980"/>
              <a:ext cx="48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6" name="AutoShape 20"/>
            <p:cNvCxnSpPr>
              <a:cxnSpLocks noChangeShapeType="1"/>
              <a:stCxn id="70664" idx="2"/>
              <a:endCxn id="70670" idx="0"/>
            </p:cNvCxnSpPr>
            <p:nvPr/>
          </p:nvCxnSpPr>
          <p:spPr bwMode="auto">
            <a:xfrm>
              <a:off x="3462" y="2614"/>
              <a:ext cx="1" cy="2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7" name="AutoShape 21"/>
            <p:cNvCxnSpPr>
              <a:cxnSpLocks noChangeShapeType="1"/>
              <a:stCxn id="70665" idx="2"/>
              <a:endCxn id="70667" idx="0"/>
            </p:cNvCxnSpPr>
            <p:nvPr/>
          </p:nvCxnSpPr>
          <p:spPr bwMode="auto">
            <a:xfrm flipH="1">
              <a:off x="3943" y="2614"/>
              <a:ext cx="504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8" name="AutoShape 22"/>
            <p:cNvCxnSpPr>
              <a:cxnSpLocks noChangeShapeType="1"/>
              <a:stCxn id="70667" idx="2"/>
              <a:endCxn id="70671" idx="0"/>
            </p:cNvCxnSpPr>
            <p:nvPr/>
          </p:nvCxnSpPr>
          <p:spPr bwMode="auto">
            <a:xfrm>
              <a:off x="3943" y="3286"/>
              <a:ext cx="0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9" name="AutoShape 23"/>
            <p:cNvCxnSpPr>
              <a:cxnSpLocks noChangeShapeType="1"/>
              <a:stCxn id="70665" idx="2"/>
              <a:endCxn id="70669" idx="0"/>
            </p:cNvCxnSpPr>
            <p:nvPr/>
          </p:nvCxnSpPr>
          <p:spPr bwMode="auto">
            <a:xfrm flipH="1">
              <a:off x="4446" y="2614"/>
              <a:ext cx="0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80" name="AutoShape 24"/>
            <p:cNvCxnSpPr>
              <a:cxnSpLocks noChangeShapeType="1"/>
              <a:stCxn id="70665" idx="2"/>
              <a:endCxn id="70668" idx="0"/>
            </p:cNvCxnSpPr>
            <p:nvPr/>
          </p:nvCxnSpPr>
          <p:spPr bwMode="auto">
            <a:xfrm>
              <a:off x="4447" y="2614"/>
              <a:ext cx="504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81" name="AutoShape 25"/>
            <p:cNvCxnSpPr>
              <a:cxnSpLocks noChangeShapeType="1"/>
              <a:stCxn id="70668" idx="2"/>
              <a:endCxn id="70672" idx="0"/>
            </p:cNvCxnSpPr>
            <p:nvPr/>
          </p:nvCxnSpPr>
          <p:spPr bwMode="auto">
            <a:xfrm>
              <a:off x="4950" y="3286"/>
              <a:ext cx="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1257300" y="1608535"/>
            <a:ext cx="1079142" cy="1698927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</a:rPr>
              <a:t>E 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 E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E *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( E )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-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id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652120" y="1167594"/>
            <a:ext cx="3096344" cy="72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US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Leaf nodes: terminals</a:t>
            </a:r>
          </a:p>
          <a:p>
            <a:pPr marL="0" indent="0" eaLnBrk="1" hangingPunct="1">
              <a:buNone/>
            </a:pPr>
            <a:r>
              <a:rPr lang="en-US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Interior nodes: non-terminals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0F3C3-0A6B-9943-AE42-69A1C73E451A}"/>
              </a:ext>
            </a:extLst>
          </p:cNvPr>
          <p:cNvSpPr txBox="1"/>
          <p:nvPr/>
        </p:nvSpPr>
        <p:spPr>
          <a:xfrm>
            <a:off x="1257300" y="4086079"/>
            <a:ext cx="1998222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Notation:</a:t>
            </a:r>
            <a:b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E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sym typeface="Symbol" charset="2"/>
              </a:rPr>
              <a:t>* id + id * id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4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  <p:bldP spid="27" grpId="0" uiExpand="1" build="p" autoUpdateAnimBg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Leftmost derivation for</a:t>
            </a:r>
            <a:br>
              <a:rPr lang="en-US" b="1" dirty="0"/>
            </a:br>
            <a:r>
              <a:rPr lang="en-US" b="1" dirty="0"/>
              <a:t>id + id * id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1543050"/>
            <a:ext cx="2171700" cy="228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E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8644-89E8-AD45-A68C-4669D4E822C8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71704" name="Group 24"/>
          <p:cNvGrpSpPr>
            <a:grpSpLocks/>
          </p:cNvGrpSpPr>
          <p:nvPr/>
        </p:nvGrpSpPr>
        <p:grpSpPr bwMode="auto">
          <a:xfrm>
            <a:off x="4800601" y="1885951"/>
            <a:ext cx="2416970" cy="2381250"/>
            <a:chOff x="2640" y="1670"/>
            <a:chExt cx="2030" cy="2000"/>
          </a:xfrm>
        </p:grpSpPr>
        <p:sp>
          <p:nvSpPr>
            <p:cNvPr id="71685" name="Text Box 5"/>
            <p:cNvSpPr txBox="1">
              <a:spLocks noChangeArrowheads="1"/>
            </p:cNvSpPr>
            <p:nvPr/>
          </p:nvSpPr>
          <p:spPr bwMode="auto">
            <a:xfrm>
              <a:off x="3836" y="1670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1686" name="Text Box 6"/>
            <p:cNvSpPr txBox="1">
              <a:spLocks noChangeArrowheads="1"/>
            </p:cNvSpPr>
            <p:nvPr/>
          </p:nvSpPr>
          <p:spPr bwMode="auto">
            <a:xfrm>
              <a:off x="4394" y="2304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1687" name="Text Box 7"/>
            <p:cNvSpPr txBox="1">
              <a:spLocks noChangeArrowheads="1"/>
            </p:cNvSpPr>
            <p:nvPr/>
          </p:nvSpPr>
          <p:spPr bwMode="auto">
            <a:xfrm>
              <a:off x="3073" y="2304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1688" name="Text Box 8"/>
            <p:cNvSpPr txBox="1">
              <a:spLocks noChangeArrowheads="1"/>
            </p:cNvSpPr>
            <p:nvPr/>
          </p:nvSpPr>
          <p:spPr bwMode="auto">
            <a:xfrm>
              <a:off x="3835" y="2304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*</a:t>
              </a:r>
            </a:p>
          </p:txBody>
        </p:sp>
        <p:sp>
          <p:nvSpPr>
            <p:cNvPr id="71689" name="Text Box 9"/>
            <p:cNvSpPr txBox="1">
              <a:spLocks noChangeArrowheads="1"/>
            </p:cNvSpPr>
            <p:nvPr/>
          </p:nvSpPr>
          <p:spPr bwMode="auto">
            <a:xfrm>
              <a:off x="2666" y="2832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1690" name="Text Box 10"/>
            <p:cNvSpPr txBox="1">
              <a:spLocks noChangeArrowheads="1"/>
            </p:cNvSpPr>
            <p:nvPr/>
          </p:nvSpPr>
          <p:spPr bwMode="auto">
            <a:xfrm>
              <a:off x="3506" y="2832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71691" name="Text Box 11"/>
            <p:cNvSpPr txBox="1">
              <a:spLocks noChangeArrowheads="1"/>
            </p:cNvSpPr>
            <p:nvPr/>
          </p:nvSpPr>
          <p:spPr bwMode="auto">
            <a:xfrm>
              <a:off x="3072" y="2880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+</a:t>
              </a:r>
            </a:p>
          </p:txBody>
        </p:sp>
        <p:sp>
          <p:nvSpPr>
            <p:cNvPr id="71692" name="Text Box 12"/>
            <p:cNvSpPr txBox="1">
              <a:spLocks noChangeArrowheads="1"/>
            </p:cNvSpPr>
            <p:nvPr/>
          </p:nvSpPr>
          <p:spPr bwMode="auto">
            <a:xfrm>
              <a:off x="4368" y="2832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71693" name="Text Box 13"/>
            <p:cNvSpPr txBox="1">
              <a:spLocks noChangeArrowheads="1"/>
            </p:cNvSpPr>
            <p:nvPr/>
          </p:nvSpPr>
          <p:spPr bwMode="auto">
            <a:xfrm>
              <a:off x="2640" y="3360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71694" name="Text Box 14"/>
            <p:cNvSpPr txBox="1">
              <a:spLocks noChangeArrowheads="1"/>
            </p:cNvSpPr>
            <p:nvPr/>
          </p:nvSpPr>
          <p:spPr bwMode="auto">
            <a:xfrm>
              <a:off x="3480" y="3360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cxnSp>
          <p:nvCxnSpPr>
            <p:cNvPr id="71695" name="AutoShape 15"/>
            <p:cNvCxnSpPr>
              <a:cxnSpLocks noChangeShapeType="1"/>
              <a:stCxn id="71685" idx="2"/>
              <a:endCxn id="71686" idx="0"/>
            </p:cNvCxnSpPr>
            <p:nvPr/>
          </p:nvCxnSpPr>
          <p:spPr bwMode="auto">
            <a:xfrm>
              <a:off x="3960" y="1980"/>
              <a:ext cx="558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6" name="AutoShape 16"/>
            <p:cNvCxnSpPr>
              <a:cxnSpLocks noChangeShapeType="1"/>
              <a:stCxn id="71685" idx="2"/>
              <a:endCxn id="71688" idx="0"/>
            </p:cNvCxnSpPr>
            <p:nvPr/>
          </p:nvCxnSpPr>
          <p:spPr bwMode="auto">
            <a:xfrm>
              <a:off x="3960" y="1980"/>
              <a:ext cx="1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7" name="AutoShape 17"/>
            <p:cNvCxnSpPr>
              <a:cxnSpLocks noChangeShapeType="1"/>
              <a:stCxn id="71685" idx="2"/>
              <a:endCxn id="71687" idx="0"/>
            </p:cNvCxnSpPr>
            <p:nvPr/>
          </p:nvCxnSpPr>
          <p:spPr bwMode="auto">
            <a:xfrm flipH="1">
              <a:off x="3198" y="1980"/>
              <a:ext cx="763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8" name="AutoShape 18"/>
            <p:cNvCxnSpPr>
              <a:cxnSpLocks noChangeShapeType="1"/>
              <a:stCxn id="71686" idx="2"/>
              <a:endCxn id="71692" idx="0"/>
            </p:cNvCxnSpPr>
            <p:nvPr/>
          </p:nvCxnSpPr>
          <p:spPr bwMode="auto">
            <a:xfrm>
              <a:off x="4518" y="2614"/>
              <a:ext cx="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9" name="AutoShape 19"/>
            <p:cNvCxnSpPr>
              <a:cxnSpLocks noChangeShapeType="1"/>
              <a:stCxn id="71687" idx="2"/>
              <a:endCxn id="71689" idx="0"/>
            </p:cNvCxnSpPr>
            <p:nvPr/>
          </p:nvCxnSpPr>
          <p:spPr bwMode="auto">
            <a:xfrm flipH="1">
              <a:off x="2790" y="2614"/>
              <a:ext cx="407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0" name="AutoShape 20"/>
            <p:cNvCxnSpPr>
              <a:cxnSpLocks noChangeShapeType="1"/>
              <a:stCxn id="71689" idx="2"/>
              <a:endCxn id="71693" idx="0"/>
            </p:cNvCxnSpPr>
            <p:nvPr/>
          </p:nvCxnSpPr>
          <p:spPr bwMode="auto">
            <a:xfrm>
              <a:off x="2790" y="3142"/>
              <a:ext cx="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1" name="AutoShape 21"/>
            <p:cNvCxnSpPr>
              <a:cxnSpLocks noChangeShapeType="1"/>
              <a:stCxn id="71687" idx="2"/>
              <a:endCxn id="71691" idx="0"/>
            </p:cNvCxnSpPr>
            <p:nvPr/>
          </p:nvCxnSpPr>
          <p:spPr bwMode="auto">
            <a:xfrm>
              <a:off x="3198" y="2614"/>
              <a:ext cx="0" cy="2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2" name="AutoShape 22"/>
            <p:cNvCxnSpPr>
              <a:cxnSpLocks noChangeShapeType="1"/>
              <a:stCxn id="71687" idx="2"/>
              <a:endCxn id="71690" idx="0"/>
            </p:cNvCxnSpPr>
            <p:nvPr/>
          </p:nvCxnSpPr>
          <p:spPr bwMode="auto">
            <a:xfrm>
              <a:off x="3198" y="2614"/>
              <a:ext cx="433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3" name="AutoShape 23"/>
            <p:cNvCxnSpPr>
              <a:cxnSpLocks noChangeShapeType="1"/>
              <a:stCxn id="71690" idx="2"/>
              <a:endCxn id="71694" idx="0"/>
            </p:cNvCxnSpPr>
            <p:nvPr/>
          </p:nvCxnSpPr>
          <p:spPr bwMode="auto">
            <a:xfrm>
              <a:off x="3631" y="3142"/>
              <a:ext cx="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1257300" y="1608535"/>
            <a:ext cx="1079142" cy="1698927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</a:rPr>
              <a:t>E 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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 E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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 E *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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 ( E )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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 -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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 id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068826" y="843907"/>
            <a:ext cx="4621089" cy="67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US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Parse tree disambiguates operator precedence:</a:t>
            </a:r>
          </a:p>
          <a:p>
            <a:pPr marL="0" indent="0" eaLnBrk="1" hangingPunct="1">
              <a:buNone/>
            </a:pPr>
            <a:r>
              <a:rPr lang="en-US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           (</a:t>
            </a:r>
            <a:r>
              <a:rPr lang="en-US" sz="1800" kern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id+id</a:t>
            </a:r>
            <a:r>
              <a:rPr lang="en-US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)*id      </a:t>
            </a:r>
            <a:r>
              <a:rPr lang="en-US" sz="1800" kern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vs</a:t>
            </a:r>
            <a:r>
              <a:rPr lang="en-US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     id+(id*id)</a:t>
            </a:r>
          </a:p>
        </p:txBody>
      </p:sp>
    </p:spTree>
    <p:extLst>
      <p:ext uri="{BB962C8B-B14F-4D97-AF65-F5344CB8AC3E}">
        <p14:creationId xmlns:p14="http://schemas.microsoft.com/office/powerpoint/2010/main" val="11659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  <p:bldP spid="27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Rightmost derivation for</a:t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2628900" y="1543050"/>
            <a:ext cx="2057400" cy="24003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305-8C68-CD41-9BC8-3C2C6F32F372}" type="slidenum">
              <a:rPr lang="en-US"/>
              <a:pPr/>
              <a:t>14</a:t>
            </a:fld>
            <a:endParaRPr lang="en-US"/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257300" y="1608535"/>
            <a:ext cx="1079142" cy="1698927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</a:rPr>
              <a:t>E 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 E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E *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( E )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-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id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endParaRPr lang="en-US" sz="1350" dirty="0">
              <a:latin typeface="Calibri" panose="020F0502020204030204" pitchFamily="34" charset="0"/>
            </a:endParaRPr>
          </a:p>
        </p:txBody>
      </p:sp>
      <p:grpSp>
        <p:nvGrpSpPr>
          <p:cNvPr id="188424" name="Group 8"/>
          <p:cNvGrpSpPr>
            <a:grpSpLocks/>
          </p:cNvGrpSpPr>
          <p:nvPr/>
        </p:nvGrpSpPr>
        <p:grpSpPr bwMode="auto">
          <a:xfrm>
            <a:off x="5663805" y="1943101"/>
            <a:ext cx="2239567" cy="2381250"/>
            <a:chOff x="2789" y="1670"/>
            <a:chExt cx="1881" cy="2000"/>
          </a:xfrm>
        </p:grpSpPr>
        <p:sp>
          <p:nvSpPr>
            <p:cNvPr id="188425" name="Text Box 9"/>
            <p:cNvSpPr txBox="1">
              <a:spLocks noChangeArrowheads="1"/>
            </p:cNvSpPr>
            <p:nvPr/>
          </p:nvSpPr>
          <p:spPr bwMode="auto">
            <a:xfrm>
              <a:off x="3836" y="1670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88426" name="Text Box 10"/>
            <p:cNvSpPr txBox="1">
              <a:spLocks noChangeArrowheads="1"/>
            </p:cNvSpPr>
            <p:nvPr/>
          </p:nvSpPr>
          <p:spPr bwMode="auto">
            <a:xfrm>
              <a:off x="4394" y="2304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88427" name="Text Box 11"/>
            <p:cNvSpPr txBox="1">
              <a:spLocks noChangeArrowheads="1"/>
            </p:cNvSpPr>
            <p:nvPr/>
          </p:nvSpPr>
          <p:spPr bwMode="auto">
            <a:xfrm>
              <a:off x="3222" y="2304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88428" name="Text Box 12"/>
            <p:cNvSpPr txBox="1">
              <a:spLocks noChangeArrowheads="1"/>
            </p:cNvSpPr>
            <p:nvPr/>
          </p:nvSpPr>
          <p:spPr bwMode="auto">
            <a:xfrm>
              <a:off x="3835" y="2304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*</a:t>
              </a:r>
            </a:p>
          </p:txBody>
        </p:sp>
        <p:sp>
          <p:nvSpPr>
            <p:cNvPr id="188429" name="Text Box 13"/>
            <p:cNvSpPr txBox="1">
              <a:spLocks noChangeArrowheads="1"/>
            </p:cNvSpPr>
            <p:nvPr/>
          </p:nvSpPr>
          <p:spPr bwMode="auto">
            <a:xfrm>
              <a:off x="2815" y="2832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88430" name="Text Box 14"/>
            <p:cNvSpPr txBox="1">
              <a:spLocks noChangeArrowheads="1"/>
            </p:cNvSpPr>
            <p:nvPr/>
          </p:nvSpPr>
          <p:spPr bwMode="auto">
            <a:xfrm>
              <a:off x="3654" y="2832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88431" name="Text Box 15"/>
            <p:cNvSpPr txBox="1">
              <a:spLocks noChangeArrowheads="1"/>
            </p:cNvSpPr>
            <p:nvPr/>
          </p:nvSpPr>
          <p:spPr bwMode="auto">
            <a:xfrm>
              <a:off x="3221" y="2880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+</a:t>
              </a:r>
            </a:p>
          </p:txBody>
        </p:sp>
        <p:sp>
          <p:nvSpPr>
            <p:cNvPr id="188432" name="Text Box 16"/>
            <p:cNvSpPr txBox="1">
              <a:spLocks noChangeArrowheads="1"/>
            </p:cNvSpPr>
            <p:nvPr/>
          </p:nvSpPr>
          <p:spPr bwMode="auto">
            <a:xfrm>
              <a:off x="4368" y="2832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188433" name="Text Box 17"/>
            <p:cNvSpPr txBox="1">
              <a:spLocks noChangeArrowheads="1"/>
            </p:cNvSpPr>
            <p:nvPr/>
          </p:nvSpPr>
          <p:spPr bwMode="auto">
            <a:xfrm>
              <a:off x="2789" y="3360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188434" name="Text Box 18"/>
            <p:cNvSpPr txBox="1">
              <a:spLocks noChangeArrowheads="1"/>
            </p:cNvSpPr>
            <p:nvPr/>
          </p:nvSpPr>
          <p:spPr bwMode="auto">
            <a:xfrm>
              <a:off x="3628" y="3360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cxnSp>
          <p:nvCxnSpPr>
            <p:cNvPr id="188435" name="AutoShape 19"/>
            <p:cNvCxnSpPr>
              <a:cxnSpLocks noChangeShapeType="1"/>
              <a:stCxn id="188425" idx="2"/>
              <a:endCxn id="188426" idx="0"/>
            </p:cNvCxnSpPr>
            <p:nvPr/>
          </p:nvCxnSpPr>
          <p:spPr bwMode="auto">
            <a:xfrm>
              <a:off x="3960" y="1980"/>
              <a:ext cx="558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6" name="AutoShape 20"/>
            <p:cNvCxnSpPr>
              <a:cxnSpLocks noChangeShapeType="1"/>
              <a:stCxn id="188425" idx="2"/>
              <a:endCxn id="188428" idx="0"/>
            </p:cNvCxnSpPr>
            <p:nvPr/>
          </p:nvCxnSpPr>
          <p:spPr bwMode="auto">
            <a:xfrm>
              <a:off x="3960" y="1980"/>
              <a:ext cx="1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7" name="AutoShape 21"/>
            <p:cNvCxnSpPr>
              <a:cxnSpLocks noChangeShapeType="1"/>
              <a:stCxn id="188425" idx="2"/>
              <a:endCxn id="188427" idx="0"/>
            </p:cNvCxnSpPr>
            <p:nvPr/>
          </p:nvCxnSpPr>
          <p:spPr bwMode="auto">
            <a:xfrm flipH="1">
              <a:off x="3347" y="1980"/>
              <a:ext cx="614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8" name="AutoShape 22"/>
            <p:cNvCxnSpPr>
              <a:cxnSpLocks noChangeShapeType="1"/>
              <a:stCxn id="188426" idx="2"/>
              <a:endCxn id="188432" idx="0"/>
            </p:cNvCxnSpPr>
            <p:nvPr/>
          </p:nvCxnSpPr>
          <p:spPr bwMode="auto">
            <a:xfrm>
              <a:off x="4518" y="2614"/>
              <a:ext cx="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9" name="AutoShape 23"/>
            <p:cNvCxnSpPr>
              <a:cxnSpLocks noChangeShapeType="1"/>
              <a:stCxn id="188427" idx="2"/>
              <a:endCxn id="188429" idx="0"/>
            </p:cNvCxnSpPr>
            <p:nvPr/>
          </p:nvCxnSpPr>
          <p:spPr bwMode="auto">
            <a:xfrm flipH="1">
              <a:off x="2939" y="2614"/>
              <a:ext cx="407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0" name="AutoShape 24"/>
            <p:cNvCxnSpPr>
              <a:cxnSpLocks noChangeShapeType="1"/>
              <a:stCxn id="188429" idx="2"/>
              <a:endCxn id="188433" idx="0"/>
            </p:cNvCxnSpPr>
            <p:nvPr/>
          </p:nvCxnSpPr>
          <p:spPr bwMode="auto">
            <a:xfrm>
              <a:off x="2939" y="3142"/>
              <a:ext cx="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1" name="AutoShape 25"/>
            <p:cNvCxnSpPr>
              <a:cxnSpLocks noChangeShapeType="1"/>
              <a:stCxn id="188427" idx="2"/>
              <a:endCxn id="188431" idx="0"/>
            </p:cNvCxnSpPr>
            <p:nvPr/>
          </p:nvCxnSpPr>
          <p:spPr bwMode="auto">
            <a:xfrm>
              <a:off x="3347" y="2614"/>
              <a:ext cx="0" cy="2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2" name="AutoShape 26"/>
            <p:cNvCxnSpPr>
              <a:cxnSpLocks noChangeShapeType="1"/>
              <a:stCxn id="188427" idx="2"/>
              <a:endCxn id="188430" idx="0"/>
            </p:cNvCxnSpPr>
            <p:nvPr/>
          </p:nvCxnSpPr>
          <p:spPr bwMode="auto">
            <a:xfrm>
              <a:off x="3347" y="2614"/>
              <a:ext cx="432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3" name="AutoShape 27"/>
            <p:cNvCxnSpPr>
              <a:cxnSpLocks noChangeShapeType="1"/>
              <a:stCxn id="188430" idx="2"/>
              <a:endCxn id="188434" idx="0"/>
            </p:cNvCxnSpPr>
            <p:nvPr/>
          </p:nvCxnSpPr>
          <p:spPr bwMode="auto">
            <a:xfrm>
              <a:off x="3778" y="3142"/>
              <a:ext cx="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7" name="Rectangular Callout 26">
            <a:extLst>
              <a:ext uri="{FF2B5EF4-FFF2-40B4-BE49-F238E27FC236}">
                <a16:creationId xmlns:a16="http://schemas.microsoft.com/office/drawing/2014/main" id="{CC04E325-5362-614A-BFFA-A48B76F86C7A}"/>
              </a:ext>
            </a:extLst>
          </p:cNvPr>
          <p:cNvSpPr/>
          <p:nvPr/>
        </p:nvSpPr>
        <p:spPr>
          <a:xfrm>
            <a:off x="137722" y="4515966"/>
            <a:ext cx="4434278" cy="525141"/>
          </a:xfrm>
          <a:prstGeom prst="wedgeRectCallout">
            <a:avLst>
              <a:gd name="adj1" fmla="val 52659"/>
              <a:gd name="adj2" fmla="val -38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Q: Write down the rightmost derivation for same grammar and input to get the parse tree in slide 12</a:t>
            </a:r>
          </a:p>
        </p:txBody>
      </p:sp>
    </p:spTree>
    <p:extLst>
      <p:ext uri="{BB962C8B-B14F-4D97-AF65-F5344CB8AC3E}">
        <p14:creationId xmlns:p14="http://schemas.microsoft.com/office/powerpoint/2010/main" val="130702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Rightmost vs. Leftmost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Rightmost and leftmost derivations have the same parse tree</a:t>
            </a:r>
          </a:p>
          <a:p>
            <a:pPr lvl="1"/>
            <a:r>
              <a:rPr lang="en-CA" dirty="0"/>
              <a:t>Every parse tree has a </a:t>
            </a:r>
            <a:r>
              <a:rPr lang="en-CA" i="1" dirty="0"/>
              <a:t>rightmost derivation </a:t>
            </a:r>
          </a:p>
          <a:p>
            <a:pPr lvl="1"/>
            <a:r>
              <a:rPr lang="en-CA" dirty="0"/>
              <a:t>And every parse tree has an equivalent </a:t>
            </a:r>
            <a:r>
              <a:rPr lang="en-CA" i="1" dirty="0"/>
              <a:t>leftmost derivation</a:t>
            </a:r>
          </a:p>
          <a:p>
            <a:pPr lvl="1"/>
            <a:r>
              <a:rPr lang="en-CA" i="1" dirty="0"/>
              <a:t>Leftmost</a:t>
            </a:r>
            <a:r>
              <a:rPr lang="en-CA" dirty="0"/>
              <a:t> / </a:t>
            </a:r>
            <a:r>
              <a:rPr lang="en-CA" i="1" dirty="0"/>
              <a:t>Rightmost</a:t>
            </a:r>
            <a:r>
              <a:rPr lang="en-CA" dirty="0"/>
              <a:t> </a:t>
            </a:r>
            <a:r>
              <a:rPr lang="en-CA" i="1" dirty="0"/>
              <a:t>derivations</a:t>
            </a:r>
            <a:r>
              <a:rPr lang="en-CA" dirty="0"/>
              <a:t> are important in resolving ambiguity</a:t>
            </a:r>
          </a:p>
          <a:p>
            <a:pPr lvl="1"/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93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CFG for a programming language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First write (or read) a reference grammar of what you want to be valid programs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For now, we only worry about the structure, so the reference grammar might choose to over-generate in certain cases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urier" charset="0"/>
              </a:rPr>
              <a:t>bool x = 20;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100" dirty="0"/>
              <a:t>Convert the reference grammar to a CFG</a:t>
            </a:r>
          </a:p>
          <a:p>
            <a:pPr>
              <a:lnSpc>
                <a:spcPct val="90000"/>
              </a:lnSpc>
            </a:pPr>
            <a:r>
              <a:rPr lang="en-US" dirty="0"/>
              <a:t>Use actions for each CFG rule to produce the output</a:t>
            </a:r>
            <a:endParaRPr lang="en-US" sz="21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7423-FF06-534F-899C-C4A0E6D40CF8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7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in a CFG: Arithmetic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 </a:t>
            </a:r>
            <a:r>
              <a:rPr lang="en-US" b="1" dirty="0">
                <a:solidFill>
                  <a:srgbClr val="FF0000"/>
                </a:solidFill>
                <a:sym typeface="Symbol" charset="2"/>
              </a:rPr>
              <a:t>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E + 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Symbol" charset="2"/>
              </a:rPr>
              <a:t>{ $$ = $1 + $3 }</a:t>
            </a:r>
          </a:p>
          <a:p>
            <a:r>
              <a:rPr lang="en-US" dirty="0">
                <a:solidFill>
                  <a:srgbClr val="FF0000"/>
                </a:solidFill>
                <a:sym typeface="Symbol" charset="2"/>
              </a:rPr>
              <a:t>E </a:t>
            </a:r>
            <a:r>
              <a:rPr lang="en-US" b="1" dirty="0">
                <a:solidFill>
                  <a:srgbClr val="FF0000"/>
                </a:solidFill>
                <a:sym typeface="Symbol" charset="2"/>
              </a:rPr>
              <a:t>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E * 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Symbol" charset="2"/>
              </a:rPr>
              <a:t>{ $$ = $1 * $3 }</a:t>
            </a:r>
          </a:p>
          <a:p>
            <a:r>
              <a:rPr lang="en-US" dirty="0">
                <a:solidFill>
                  <a:srgbClr val="FF0000"/>
                </a:solidFill>
                <a:sym typeface="Symbol" charset="2"/>
              </a:rPr>
              <a:t>E </a:t>
            </a:r>
            <a:r>
              <a:rPr lang="en-US" b="1" dirty="0">
                <a:solidFill>
                  <a:srgbClr val="FF0000"/>
                </a:solidFill>
                <a:sym typeface="Symbol" charset="2"/>
              </a:rPr>
              <a:t>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( E 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Symbol" charset="2"/>
              </a:rPr>
              <a:t>{ $$ = $2 }</a:t>
            </a:r>
          </a:p>
          <a:p>
            <a:r>
              <a:rPr lang="en-US" dirty="0">
                <a:solidFill>
                  <a:srgbClr val="FF0000"/>
                </a:solidFill>
                <a:sym typeface="Symbol" charset="2"/>
              </a:rPr>
              <a:t>E </a:t>
            </a:r>
            <a:r>
              <a:rPr lang="en-US" b="1" dirty="0">
                <a:solidFill>
                  <a:srgbClr val="FF0000"/>
                </a:solidFill>
                <a:sym typeface="Symbol" charset="2"/>
              </a:rPr>
              <a:t>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- 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Symbol" charset="2"/>
              </a:rPr>
              <a:t>{ $$ = -1 * $2 }</a:t>
            </a:r>
          </a:p>
          <a:p>
            <a:r>
              <a:rPr lang="en-US" dirty="0">
                <a:solidFill>
                  <a:srgbClr val="FF0000"/>
                </a:solidFill>
                <a:sym typeface="Symbol" charset="2"/>
              </a:rPr>
              <a:t>E </a:t>
            </a:r>
            <a:r>
              <a:rPr lang="en-US" b="1" dirty="0">
                <a:solidFill>
                  <a:srgbClr val="FF0000"/>
                </a:solidFill>
                <a:sym typeface="Symbol" charset="2"/>
              </a:rPr>
              <a:t> id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Symbol" charset="2"/>
              </a:rPr>
              <a:t>{ $$ = $1 }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5B6C-2605-6C4D-B8BD-DB2C569D7F0E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5381626" y="1943101"/>
            <a:ext cx="2637235" cy="2401491"/>
            <a:chOff x="2552" y="1670"/>
            <a:chExt cx="2215" cy="2017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830" y="1670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383" y="2304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072" y="2304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840" y="2304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anose="020F0502020204030204" pitchFamily="34" charset="0"/>
                </a:rPr>
                <a:t>*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687" y="2832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640" y="2832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072" y="2880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anose="020F0502020204030204" pitchFamily="34" charset="0"/>
                </a:rPr>
                <a:t>+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4248" y="2833"/>
              <a:ext cx="51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anose="020F0502020204030204" pitchFamily="34" charset="0"/>
                </a:rPr>
                <a:t>id(5)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552" y="3377"/>
              <a:ext cx="51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anose="020F0502020204030204" pitchFamily="34" charset="0"/>
                </a:rPr>
                <a:t>id(2)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505" y="3377"/>
              <a:ext cx="51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anose="020F0502020204030204" pitchFamily="34" charset="0"/>
                </a:rPr>
                <a:t>id(3)</a:t>
              </a:r>
            </a:p>
          </p:txBody>
        </p:sp>
        <p:cxnSp>
          <p:nvCxnSpPr>
            <p:cNvPr id="17" name="AutoShape 19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3955" y="1980"/>
              <a:ext cx="553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20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3955" y="1980"/>
              <a:ext cx="11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1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flipH="1">
              <a:off x="3197" y="1980"/>
              <a:ext cx="758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2"/>
            <p:cNvCxnSpPr>
              <a:cxnSpLocks noChangeShapeType="1"/>
              <a:stCxn id="8" idx="2"/>
              <a:endCxn id="14" idx="0"/>
            </p:cNvCxnSpPr>
            <p:nvPr/>
          </p:nvCxnSpPr>
          <p:spPr bwMode="auto">
            <a:xfrm>
              <a:off x="4508" y="2614"/>
              <a:ext cx="0" cy="2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3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2811" y="2614"/>
              <a:ext cx="385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4"/>
            <p:cNvCxnSpPr>
              <a:cxnSpLocks noChangeShapeType="1"/>
              <a:stCxn id="11" idx="2"/>
              <a:endCxn id="15" idx="0"/>
            </p:cNvCxnSpPr>
            <p:nvPr/>
          </p:nvCxnSpPr>
          <p:spPr bwMode="auto">
            <a:xfrm>
              <a:off x="2811" y="3142"/>
              <a:ext cx="1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5"/>
            <p:cNvCxnSpPr>
              <a:cxnSpLocks noChangeShapeType="1"/>
              <a:stCxn id="9" idx="2"/>
              <a:endCxn id="13" idx="0"/>
            </p:cNvCxnSpPr>
            <p:nvPr/>
          </p:nvCxnSpPr>
          <p:spPr bwMode="auto">
            <a:xfrm>
              <a:off x="3197" y="2614"/>
              <a:ext cx="2" cy="2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26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3197" y="2614"/>
              <a:ext cx="568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27"/>
            <p:cNvCxnSpPr>
              <a:cxnSpLocks noChangeShapeType="1"/>
              <a:stCxn id="12" idx="2"/>
              <a:endCxn id="16" idx="0"/>
            </p:cNvCxnSpPr>
            <p:nvPr/>
          </p:nvCxnSpPr>
          <p:spPr bwMode="auto">
            <a:xfrm>
              <a:off x="3764" y="3142"/>
              <a:ext cx="0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5166066" y="33818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62210" y="33818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06126" y="26797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26306" y="2841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70222" y="18156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25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18C747-9E41-2F42-9689-BF089AAF819B}"/>
              </a:ext>
            </a:extLst>
          </p:cNvPr>
          <p:cNvGrpSpPr/>
          <p:nvPr/>
        </p:nvGrpSpPr>
        <p:grpSpPr>
          <a:xfrm>
            <a:off x="863475" y="1836748"/>
            <a:ext cx="1564335" cy="381454"/>
            <a:chOff x="1400041" y="2058744"/>
            <a:chExt cx="2085780" cy="5086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A5EB35-0DDB-2640-9D7B-5CCC5D855646}"/>
                </a:ext>
              </a:extLst>
            </p:cNvPr>
            <p:cNvSpPr/>
            <p:nvPr/>
          </p:nvSpPr>
          <p:spPr bwMode="auto">
            <a:xfrm>
              <a:off x="1400041" y="2058744"/>
              <a:ext cx="266779" cy="508607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3EC4E9B-12EA-B440-9068-D0D1C18540B2}"/>
                </a:ext>
              </a:extLst>
            </p:cNvPr>
            <p:cNvSpPr/>
            <p:nvPr/>
          </p:nvSpPr>
          <p:spPr bwMode="auto">
            <a:xfrm>
              <a:off x="3053773" y="2063353"/>
              <a:ext cx="432048" cy="499389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800" dirty="0">
                <a:latin typeface="Calibri" panose="020F0502020204030204" pitchFamily="34" charset="0"/>
              </a:endParaRPr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C2339F3C-161B-6B4D-BF9F-F30867CBFA87}"/>
                </a:ext>
              </a:extLst>
            </p:cNvPr>
            <p:cNvCxnSpPr>
              <a:cxnSpLocks/>
              <a:stCxn id="34" idx="0"/>
              <a:endCxn id="2" idx="0"/>
            </p:cNvCxnSpPr>
            <p:nvPr/>
          </p:nvCxnSpPr>
          <p:spPr bwMode="auto">
            <a:xfrm rot="16200000" flipV="1">
              <a:off x="2399310" y="1192865"/>
              <a:ext cx="4609" cy="1736367"/>
            </a:xfrm>
            <a:prstGeom prst="curvedConnector3">
              <a:avLst>
                <a:gd name="adj1" fmla="val 671267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C876895-A374-C14C-82C8-A31B23ED6BAF}"/>
              </a:ext>
            </a:extLst>
          </p:cNvPr>
          <p:cNvGrpSpPr/>
          <p:nvPr/>
        </p:nvGrpSpPr>
        <p:grpSpPr>
          <a:xfrm>
            <a:off x="1371923" y="1828743"/>
            <a:ext cx="1571897" cy="397464"/>
            <a:chOff x="1112497" y="2061833"/>
            <a:chExt cx="2095863" cy="52995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73A5C4-DB46-634B-A20D-126192D0A569}"/>
                </a:ext>
              </a:extLst>
            </p:cNvPr>
            <p:cNvSpPr/>
            <p:nvPr/>
          </p:nvSpPr>
          <p:spPr bwMode="auto">
            <a:xfrm>
              <a:off x="1112497" y="2073582"/>
              <a:ext cx="266777" cy="51105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DC1609-6FEA-FA45-98E1-8E438750CD0E}"/>
                </a:ext>
              </a:extLst>
            </p:cNvPr>
            <p:cNvSpPr/>
            <p:nvPr/>
          </p:nvSpPr>
          <p:spPr bwMode="auto">
            <a:xfrm>
              <a:off x="2776312" y="2061833"/>
              <a:ext cx="432048" cy="52995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800" dirty="0">
                <a:latin typeface="Calibri" panose="020F0502020204030204" pitchFamily="34" charset="0"/>
              </a:endParaRPr>
            </a:p>
          </p:txBody>
        </p: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06336E4C-1F5C-194F-8A81-CF9B40686E2E}"/>
                </a:ext>
              </a:extLst>
            </p:cNvPr>
            <p:cNvCxnSpPr>
              <a:cxnSpLocks/>
              <a:stCxn id="44" idx="0"/>
              <a:endCxn id="43" idx="0"/>
            </p:cNvCxnSpPr>
            <p:nvPr/>
          </p:nvCxnSpPr>
          <p:spPr bwMode="auto">
            <a:xfrm rot="16200000" flipH="1" flipV="1">
              <a:off x="2113237" y="1194483"/>
              <a:ext cx="11749" cy="1746450"/>
            </a:xfrm>
            <a:prstGeom prst="curvedConnector3">
              <a:avLst>
                <a:gd name="adj1" fmla="val -259419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B6F653-A489-F442-9C94-CBB148067594}"/>
              </a:ext>
            </a:extLst>
          </p:cNvPr>
          <p:cNvGrpSpPr/>
          <p:nvPr/>
        </p:nvGrpSpPr>
        <p:grpSpPr>
          <a:xfrm>
            <a:off x="1760916" y="1815667"/>
            <a:ext cx="1714671" cy="394583"/>
            <a:chOff x="1152631" y="2058745"/>
            <a:chExt cx="2286230" cy="52611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876C71-B1B2-4444-BC45-69E174860E57}"/>
                </a:ext>
              </a:extLst>
            </p:cNvPr>
            <p:cNvSpPr/>
            <p:nvPr/>
          </p:nvSpPr>
          <p:spPr bwMode="auto">
            <a:xfrm>
              <a:off x="1152631" y="2058747"/>
              <a:ext cx="266776" cy="508674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4932A8-E1ED-4446-AC4D-4CC3C0ED10AD}"/>
                </a:ext>
              </a:extLst>
            </p:cNvPr>
            <p:cNvSpPr/>
            <p:nvPr/>
          </p:nvSpPr>
          <p:spPr bwMode="auto">
            <a:xfrm>
              <a:off x="2997845" y="2076181"/>
              <a:ext cx="441016" cy="508674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800" dirty="0">
                <a:latin typeface="Calibri" panose="020F0502020204030204" pitchFamily="34" charset="0"/>
              </a:endParaRPr>
            </a:p>
          </p:txBody>
        </p:sp>
        <p:cxnSp>
          <p:nvCxnSpPr>
            <p:cNvPr id="49" name="Curved Connector 48">
              <a:extLst>
                <a:ext uri="{FF2B5EF4-FFF2-40B4-BE49-F238E27FC236}">
                  <a16:creationId xmlns:a16="http://schemas.microsoft.com/office/drawing/2014/main" id="{1433E95F-E1CF-4947-B890-824387D5AB8A}"/>
                </a:ext>
              </a:extLst>
            </p:cNvPr>
            <p:cNvCxnSpPr>
              <a:cxnSpLocks/>
              <a:stCxn id="48" idx="0"/>
              <a:endCxn id="47" idx="0"/>
            </p:cNvCxnSpPr>
            <p:nvPr/>
          </p:nvCxnSpPr>
          <p:spPr bwMode="auto">
            <a:xfrm rot="16200000" flipV="1">
              <a:off x="2243469" y="1101296"/>
              <a:ext cx="17435" cy="1932334"/>
            </a:xfrm>
            <a:prstGeom prst="curvedConnector3">
              <a:avLst>
                <a:gd name="adj1" fmla="val 184824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FDE4C4-25CD-B946-940F-FA29FA573D12}"/>
              </a:ext>
            </a:extLst>
          </p:cNvPr>
          <p:cNvGrpSpPr/>
          <p:nvPr/>
        </p:nvGrpSpPr>
        <p:grpSpPr>
          <a:xfrm>
            <a:off x="5419983" y="2927311"/>
            <a:ext cx="1495171" cy="399296"/>
            <a:chOff x="5702643" y="3903080"/>
            <a:chExt cx="1993561" cy="532395"/>
          </a:xfrm>
        </p:grpSpPr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FB72E6DF-3EC2-8243-B264-F76CB35B7576}"/>
                </a:ext>
              </a:extLst>
            </p:cNvPr>
            <p:cNvCxnSpPr/>
            <p:nvPr/>
          </p:nvCxnSpPr>
          <p:spPr bwMode="auto">
            <a:xfrm rot="5400000" flipH="1" flipV="1">
              <a:off x="5685604" y="4036911"/>
              <a:ext cx="415603" cy="381526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E4B43CD2-4D31-464D-9CA6-8B2D61B5CB76}"/>
                </a:ext>
              </a:extLst>
            </p:cNvPr>
            <p:cNvCxnSpPr/>
            <p:nvPr/>
          </p:nvCxnSpPr>
          <p:spPr bwMode="auto">
            <a:xfrm rot="10800000">
              <a:off x="6944257" y="3903080"/>
              <a:ext cx="751947" cy="453641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9632" name="Group 69631">
            <a:extLst>
              <a:ext uri="{FF2B5EF4-FFF2-40B4-BE49-F238E27FC236}">
                <a16:creationId xmlns:a16="http://schemas.microsoft.com/office/drawing/2014/main" id="{E3EC1549-B20B-DB4B-8D8C-1B484888CB81}"/>
              </a:ext>
            </a:extLst>
          </p:cNvPr>
          <p:cNvGrpSpPr/>
          <p:nvPr/>
        </p:nvGrpSpPr>
        <p:grpSpPr>
          <a:xfrm>
            <a:off x="6148984" y="2127648"/>
            <a:ext cx="1560911" cy="570310"/>
            <a:chOff x="6674642" y="2836867"/>
            <a:chExt cx="2081213" cy="760414"/>
          </a:xfrm>
        </p:grpSpPr>
        <p:cxnSp>
          <p:nvCxnSpPr>
            <p:cNvPr id="56" name="Curved Connector 55">
              <a:extLst>
                <a:ext uri="{FF2B5EF4-FFF2-40B4-BE49-F238E27FC236}">
                  <a16:creationId xmlns:a16="http://schemas.microsoft.com/office/drawing/2014/main" id="{59F6A5EF-19F7-FA4E-BE89-62D39DF2A977}"/>
                </a:ext>
              </a:extLst>
            </p:cNvPr>
            <p:cNvCxnSpPr>
              <a:cxnSpLocks/>
              <a:stCxn id="9" idx="0"/>
              <a:endCxn id="7" idx="1"/>
            </p:cNvCxnSpPr>
            <p:nvPr/>
          </p:nvCxnSpPr>
          <p:spPr bwMode="auto">
            <a:xfrm rot="5400000" flipH="1" flipV="1">
              <a:off x="6797276" y="2714234"/>
              <a:ext cx="760413" cy="1005681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64863535-7857-D047-B947-5CC1049BE784}"/>
                </a:ext>
              </a:extLst>
            </p:cNvPr>
            <p:cNvCxnSpPr>
              <a:cxnSpLocks/>
              <a:stCxn id="8" idx="0"/>
              <a:endCxn id="7" idx="3"/>
            </p:cNvCxnSpPr>
            <p:nvPr/>
          </p:nvCxnSpPr>
          <p:spPr bwMode="auto">
            <a:xfrm rot="16200000" flipV="1">
              <a:off x="8035527" y="2876952"/>
              <a:ext cx="760413" cy="680243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0" name="Rectangular Callout 49">
            <a:extLst>
              <a:ext uri="{FF2B5EF4-FFF2-40B4-BE49-F238E27FC236}">
                <a16:creationId xmlns:a16="http://schemas.microsoft.com/office/drawing/2014/main" id="{185AAF36-6D33-654A-8020-2879CD00D92F}"/>
              </a:ext>
            </a:extLst>
          </p:cNvPr>
          <p:cNvSpPr/>
          <p:nvPr/>
        </p:nvSpPr>
        <p:spPr>
          <a:xfrm>
            <a:off x="137722" y="4515966"/>
            <a:ext cx="4218254" cy="525141"/>
          </a:xfrm>
          <a:prstGeom prst="wedgeRectCallout">
            <a:avLst>
              <a:gd name="adj1" fmla="val 52659"/>
              <a:gd name="adj2" fmla="val -38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Q: Draw the parse tree and calculate the output value using the above CFG &amp; actions for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-(2+3)</a:t>
            </a:r>
          </a:p>
        </p:txBody>
      </p:sp>
    </p:spTree>
    <p:extLst>
      <p:ext uri="{BB962C8B-B14F-4D97-AF65-F5344CB8AC3E}">
        <p14:creationId xmlns:p14="http://schemas.microsoft.com/office/powerpoint/2010/main" val="238702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2" grpId="0"/>
      <p:bldP spid="33" grpId="0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Notation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CFG notation</a:t>
            </a:r>
          </a:p>
          <a:p>
            <a:pPr lvl="1">
              <a:buFontTx/>
              <a:buNone/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/>
              <a:t> E * E</a:t>
            </a:r>
            <a:r>
              <a:rPr lang="en-US" sz="1800" dirty="0"/>
              <a:t> </a:t>
            </a:r>
          </a:p>
          <a:p>
            <a:pPr lvl="1">
              <a:buFontTx/>
              <a:buNone/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/>
              <a:t> E + E</a:t>
            </a:r>
          </a:p>
          <a:p>
            <a:r>
              <a:rPr lang="en-US" dirty="0"/>
              <a:t>Backus </a:t>
            </a:r>
            <a:r>
              <a:rPr lang="en-US" dirty="0" err="1"/>
              <a:t>Naur</a:t>
            </a:r>
            <a:r>
              <a:rPr lang="en-US" dirty="0"/>
              <a:t> notation</a:t>
            </a:r>
          </a:p>
          <a:p>
            <a:pPr lvl="1">
              <a:buFontTx/>
              <a:buNone/>
            </a:pPr>
            <a:r>
              <a:rPr lang="en-US" dirty="0"/>
              <a:t>E : E * E | E + E  ;</a:t>
            </a:r>
          </a:p>
          <a:p>
            <a:pPr lvl="1">
              <a:buFontTx/>
              <a:buNone/>
            </a:pPr>
            <a:r>
              <a:rPr lang="en-US" dirty="0"/>
              <a:t>(an or-list of right-hand sides)</a:t>
            </a:r>
          </a:p>
          <a:p>
            <a:pPr lvl="1">
              <a:buFontTx/>
              <a:buNone/>
            </a:pPr>
            <a:r>
              <a:rPr lang="en-US" dirty="0"/>
              <a:t>Also:</a:t>
            </a:r>
          </a:p>
          <a:p>
            <a:pPr lvl="1">
              <a:buFontTx/>
              <a:buNone/>
            </a:pPr>
            <a:r>
              <a:rPr lang="en-US" dirty="0">
                <a:latin typeface="Anonymous Pro" panose="02060609030202000504" pitchFamily="49" charset="0"/>
                <a:ea typeface="Anonymous Pro" panose="02060609030202000504" pitchFamily="49" charset="0"/>
              </a:rPr>
              <a:t>E = E “*” E | E “+” E 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752-E4C8-0445-8824-90025461059E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3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3535-5DE8-164B-AE23-9113A8D04F8C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55315" name="Group 19"/>
          <p:cNvGrpSpPr>
            <a:grpSpLocks/>
          </p:cNvGrpSpPr>
          <p:nvPr/>
        </p:nvGrpSpPr>
        <p:grpSpPr bwMode="auto">
          <a:xfrm>
            <a:off x="1428750" y="1771650"/>
            <a:ext cx="6343650" cy="2191941"/>
            <a:chOff x="240" y="910"/>
            <a:chExt cx="5328" cy="1841"/>
          </a:xfrm>
        </p:grpSpPr>
        <p:sp>
          <p:nvSpPr>
            <p:cNvPr id="55300" name="Text Box 4"/>
            <p:cNvSpPr txBox="1">
              <a:spLocks noChangeArrowheads="1"/>
            </p:cNvSpPr>
            <p:nvPr/>
          </p:nvSpPr>
          <p:spPr bwMode="auto">
            <a:xfrm>
              <a:off x="960" y="1052"/>
              <a:ext cx="1104" cy="5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Lexical </a:t>
              </a:r>
              <a:br>
                <a:rPr lang="en-US" sz="1800" dirty="0">
                  <a:latin typeface="Calibri" panose="020F0502020204030204" pitchFamily="34" charset="0"/>
                </a:rPr>
              </a:br>
              <a:r>
                <a:rPr lang="en-US" sz="1800" dirty="0">
                  <a:latin typeface="Calibri" panose="020F0502020204030204" pitchFamily="34" charset="0"/>
                </a:rPr>
                <a:t>Analyzer</a:t>
              </a:r>
            </a:p>
          </p:txBody>
        </p:sp>
        <p:sp>
          <p:nvSpPr>
            <p:cNvPr id="55301" name="Text Box 5"/>
            <p:cNvSpPr txBox="1">
              <a:spLocks noChangeArrowheads="1"/>
            </p:cNvSpPr>
            <p:nvPr/>
          </p:nvSpPr>
          <p:spPr bwMode="auto">
            <a:xfrm>
              <a:off x="4416" y="1166"/>
              <a:ext cx="1152" cy="3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Later Stages</a:t>
              </a:r>
            </a:p>
          </p:txBody>
        </p:sp>
        <p:sp>
          <p:nvSpPr>
            <p:cNvPr id="55302" name="Text Box 6"/>
            <p:cNvSpPr txBox="1">
              <a:spLocks noChangeArrowheads="1"/>
            </p:cNvSpPr>
            <p:nvPr/>
          </p:nvSpPr>
          <p:spPr bwMode="auto">
            <a:xfrm>
              <a:off x="2688" y="1055"/>
              <a:ext cx="1063" cy="5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Parser</a:t>
              </a:r>
              <a:br>
                <a:rPr lang="en-US" sz="1800" dirty="0">
                  <a:latin typeface="Calibri" panose="020F0502020204030204" pitchFamily="34" charset="0"/>
                </a:rPr>
              </a:b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55303" name="Line 7"/>
            <p:cNvSpPr>
              <a:spLocks noChangeShapeType="1"/>
            </p:cNvSpPr>
            <p:nvPr/>
          </p:nvSpPr>
          <p:spPr bwMode="auto">
            <a:xfrm flipV="1">
              <a:off x="2064" y="1152"/>
              <a:ext cx="57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 flipH="1">
              <a:off x="2064" y="1491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>
              <a:off x="480" y="12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2102" y="910"/>
              <a:ext cx="52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500" dirty="0">
                  <a:latin typeface="Calibri" panose="020F0502020204030204" pitchFamily="34" charset="0"/>
                </a:rPr>
                <a:t>token</a:t>
              </a:r>
              <a:endParaRPr lang="en-US" sz="1500" dirty="0">
                <a:latin typeface="Comic Sans MS" charset="0"/>
              </a:endParaRPr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2112" y="1268"/>
              <a:ext cx="54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500" dirty="0">
                  <a:latin typeface="Calibri" panose="020F0502020204030204" pitchFamily="34" charset="0"/>
                </a:rPr>
                <a:t>next()</a:t>
              </a:r>
            </a:p>
          </p:txBody>
        </p:sp>
        <p:sp>
          <p:nvSpPr>
            <p:cNvPr id="55308" name="Text Box 12"/>
            <p:cNvSpPr txBox="1">
              <a:spLocks noChangeArrowheads="1"/>
            </p:cNvSpPr>
            <p:nvPr/>
          </p:nvSpPr>
          <p:spPr bwMode="auto">
            <a:xfrm>
              <a:off x="240" y="1091"/>
              <a:ext cx="713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500" dirty="0">
                  <a:latin typeface="Calibri" panose="020F0502020204030204" pitchFamily="34" charset="0"/>
                </a:rPr>
                <a:t>source</a:t>
              </a:r>
              <a:br>
                <a:rPr lang="en-US" sz="1500" dirty="0">
                  <a:latin typeface="Calibri" panose="020F0502020204030204" pitchFamily="34" charset="0"/>
                </a:rPr>
              </a:br>
              <a:r>
                <a:rPr lang="en-US" sz="1500" dirty="0">
                  <a:latin typeface="Calibri" panose="020F0502020204030204" pitchFamily="34" charset="0"/>
                </a:rPr>
                <a:t>program</a:t>
              </a:r>
              <a:endParaRPr lang="en-US" sz="1500" dirty="0">
                <a:latin typeface="Comic Sans MS" charset="0"/>
              </a:endParaRPr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>
              <a:off x="3744" y="1347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55310" name="Text Box 14"/>
            <p:cNvSpPr txBox="1">
              <a:spLocks noChangeArrowheads="1"/>
            </p:cNvSpPr>
            <p:nvPr/>
          </p:nvSpPr>
          <p:spPr bwMode="auto">
            <a:xfrm>
              <a:off x="3840" y="1107"/>
              <a:ext cx="576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500" dirty="0">
                  <a:latin typeface="Calibri" panose="020F0502020204030204" pitchFamily="34" charset="0"/>
                </a:rPr>
                <a:t>parse tree</a:t>
              </a:r>
            </a:p>
          </p:txBody>
        </p: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 rot="16200000" flipH="1">
              <a:off x="1176" y="189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 rot="16200000" flipH="1">
              <a:off x="2904" y="189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55313" name="Text Box 17"/>
            <p:cNvSpPr txBox="1">
              <a:spLocks noChangeArrowheads="1"/>
            </p:cNvSpPr>
            <p:nvPr/>
          </p:nvSpPr>
          <p:spPr bwMode="auto">
            <a:xfrm>
              <a:off x="960" y="2208"/>
              <a:ext cx="1104" cy="5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Lexical Errors</a:t>
              </a:r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2688" y="2208"/>
              <a:ext cx="1056" cy="5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Syntax Errors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31643" y="2517745"/>
            <a:ext cx="9721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solidFill>
                  <a:srgbClr val="FF0000"/>
                </a:solidFill>
                <a:latin typeface="Calibri" panose="020F0502020204030204" pitchFamily="34" charset="0"/>
              </a:rPr>
              <a:t>String of characters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29441" y="2573056"/>
            <a:ext cx="13665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solidFill>
                  <a:srgbClr val="FF0000"/>
                </a:solidFill>
                <a:latin typeface="Calibri" panose="020F0502020204030204" pitchFamily="34" charset="0"/>
              </a:rPr>
              <a:t>flex: </a:t>
            </a:r>
            <a:r>
              <a:rPr lang="en-CA" sz="1350" dirty="0" err="1">
                <a:solidFill>
                  <a:srgbClr val="FF0000"/>
                </a:solidFill>
                <a:latin typeface="Calibri" panose="020F0502020204030204" pitchFamily="34" charset="0"/>
              </a:rPr>
              <a:t>yylex</a:t>
            </a:r>
            <a:r>
              <a:rPr lang="en-CA" sz="1350" dirty="0">
                <a:solidFill>
                  <a:srgbClr val="FF0000"/>
                </a:solidFill>
                <a:latin typeface="Calibri" panose="020F0502020204030204" pitchFamily="34" charset="0"/>
              </a:rPr>
              <a:t>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Every possible token sequence is not a valid program</a:t>
            </a:r>
          </a:p>
          <a:p>
            <a:r>
              <a:rPr lang="en-CA" dirty="0"/>
              <a:t>Parser distinguishes between valid and invalid programs</a:t>
            </a:r>
          </a:p>
          <a:p>
            <a:r>
              <a:rPr lang="en-CA" dirty="0"/>
              <a:t>We need </a:t>
            </a:r>
          </a:p>
          <a:p>
            <a:pPr lvl="1"/>
            <a:r>
              <a:rPr lang="en-CA" dirty="0"/>
              <a:t>A language for describing valid sequence of tokens</a:t>
            </a:r>
          </a:p>
          <a:p>
            <a:pPr lvl="1"/>
            <a:r>
              <a:rPr lang="en-CA" dirty="0"/>
              <a:t>A method for distinguishing valid from invalid programs</a:t>
            </a:r>
          </a:p>
          <a:p>
            <a:pPr lvl="1"/>
            <a:r>
              <a:rPr lang="en-CA" dirty="0"/>
              <a:t>Provide the program structure for a valid token sequence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Programming languages have recursive structure </a:t>
            </a:r>
          </a:p>
          <a:p>
            <a:r>
              <a:rPr lang="en-CA" dirty="0"/>
              <a:t>An EXP is …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Context Free Grammars are natural notation for the recursive structures we find in programming languages</a:t>
            </a:r>
          </a:p>
          <a:p>
            <a:r>
              <a:rPr lang="en-CA" dirty="0"/>
              <a:t>Finite state automata cannot handle nested parentheses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27984" y="1800642"/>
            <a:ext cx="1899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while</a:t>
            </a:r>
            <a:r>
              <a:rPr lang="en-CA" sz="1800" dirty="0">
                <a:latin typeface="Calibri" panose="020F0502020204030204" pitchFamily="34" charset="0"/>
              </a:rPr>
              <a:t> EXP </a:t>
            </a:r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do</a:t>
            </a:r>
            <a:r>
              <a:rPr lang="en-CA" sz="1800" dirty="0"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en-CA" sz="1800" dirty="0">
                <a:latin typeface="Calibri" panose="020F0502020204030204" pitchFamily="34" charset="0"/>
              </a:rPr>
              <a:t>	EXP </a:t>
            </a:r>
          </a:p>
          <a:p>
            <a:pPr lvl="1"/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3728" y="1800642"/>
            <a:ext cx="22005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if</a:t>
            </a:r>
            <a:r>
              <a:rPr lang="en-CA" sz="1800" dirty="0">
                <a:latin typeface="Calibri" panose="020F0502020204030204" pitchFamily="34" charset="0"/>
              </a:rPr>
              <a:t> EXP  </a:t>
            </a:r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then</a:t>
            </a:r>
            <a:r>
              <a:rPr lang="en-CA" sz="1800" dirty="0"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en-CA" sz="1800" dirty="0">
                <a:latin typeface="Calibri" panose="020F0502020204030204" pitchFamily="34" charset="0"/>
              </a:rPr>
              <a:t>	EXP </a:t>
            </a:r>
          </a:p>
          <a:p>
            <a:pPr lvl="1"/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else</a:t>
            </a:r>
            <a:r>
              <a:rPr lang="en-CA" sz="1800" dirty="0"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en-CA" sz="1800" dirty="0">
                <a:latin typeface="Calibri" panose="020F0502020204030204" pitchFamily="34" charset="0"/>
              </a:rPr>
              <a:t>	EXP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29172D-4DF6-994C-9B92-15D882B1EE97}"/>
              </a:ext>
            </a:extLst>
          </p:cNvPr>
          <p:cNvSpPr/>
          <p:nvPr/>
        </p:nvSpPr>
        <p:spPr>
          <a:xfrm>
            <a:off x="6332716" y="394088"/>
            <a:ext cx="2200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if</a:t>
            </a:r>
            <a:r>
              <a:rPr lang="en-CA" sz="1800" dirty="0">
                <a:latin typeface="Calibri" panose="020F0502020204030204" pitchFamily="34" charset="0"/>
              </a:rPr>
              <a:t> EXP  </a:t>
            </a:r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then</a:t>
            </a:r>
            <a:r>
              <a:rPr lang="en-CA" sz="18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872C2B-5EBF-1547-A78D-56DB9D9E4903}"/>
              </a:ext>
            </a:extLst>
          </p:cNvPr>
          <p:cNvSpPr/>
          <p:nvPr/>
        </p:nvSpPr>
        <p:spPr>
          <a:xfrm>
            <a:off x="6539543" y="691859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while</a:t>
            </a:r>
            <a:r>
              <a:rPr lang="en-CA" sz="1800" dirty="0">
                <a:latin typeface="Calibri" panose="020F0502020204030204" pitchFamily="34" charset="0"/>
              </a:rPr>
              <a:t> EXP </a:t>
            </a:r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do</a:t>
            </a:r>
            <a:r>
              <a:rPr lang="en-CA" sz="18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404CE6-B2F1-FC46-B676-C2186B0A4FA9}"/>
              </a:ext>
            </a:extLst>
          </p:cNvPr>
          <p:cNvSpPr/>
          <p:nvPr/>
        </p:nvSpPr>
        <p:spPr>
          <a:xfrm>
            <a:off x="6332716" y="3032484"/>
            <a:ext cx="2200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else</a:t>
            </a:r>
            <a:r>
              <a:rPr lang="en-CA" sz="1800" dirty="0"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en-CA" sz="1800" dirty="0">
                <a:latin typeface="Calibri" panose="020F0502020204030204" pitchFamily="34" charset="0"/>
              </a:rPr>
              <a:t>	EXP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53B1B2-E619-D94E-B205-0194181B4455}"/>
              </a:ext>
            </a:extLst>
          </p:cNvPr>
          <p:cNvSpPr/>
          <p:nvPr/>
        </p:nvSpPr>
        <p:spPr>
          <a:xfrm>
            <a:off x="6539543" y="273471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1A10F5-A416-7843-AAC9-175FC46F4D78}"/>
              </a:ext>
            </a:extLst>
          </p:cNvPr>
          <p:cNvSpPr/>
          <p:nvPr/>
        </p:nvSpPr>
        <p:spPr>
          <a:xfrm>
            <a:off x="6799439" y="989630"/>
            <a:ext cx="2200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if</a:t>
            </a:r>
            <a:r>
              <a:rPr lang="en-CA" sz="1800" dirty="0">
                <a:latin typeface="Calibri" panose="020F0502020204030204" pitchFamily="34" charset="0"/>
              </a:rPr>
              <a:t> EXP  </a:t>
            </a:r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then</a:t>
            </a:r>
            <a:r>
              <a:rPr lang="en-CA" sz="18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5F39B-5E7A-6841-AFEE-52106D1B3636}"/>
              </a:ext>
            </a:extLst>
          </p:cNvPr>
          <p:cNvSpPr/>
          <p:nvPr/>
        </p:nvSpPr>
        <p:spPr>
          <a:xfrm>
            <a:off x="6799439" y="2159942"/>
            <a:ext cx="2200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else</a:t>
            </a:r>
            <a:r>
              <a:rPr lang="en-CA" sz="1800" dirty="0"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en-CA" sz="1800" dirty="0">
                <a:latin typeface="Calibri" panose="020F0502020204030204" pitchFamily="34" charset="0"/>
              </a:rPr>
              <a:t>	EXP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13F35-AC05-9448-ACF6-6A75F96FAD8B}"/>
              </a:ext>
            </a:extLst>
          </p:cNvPr>
          <p:cNvSpPr/>
          <p:nvPr/>
        </p:nvSpPr>
        <p:spPr>
          <a:xfrm>
            <a:off x="6983468" y="1287401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while</a:t>
            </a:r>
            <a:r>
              <a:rPr lang="en-CA" sz="1800" dirty="0">
                <a:latin typeface="Calibri" panose="020F0502020204030204" pitchFamily="34" charset="0"/>
              </a:rPr>
              <a:t> EXP </a:t>
            </a:r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do</a:t>
            </a:r>
            <a:r>
              <a:rPr lang="en-CA" sz="18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6BC6B-0380-E746-9A98-1D81A6A277B7}"/>
              </a:ext>
            </a:extLst>
          </p:cNvPr>
          <p:cNvSpPr/>
          <p:nvPr/>
        </p:nvSpPr>
        <p:spPr>
          <a:xfrm>
            <a:off x="6983468" y="1585172"/>
            <a:ext cx="1459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	</a:t>
            </a:r>
            <a:r>
              <a:rPr lang="en-CA" sz="1800" dirty="0">
                <a:latin typeface="Calibri" panose="020F0502020204030204" pitchFamily="34" charset="0"/>
              </a:rPr>
              <a:t>EXP</a:t>
            </a:r>
            <a:endParaRPr lang="en-CA" sz="1800" dirty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lvl="1"/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EBE44-3281-8942-8843-F790B80FF970}"/>
              </a:ext>
            </a:extLst>
          </p:cNvPr>
          <p:cNvSpPr txBox="1"/>
          <p:nvPr/>
        </p:nvSpPr>
        <p:spPr>
          <a:xfrm>
            <a:off x="6348993" y="41957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(</a:t>
            </a:r>
            <a:r>
              <a:rPr lang="en-US" sz="1400" baseline="-25000" dirty="0">
                <a:latin typeface="+mn-lt"/>
              </a:rPr>
              <a:t>if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E55A7-ABA2-9B46-BAB4-D131FB504E8F}"/>
              </a:ext>
            </a:extLst>
          </p:cNvPr>
          <p:cNvSpPr txBox="1"/>
          <p:nvPr/>
        </p:nvSpPr>
        <p:spPr>
          <a:xfrm>
            <a:off x="6348993" y="308365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)</a:t>
            </a:r>
            <a:r>
              <a:rPr lang="en-US" sz="1400" baseline="-25000" dirty="0">
                <a:latin typeface="+mn-lt"/>
              </a:rPr>
              <a:t>if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23EFB2-1F1C-9A44-98D1-69F8C45C8101}"/>
              </a:ext>
            </a:extLst>
          </p:cNvPr>
          <p:cNvSpPr txBox="1"/>
          <p:nvPr/>
        </p:nvSpPr>
        <p:spPr>
          <a:xfrm>
            <a:off x="6976985" y="1312218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(</a:t>
            </a:r>
            <a:r>
              <a:rPr lang="en-US" sz="1400" baseline="-25000" dirty="0">
                <a:latin typeface="+mn-lt"/>
              </a:rPr>
              <a:t>while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8DAE8A-229F-0249-BD0B-D70060F00AB9}"/>
              </a:ext>
            </a:extLst>
          </p:cNvPr>
          <p:cNvSpPr txBox="1"/>
          <p:nvPr/>
        </p:nvSpPr>
        <p:spPr>
          <a:xfrm>
            <a:off x="6493062" y="2753587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)</a:t>
            </a:r>
            <a:r>
              <a:rPr lang="en-US" sz="1400" baseline="-25000" dirty="0">
                <a:latin typeface="+mn-lt"/>
              </a:rPr>
              <a:t>while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244AB7-9BD3-A44C-B2D7-06986A89EF56}"/>
              </a:ext>
            </a:extLst>
          </p:cNvPr>
          <p:cNvSpPr txBox="1"/>
          <p:nvPr/>
        </p:nvSpPr>
        <p:spPr>
          <a:xfrm>
            <a:off x="6493062" y="73019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(</a:t>
            </a:r>
            <a:r>
              <a:rPr lang="en-US" sz="1400" baseline="-25000" dirty="0">
                <a:latin typeface="+mn-lt"/>
              </a:rPr>
              <a:t>while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025040-4E87-E04B-AE8D-66F0397E64CE}"/>
              </a:ext>
            </a:extLst>
          </p:cNvPr>
          <p:cNvSpPr txBox="1"/>
          <p:nvPr/>
        </p:nvSpPr>
        <p:spPr>
          <a:xfrm>
            <a:off x="6798484" y="102153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(</a:t>
            </a:r>
            <a:r>
              <a:rPr lang="en-US" sz="1400" baseline="-25000" dirty="0">
                <a:latin typeface="+mn-lt"/>
              </a:rPr>
              <a:t>if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653B0-8D09-524B-A979-76E4C7278241}"/>
              </a:ext>
            </a:extLst>
          </p:cNvPr>
          <p:cNvSpPr txBox="1"/>
          <p:nvPr/>
        </p:nvSpPr>
        <p:spPr>
          <a:xfrm>
            <a:off x="6798484" y="218546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)</a:t>
            </a:r>
            <a:r>
              <a:rPr lang="en-US" sz="1400" baseline="-25000" dirty="0">
                <a:latin typeface="+mn-lt"/>
              </a:rPr>
              <a:t>if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1459EA-D337-F94E-B5E0-0FA4DD54887C}"/>
              </a:ext>
            </a:extLst>
          </p:cNvPr>
          <p:cNvSpPr txBox="1"/>
          <p:nvPr/>
        </p:nvSpPr>
        <p:spPr>
          <a:xfrm>
            <a:off x="6976985" y="1861468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)</a:t>
            </a:r>
            <a:r>
              <a:rPr lang="en-US" sz="1400" baseline="-25000" dirty="0">
                <a:latin typeface="+mn-lt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19323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4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A CFG consists of</a:t>
                </a:r>
              </a:p>
              <a:p>
                <a:pPr lvl="1"/>
                <a:r>
                  <a:rPr lang="en-CA" dirty="0"/>
                  <a:t>A set of terminals: </a:t>
                </a:r>
                <a:r>
                  <a:rPr lang="en-CA" dirty="0">
                    <a:solidFill>
                      <a:schemeClr val="accent6">
                        <a:lumMod val="50000"/>
                      </a:schemeClr>
                    </a:solidFill>
                  </a:rPr>
                  <a:t>T (input symbols)</a:t>
                </a:r>
              </a:p>
              <a:p>
                <a:pPr lvl="1"/>
                <a:r>
                  <a:rPr lang="en-CA" dirty="0"/>
                  <a:t>A set on non-terminals:  </a:t>
                </a:r>
                <a:r>
                  <a:rPr lang="en-CA" dirty="0">
                    <a:solidFill>
                      <a:schemeClr val="accent1">
                        <a:lumMod val="75000"/>
                      </a:schemeClr>
                    </a:solidFill>
                  </a:rPr>
                  <a:t>N</a:t>
                </a:r>
              </a:p>
              <a:p>
                <a:pPr lvl="1"/>
                <a:r>
                  <a:rPr lang="en-CA" dirty="0"/>
                  <a:t>A start symbol:  </a:t>
                </a:r>
                <a:r>
                  <a:rPr lang="en-CA" dirty="0">
                    <a:solidFill>
                      <a:schemeClr val="accent2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CA" dirty="0">
                    <a:solidFill>
                      <a:schemeClr val="accent1">
                        <a:lumMod val="75000"/>
                      </a:schemeClr>
                    </a:solidFill>
                  </a:rPr>
                  <a:t> N</a:t>
                </a:r>
              </a:p>
              <a:p>
                <a:pPr lvl="1"/>
                <a:r>
                  <a:rPr lang="en-CA" dirty="0"/>
                  <a:t>A set of rules/productions: 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dirty="0">
                    <a:solidFill>
                      <a:schemeClr val="accent2"/>
                    </a:solidFill>
                  </a:rPr>
                  <a:t>…</a:t>
                </a:r>
                <a:r>
                  <a:rPr lang="en-CA" dirty="0" err="1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 err="1">
                    <a:solidFill>
                      <a:schemeClr val="accent2"/>
                    </a:solidFill>
                  </a:rPr>
                  <a:t>n</a:t>
                </a:r>
                <a:endParaRPr lang="en-CA" baseline="-25000" dirty="0"/>
              </a:p>
              <a:p>
                <a:pPr marL="342900" lvl="1" indent="0">
                  <a:buNone/>
                </a:pPr>
                <a:r>
                  <a:rPr lang="en-CA" dirty="0"/>
                  <a:t>                                                    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CA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dirty="0">
                    <a:solidFill>
                      <a:schemeClr val="accent1">
                        <a:lumMod val="75000"/>
                      </a:schemeClr>
                    </a:solidFill>
                  </a:rPr>
                  <a:t>N</a:t>
                </a:r>
                <a:r>
                  <a:rPr lang="en-CA" dirty="0"/>
                  <a:t> </a:t>
                </a:r>
              </a:p>
              <a:p>
                <a:pPr marL="342900" lvl="1" indent="0">
                  <a:buNone/>
                </a:pPr>
                <a:r>
                  <a:rPr lang="en-CA" dirty="0"/>
                  <a:t>                                                     </a:t>
                </a:r>
                <a:r>
                  <a:rPr lang="en-CA" dirty="0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i</a:t>
                </a:r>
                <a:r>
                  <a:rPr lang="en-CA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</a:t>
                </a:r>
                <a:r>
                  <a:rPr lang="en-CA" dirty="0">
                    <a:solidFill>
                      <a:schemeClr val="accent1">
                        <a:lumMod val="75000"/>
                      </a:schemeClr>
                    </a:solidFill>
                  </a:rPr>
                  <a:t>N</a:t>
                </a:r>
                <a:r>
                  <a:rPr lang="en-CA" dirty="0">
                    <a:solidFill>
                      <a:schemeClr val="accent2"/>
                    </a:solidFill>
                  </a:rPr>
                  <a:t> U </a:t>
                </a:r>
                <a:r>
                  <a:rPr lang="en-CA" dirty="0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CA" dirty="0"/>
                  <a:t> </a:t>
                </a:r>
                <a:r>
                  <a:rPr lang="en-CA" dirty="0">
                    <a:solidFill>
                      <a:schemeClr val="accent2"/>
                    </a:solidFill>
                  </a:rPr>
                  <a:t>U {</a:t>
                </a:r>
                <a:r>
                  <a:rPr lang="el-GR" dirty="0">
                    <a:solidFill>
                      <a:schemeClr val="accent6">
                        <a:lumMod val="50000"/>
                      </a:schemeClr>
                    </a:solidFill>
                  </a:rPr>
                  <a:t>ε</a:t>
                </a:r>
                <a:r>
                  <a:rPr lang="en-CA" dirty="0">
                    <a:solidFill>
                      <a:schemeClr val="accent2"/>
                    </a:solidFill>
                  </a:rPr>
                  <a:t>}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EE1F36B-52B2-6D48-80EB-01FBAE62F80A}"/>
              </a:ext>
            </a:extLst>
          </p:cNvPr>
          <p:cNvSpPr/>
          <p:nvPr/>
        </p:nvSpPr>
        <p:spPr>
          <a:xfrm>
            <a:off x="3415740" y="2723737"/>
            <a:ext cx="504056" cy="1944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LHS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BF2E6B8-657F-C947-9757-2ACF93DE2E8E}"/>
              </a:ext>
            </a:extLst>
          </p:cNvPr>
          <p:cNvSpPr/>
          <p:nvPr/>
        </p:nvSpPr>
        <p:spPr>
          <a:xfrm>
            <a:off x="4139952" y="2723420"/>
            <a:ext cx="541734" cy="1944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RHS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5545957-0FD0-BB45-A73C-4C769021BF2F}"/>
              </a:ext>
            </a:extLst>
          </p:cNvPr>
          <p:cNvSpPr/>
          <p:nvPr/>
        </p:nvSpPr>
        <p:spPr>
          <a:xfrm>
            <a:off x="6413835" y="2512447"/>
            <a:ext cx="504056" cy="1944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C1C16-FC3A-BF46-824D-C1B38F8970EE}"/>
              </a:ext>
            </a:extLst>
          </p:cNvPr>
          <p:cNvSpPr txBox="1"/>
          <p:nvPr/>
        </p:nvSpPr>
        <p:spPr>
          <a:xfrm>
            <a:off x="5494224" y="1923678"/>
            <a:ext cx="192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Rule application: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45BDB-7714-F74A-B8A2-7D760D9234F3}"/>
              </a:ext>
            </a:extLst>
          </p:cNvPr>
          <p:cNvSpPr txBox="1"/>
          <p:nvPr/>
        </p:nvSpPr>
        <p:spPr>
          <a:xfrm>
            <a:off x="5494224" y="2424991"/>
            <a:ext cx="9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Replace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467DC4-5128-4040-82BA-08732F762AD9}"/>
              </a:ext>
            </a:extLst>
          </p:cNvPr>
          <p:cNvSpPr txBox="1"/>
          <p:nvPr/>
        </p:nvSpPr>
        <p:spPr>
          <a:xfrm>
            <a:off x="7004787" y="242659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with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42AC54E-4727-2348-9980-FAD0FF36C57B}"/>
              </a:ext>
            </a:extLst>
          </p:cNvPr>
          <p:cNvSpPr/>
          <p:nvPr/>
        </p:nvSpPr>
        <p:spPr>
          <a:xfrm>
            <a:off x="7693130" y="2512447"/>
            <a:ext cx="541734" cy="1944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RHS</a:t>
            </a:r>
          </a:p>
        </p:txBody>
      </p:sp>
    </p:spTree>
    <p:extLst>
      <p:ext uri="{BB962C8B-B14F-4D97-AF65-F5344CB8AC3E}">
        <p14:creationId xmlns:p14="http://schemas.microsoft.com/office/powerpoint/2010/main" val="114972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6" grpId="0" animBg="1"/>
      <p:bldP spid="7" grpId="0" animBg="1"/>
      <p:bldP spid="8" grpId="0"/>
      <p:bldP spid="9" grpId="0"/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88457" y="2371695"/>
            <a:ext cx="1567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  <a:latin typeface="Calibri" panose="020F0502020204030204" pitchFamily="34" charset="0"/>
              </a:rPr>
              <a:t>CFG Rules</a:t>
            </a:r>
            <a:r>
              <a:rPr lang="en-CA" sz="1800" dirty="0">
                <a:solidFill>
                  <a:srgbClr val="FF0000"/>
                </a:solidFill>
                <a:latin typeface="Calibri" panose="020F050202020403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1FB77A-2C73-DC4E-AA02-C5AB1E31F4ED}"/>
                  </a:ext>
                </a:extLst>
              </p:cNvPr>
              <p:cNvSpPr txBox="1"/>
              <p:nvPr/>
            </p:nvSpPr>
            <p:spPr>
              <a:xfrm>
                <a:off x="1013919" y="1434169"/>
                <a:ext cx="2293000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latin typeface="Calibri" panose="020F0502020204030204" pitchFamily="34" charset="0"/>
                  </a:rPr>
                  <a:t>L =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/>
                          </a:rPr>
                          <m:t>(</m:t>
                        </m:r>
                      </m:e>
                      <m:sup>
                        <m:r>
                          <a:rPr lang="en-CA" i="1"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CA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CA" i="1">
                        <a:latin typeface="Cambria Math"/>
                      </a:rPr>
                      <m:t> | </m:t>
                    </m:r>
                    <m:r>
                      <a:rPr lang="en-CA" i="1">
                        <a:latin typeface="Cambria Math"/>
                      </a:rPr>
                      <m:t>𝑖</m:t>
                    </m:r>
                    <m:r>
                      <a:rPr lang="en-CA" i="1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</a:rPr>
                  <a:t> 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1FB77A-2C73-DC4E-AA02-C5AB1E31F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19" y="1434169"/>
                <a:ext cx="2293000" cy="473591"/>
              </a:xfrm>
              <a:prstGeom prst="rect">
                <a:avLst/>
              </a:prstGeom>
              <a:blipFill>
                <a:blip r:embed="rId2"/>
                <a:stretch>
                  <a:fillRect l="-3846" t="-5128" r="-549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9AA513-09AF-C748-878D-BF20F037E3FE}"/>
                  </a:ext>
                </a:extLst>
              </p:cNvPr>
              <p:cNvSpPr txBox="1"/>
              <p:nvPr/>
            </p:nvSpPr>
            <p:spPr>
              <a:xfrm>
                <a:off x="3788457" y="2932439"/>
                <a:ext cx="17091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S</a:t>
                </a:r>
                <a:r>
                  <a:rPr lang="en-CA" sz="2800" dirty="0">
                    <a:solidFill>
                      <a:schemeClr val="accent2"/>
                    </a:solidFill>
                    <a:latin typeface="Calibri" panose="020F0502020204030204" pitchFamily="34" charset="0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sz="28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sz="2800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 ‘(‘ S ‘)</a:t>
                </a:r>
                <a:r>
                  <a:rPr lang="en-US" sz="2800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’</a:t>
                </a:r>
                <a:endParaRPr lang="en-CA" sz="2800" dirty="0">
                  <a:solidFill>
                    <a:schemeClr val="accent2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9AA513-09AF-C748-878D-BF20F037E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57" y="2932439"/>
                <a:ext cx="1709122" cy="523220"/>
              </a:xfrm>
              <a:prstGeom prst="rect">
                <a:avLst/>
              </a:prstGeom>
              <a:blipFill>
                <a:blip r:embed="rId3"/>
                <a:stretch>
                  <a:fillRect l="-7407" t="-11628" r="-7407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F99540-BA59-9543-B1C7-4B3A47AE953B}"/>
                  </a:ext>
                </a:extLst>
              </p:cNvPr>
              <p:cNvSpPr txBox="1"/>
              <p:nvPr/>
            </p:nvSpPr>
            <p:spPr>
              <a:xfrm>
                <a:off x="3788457" y="3524283"/>
                <a:ext cx="978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S </a:t>
                </a:r>
                <a14:m>
                  <m:oMath xmlns:m="http://schemas.openxmlformats.org/officeDocument/2006/math">
                    <m:r>
                      <a:rPr lang="en-CA" sz="28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sz="2800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l-GR" sz="2800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ε</a:t>
                </a:r>
                <a:endParaRPr lang="en-US" sz="28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F99540-BA59-9543-B1C7-4B3A47AE9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57" y="3524283"/>
                <a:ext cx="978153" cy="523220"/>
              </a:xfrm>
              <a:prstGeom prst="rect">
                <a:avLst/>
              </a:prstGeom>
              <a:blipFill>
                <a:blip r:embed="rId4"/>
                <a:stretch>
                  <a:fillRect l="-12821" t="-11905" r="-11538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47BE2B7-7114-814B-8A98-531C2D16261D}"/>
              </a:ext>
            </a:extLst>
          </p:cNvPr>
          <p:cNvSpPr/>
          <p:nvPr/>
        </p:nvSpPr>
        <p:spPr>
          <a:xfrm>
            <a:off x="5931607" y="2982068"/>
            <a:ext cx="1226134" cy="4735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alibri" panose="020F0502020204030204" pitchFamily="34" charset="0"/>
              </a:rPr>
              <a:t>N = {S}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559526-4301-5A46-8950-4137CF63CA9E}"/>
              </a:ext>
            </a:extLst>
          </p:cNvPr>
          <p:cNvSpPr/>
          <p:nvPr/>
        </p:nvSpPr>
        <p:spPr>
          <a:xfrm>
            <a:off x="5927250" y="3573912"/>
            <a:ext cx="1779328" cy="4735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  <a:latin typeface="Calibri" panose="020F0502020204030204" pitchFamily="34" charset="0"/>
              </a:rPr>
              <a:t>T = { ‘(‘, ‘)’ }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4AFE9654-CA5F-E24C-BFAE-11FBEF47E095}"/>
              </a:ext>
            </a:extLst>
          </p:cNvPr>
          <p:cNvSpPr/>
          <p:nvPr/>
        </p:nvSpPr>
        <p:spPr>
          <a:xfrm>
            <a:off x="899591" y="3075805"/>
            <a:ext cx="2172539" cy="734901"/>
          </a:xfrm>
          <a:prstGeom prst="wedgeRectCallout">
            <a:avLst>
              <a:gd name="adj1" fmla="val 75104"/>
              <a:gd name="adj2" fmla="val 170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Non-deterministic choice of S rule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0F589554-6F68-3F44-AD41-A2AAF451CD45}"/>
              </a:ext>
            </a:extLst>
          </p:cNvPr>
          <p:cNvSpPr/>
          <p:nvPr/>
        </p:nvSpPr>
        <p:spPr>
          <a:xfrm>
            <a:off x="5927250" y="990467"/>
            <a:ext cx="2675853" cy="1581283"/>
          </a:xfrm>
          <a:prstGeom prst="wedgeRectCallout">
            <a:avLst>
              <a:gd name="adj1" fmla="val -61871"/>
              <a:gd name="adj2" fmla="val 35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Q: Modify this CFG to use the alphabet { ‘(‘, ‘)’, ‘{‘, ‘}’, ‘[‘, ‘]’ } where opening and closing parentheses must of the same type. So “({[()]})” is valid but “(}” is invalid.</a:t>
            </a: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EC45C0E8-4579-0145-B222-8F2E41A452F1}"/>
              </a:ext>
            </a:extLst>
          </p:cNvPr>
          <p:cNvSpPr/>
          <p:nvPr/>
        </p:nvSpPr>
        <p:spPr>
          <a:xfrm>
            <a:off x="822493" y="2110084"/>
            <a:ext cx="2293000" cy="523221"/>
          </a:xfrm>
          <a:prstGeom prst="wedgeRectCallout">
            <a:avLst>
              <a:gd name="adj1" fmla="val -33473"/>
              <a:gd name="adj2" fmla="val -89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Q: Does the string “()(())” belong to this language?</a:t>
            </a:r>
          </a:p>
        </p:txBody>
      </p:sp>
    </p:spTree>
    <p:extLst>
      <p:ext uri="{BB962C8B-B14F-4D97-AF65-F5344CB8AC3E}">
        <p14:creationId xmlns:p14="http://schemas.microsoft.com/office/powerpoint/2010/main" val="240228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10" grpId="0"/>
      <p:bldP spid="11" grpId="0"/>
      <p:bldP spid="12" grpId="0" animBg="1"/>
      <p:bldP spid="13" grpId="0" animBg="1"/>
      <p:bldP spid="6" grpId="0" animBg="1"/>
      <p:bldP spid="7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85763" indent="-385763">
                  <a:buFont typeface="+mj-lt"/>
                  <a:buAutoNum type="arabicPeriod"/>
                </a:pPr>
                <a:r>
                  <a:rPr lang="en-CA" dirty="0"/>
                  <a:t>Begin with string that has only start symbol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/>
                  <a:t>Replace any non-terminal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:r>
                  <a:rPr lang="en-CA" dirty="0"/>
                  <a:t> in the string by the right-hand side of some production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:r>
                  <a:rPr lang="en-CA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dirty="0">
                    <a:solidFill>
                      <a:schemeClr val="accent2"/>
                    </a:solidFill>
                  </a:rPr>
                  <a:t>…Y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n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/>
                  <a:t>Repeat (2) until there is no non-terminals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71600" y="3329155"/>
                <a:ext cx="18924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r1: S</a:t>
                </a:r>
                <a:r>
                  <a:rPr lang="en-CA" dirty="0">
                    <a:solidFill>
                      <a:schemeClr val="accent2"/>
                    </a:solidFill>
                    <a:latin typeface="Calibri" panose="020F0502020204030204" pitchFamily="34" charset="0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 ( S )</a:t>
                </a:r>
              </a:p>
              <a:p>
                <a:r>
                  <a:rPr lang="en-CA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r2: S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l-GR" dirty="0">
                    <a:solidFill>
                      <a:schemeClr val="accent2"/>
                    </a:solidFill>
                    <a:latin typeface="Calibri" panose="020F0502020204030204" pitchFamily="34" charset="0"/>
                  </a:rPr>
                  <a:t>ε</a:t>
                </a:r>
                <a:endParaRPr lang="en-CA" dirty="0">
                  <a:solidFill>
                    <a:schemeClr val="accent2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329155"/>
                <a:ext cx="1892498" cy="830997"/>
              </a:xfrm>
              <a:prstGeom prst="rect">
                <a:avLst/>
              </a:prstGeom>
              <a:blipFill>
                <a:blip r:embed="rId3"/>
                <a:stretch>
                  <a:fillRect l="-4667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419872" y="3363838"/>
            <a:ext cx="1078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latin typeface="Calibri" panose="020F0502020204030204" pitchFamily="34" charset="0"/>
              </a:rPr>
              <a:t>S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</a:t>
            </a:r>
            <a:r>
              <a:rPr lang="en-US" baseline="30000" dirty="0">
                <a:latin typeface="Calibri" panose="020F0502020204030204" pitchFamily="34" charset="0"/>
                <a:sym typeface="Symbol" charset="2"/>
              </a:rPr>
              <a:t>r1</a:t>
            </a:r>
            <a:endParaRPr lang="en-CA" baseline="300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74835" y="3363838"/>
            <a:ext cx="11903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latin typeface="Calibri" panose="020F0502020204030204" pitchFamily="34" charset="0"/>
              </a:rPr>
              <a:t>( S )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</a:t>
            </a:r>
            <a:r>
              <a:rPr lang="en-US" baseline="30000" dirty="0">
                <a:latin typeface="Calibri" panose="020F0502020204030204" pitchFamily="34" charset="0"/>
                <a:sym typeface="Symbol" charset="2"/>
              </a:rPr>
              <a:t>r1</a:t>
            </a:r>
            <a:endParaRPr lang="en-CA" baseline="300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6086" y="3354166"/>
            <a:ext cx="1620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latin typeface="Calibri" panose="020F0502020204030204" pitchFamily="34" charset="0"/>
              </a:rPr>
              <a:t>( ( S ) )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</a:t>
            </a:r>
            <a:r>
              <a:rPr lang="en-US" baseline="30000" dirty="0">
                <a:latin typeface="Calibri" panose="020F0502020204030204" pitchFamily="34" charset="0"/>
                <a:sym typeface="Symbol" charset="2"/>
              </a:rPr>
              <a:t>r2</a:t>
            </a:r>
            <a:endParaRPr lang="en-CA" baseline="300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5971" y="3354165"/>
            <a:ext cx="958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latin typeface="Calibri" panose="020F0502020204030204" pitchFamily="34" charset="0"/>
              </a:rPr>
              <a:t>( (   ) )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2463BA1B-4A17-9844-AA5C-825EEF4B01FC}"/>
              </a:ext>
            </a:extLst>
          </p:cNvPr>
          <p:cNvSpPr/>
          <p:nvPr/>
        </p:nvSpPr>
        <p:spPr>
          <a:xfrm>
            <a:off x="3485730" y="4169284"/>
            <a:ext cx="2172539" cy="734901"/>
          </a:xfrm>
          <a:prstGeom prst="wedgeRectCallout">
            <a:avLst>
              <a:gd name="adj1" fmla="val -24800"/>
              <a:gd name="adj2" fmla="val -909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Non-deterministic choice of S rule</a:t>
            </a:r>
          </a:p>
        </p:txBody>
      </p:sp>
    </p:spTree>
    <p:extLst>
      <p:ext uri="{BB962C8B-B14F-4D97-AF65-F5344CB8AC3E}">
        <p14:creationId xmlns:p14="http://schemas.microsoft.com/office/powerpoint/2010/main" val="229812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Derivation and Parse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/>
                  <a:t>A derivation is a sequence of </a:t>
                </a:r>
                <a:r>
                  <a:rPr lang="en-CA"/>
                  <a:t>rule applications</a:t>
                </a:r>
                <a:endParaRPr lang="en-CA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ym typeface="Symbol" charset="2"/>
                        </a:rPr>
                        <m:t></m:t>
                      </m:r>
                      <m:r>
                        <a:rPr lang="en-CA" sz="24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400" dirty="0">
                          <a:sym typeface="Symbol" charset="2"/>
                        </a:rPr>
                        <m:t></m:t>
                      </m:r>
                      <m:r>
                        <a:rPr lang="en-CA" sz="24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400" dirty="0">
                          <a:sym typeface="Symbol" charset="2"/>
                        </a:rPr>
                        <m:t></m:t>
                      </m:r>
                      <m:r>
                        <a:rPr lang="en-CA" sz="24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400" dirty="0">
                          <a:sym typeface="Symbol" charset="2"/>
                        </a:rPr>
                        <m:t></m:t>
                      </m:r>
                      <m:r>
                        <a:rPr lang="en-CA" sz="24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</m:oMath>
                  </m:oMathPara>
                </a14:m>
                <a:endParaRPr lang="en-CA" sz="2400" dirty="0">
                  <a:solidFill>
                    <a:schemeClr val="accent2"/>
                  </a:solidFill>
                  <a:ea typeface="Cambria Math"/>
                </a:endParaRPr>
              </a:p>
              <a:p>
                <a:pPr marL="342900" lvl="2" indent="-342900"/>
                <a:endParaRPr lang="en-CA" sz="2400" dirty="0">
                  <a:solidFill>
                    <a:schemeClr val="accent2"/>
                  </a:solidFill>
                </a:endParaRPr>
              </a:p>
              <a:p>
                <a:pPr marL="342900" lvl="2" indent="-342900"/>
                <a:r>
                  <a:rPr lang="en-CA" sz="2400" dirty="0"/>
                  <a:t>A derivation can be drawn as a </a:t>
                </a:r>
                <a:r>
                  <a:rPr lang="en-CA" sz="2400" dirty="0">
                    <a:solidFill>
                      <a:schemeClr val="accent2"/>
                    </a:solidFill>
                  </a:rPr>
                  <a:t>parse tree</a:t>
                </a:r>
                <a:r>
                  <a:rPr lang="en-CA" sz="2400" dirty="0"/>
                  <a:t> </a:t>
                </a:r>
              </a:p>
              <a:p>
                <a:pPr marL="685800" lvl="3" indent="-342900"/>
                <a:r>
                  <a:rPr lang="en-CA" sz="2100" dirty="0"/>
                  <a:t>Start symbol is the tree’s root</a:t>
                </a:r>
              </a:p>
              <a:p>
                <a:pPr marL="685800" lvl="3" indent="-342900"/>
                <a:r>
                  <a:rPr lang="en-CA" sz="2100" dirty="0"/>
                  <a:t>For a production </a:t>
                </a:r>
                <a:r>
                  <a:rPr lang="en-CA" sz="2100" dirty="0">
                    <a:solidFill>
                      <a:schemeClr val="accent2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CA" sz="21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sz="2100" dirty="0">
                    <a:solidFill>
                      <a:schemeClr val="accent2"/>
                    </a:solidFill>
                  </a:rPr>
                  <a:t>Y</a:t>
                </a:r>
                <a:r>
                  <a:rPr lang="en-CA" sz="2100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sz="2100" dirty="0">
                    <a:solidFill>
                      <a:schemeClr val="accent2"/>
                    </a:solidFill>
                  </a:rPr>
                  <a:t>…</a:t>
                </a:r>
                <a:r>
                  <a:rPr lang="en-CA" sz="2100" dirty="0" err="1">
                    <a:solidFill>
                      <a:schemeClr val="accent2"/>
                    </a:solidFill>
                  </a:rPr>
                  <a:t>Y</a:t>
                </a:r>
                <a:r>
                  <a:rPr lang="en-CA" sz="2100" baseline="-25000" dirty="0" err="1">
                    <a:solidFill>
                      <a:schemeClr val="accent2"/>
                    </a:solidFill>
                  </a:rPr>
                  <a:t>n</a:t>
                </a:r>
                <a:r>
                  <a:rPr lang="en-CA" sz="2100" dirty="0"/>
                  <a:t> add </a:t>
                </a:r>
              </a:p>
              <a:p>
                <a:pPr marL="342900" lvl="3" indent="0">
                  <a:buNone/>
                </a:pPr>
                <a:r>
                  <a:rPr lang="en-CA" sz="2100" dirty="0"/>
                  <a:t>       children </a:t>
                </a:r>
                <a:r>
                  <a:rPr lang="en-CA" sz="2100" dirty="0">
                    <a:solidFill>
                      <a:schemeClr val="accent2"/>
                    </a:solidFill>
                  </a:rPr>
                  <a:t>Y</a:t>
                </a:r>
                <a:r>
                  <a:rPr lang="en-CA" sz="2100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sz="2100" dirty="0">
                    <a:solidFill>
                      <a:schemeClr val="accent2"/>
                    </a:solidFill>
                  </a:rPr>
                  <a:t>…</a:t>
                </a:r>
                <a:r>
                  <a:rPr lang="en-CA" sz="2100" dirty="0" err="1">
                    <a:solidFill>
                      <a:schemeClr val="accent2"/>
                    </a:solidFill>
                  </a:rPr>
                  <a:t>Y</a:t>
                </a:r>
                <a:r>
                  <a:rPr lang="en-CA" sz="2100" baseline="-25000" dirty="0" err="1">
                    <a:solidFill>
                      <a:schemeClr val="accent2"/>
                    </a:solidFill>
                  </a:rPr>
                  <a:t>n</a:t>
                </a:r>
                <a:r>
                  <a:rPr lang="en-CA" sz="2100" dirty="0"/>
                  <a:t> to node </a:t>
                </a:r>
                <a:r>
                  <a:rPr lang="en-CA" sz="2100" dirty="0">
                    <a:solidFill>
                      <a:schemeClr val="accent2"/>
                    </a:solidFill>
                  </a:rPr>
                  <a:t>X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057955" y="3036596"/>
            <a:ext cx="1368028" cy="1123950"/>
            <a:chOff x="3485" y="1670"/>
            <a:chExt cx="1149" cy="944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912" y="1670"/>
              <a:ext cx="25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X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485" y="2304"/>
              <a:ext cx="31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Y</a:t>
              </a:r>
              <a:r>
                <a:rPr lang="en-US" sz="1800" baseline="-25000" dirty="0">
                  <a:latin typeface="Calibri" panose="020F0502020204030204" pitchFamily="34" charset="0"/>
                </a:rPr>
                <a:t>1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320" y="2304"/>
              <a:ext cx="31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Calibri" panose="020F0502020204030204" pitchFamily="34" charset="0"/>
                </a:rPr>
                <a:t>Y</a:t>
              </a:r>
              <a:r>
                <a:rPr lang="en-US" sz="1800" baseline="-25000" dirty="0" err="1">
                  <a:latin typeface="Calibri" panose="020F0502020204030204" pitchFamily="34" charset="0"/>
                </a:rPr>
                <a:t>n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840" y="2304"/>
              <a:ext cx="28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…</a:t>
              </a:r>
            </a:p>
          </p:txBody>
        </p:sp>
        <p:cxnSp>
          <p:nvCxnSpPr>
            <p:cNvPr id="17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3642" y="1980"/>
              <a:ext cx="398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4040" y="1980"/>
              <a:ext cx="437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9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F202-E811-9F40-89CF-547DD4DA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Derivation and Parse Tree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57B7C-B72C-7B44-9F08-EFD8223D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26001B-53C4-B84C-946C-DF9028A645CD}"/>
              </a:ext>
            </a:extLst>
          </p:cNvPr>
          <p:cNvSpPr/>
          <p:nvPr/>
        </p:nvSpPr>
        <p:spPr>
          <a:xfrm>
            <a:off x="726507" y="1217078"/>
            <a:ext cx="1374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latin typeface="Calibri" panose="020F0502020204030204" pitchFamily="34" charset="0"/>
              </a:rPr>
              <a:t>S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</a:t>
            </a:r>
            <a:r>
              <a:rPr lang="en-US" baseline="30000" dirty="0">
                <a:latin typeface="Calibri" panose="020F0502020204030204" pitchFamily="34" charset="0"/>
                <a:sym typeface="Symbol" charset="2"/>
              </a:rPr>
              <a:t>r1 </a:t>
            </a:r>
            <a:r>
              <a:rPr lang="en-CA" dirty="0">
                <a:solidFill>
                  <a:schemeClr val="accent2"/>
                </a:solidFill>
                <a:latin typeface="Calibri" panose="020F0502020204030204" pitchFamily="34" charset="0"/>
              </a:rPr>
              <a:t>( S ) </a:t>
            </a:r>
            <a:endParaRPr lang="en-CA" baseline="300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5E3FED-1211-6B4F-9812-8D4ADE565140}"/>
              </a:ext>
            </a:extLst>
          </p:cNvPr>
          <p:cNvSpPr/>
          <p:nvPr/>
        </p:nvSpPr>
        <p:spPr>
          <a:xfrm>
            <a:off x="2006042" y="1217078"/>
            <a:ext cx="1620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sym typeface="Symbol" charset="2"/>
              </a:rPr>
              <a:t></a:t>
            </a:r>
            <a:r>
              <a:rPr lang="en-US" baseline="30000" dirty="0">
                <a:latin typeface="Calibri" panose="020F0502020204030204" pitchFamily="34" charset="0"/>
                <a:sym typeface="Symbol" charset="2"/>
              </a:rPr>
              <a:t>r1</a:t>
            </a:r>
            <a:r>
              <a:rPr lang="en-CA" dirty="0">
                <a:solidFill>
                  <a:schemeClr val="accent2"/>
                </a:solidFill>
                <a:latin typeface="Calibri" panose="020F0502020204030204" pitchFamily="34" charset="0"/>
              </a:rPr>
              <a:t> ( ( S ) ) </a:t>
            </a:r>
            <a:endParaRPr lang="en-CA" baseline="300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1A9BB0-811D-714D-8CFC-8ED78BD46432}"/>
              </a:ext>
            </a:extLst>
          </p:cNvPr>
          <p:cNvSpPr/>
          <p:nvPr/>
        </p:nvSpPr>
        <p:spPr>
          <a:xfrm>
            <a:off x="3450516" y="1217078"/>
            <a:ext cx="1620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sym typeface="Symbol" charset="2"/>
              </a:rPr>
              <a:t></a:t>
            </a:r>
            <a:r>
              <a:rPr lang="en-US" baseline="30000" dirty="0">
                <a:latin typeface="Calibri" panose="020F0502020204030204" pitchFamily="34" charset="0"/>
                <a:sym typeface="Symbol" charset="2"/>
              </a:rPr>
              <a:t>r2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 </a:t>
            </a:r>
            <a:r>
              <a:rPr lang="en-CA" dirty="0">
                <a:solidFill>
                  <a:schemeClr val="accent2"/>
                </a:solidFill>
                <a:latin typeface="Calibri" panose="020F0502020204030204" pitchFamily="34" charset="0"/>
              </a:rPr>
              <a:t>( (   ) 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CEC601-7465-8B49-AA22-60C7AFA048A1}"/>
              </a:ext>
            </a:extLst>
          </p:cNvPr>
          <p:cNvGrpSpPr/>
          <p:nvPr/>
        </p:nvGrpSpPr>
        <p:grpSpPr>
          <a:xfrm>
            <a:off x="4454274" y="1768986"/>
            <a:ext cx="1249370" cy="1131094"/>
            <a:chOff x="3817123" y="2455664"/>
            <a:chExt cx="1249370" cy="1131094"/>
          </a:xfrm>
        </p:grpSpPr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4117CE84-7C47-AC42-AF3F-1509DAAAB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185" y="2455664"/>
              <a:ext cx="290512" cy="3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S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851B6288-AF03-534E-83CC-B6C8E02C8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123" y="3210520"/>
              <a:ext cx="2551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(</a:t>
              </a: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533D6C44-B519-B64C-AD15-3948100AD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95" y="3210520"/>
              <a:ext cx="2551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5CD964D8-78BC-C34C-9A05-0C65B6A7A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185" y="3217664"/>
              <a:ext cx="290512" cy="3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S</a:t>
              </a:r>
            </a:p>
          </p:txBody>
        </p:sp>
        <p:cxnSp>
          <p:nvCxnSpPr>
            <p:cNvPr id="13" name="AutoShape 17">
              <a:extLst>
                <a:ext uri="{FF2B5EF4-FFF2-40B4-BE49-F238E27FC236}">
                  <a16:creationId xmlns:a16="http://schemas.microsoft.com/office/drawing/2014/main" id="{926F3BE0-D51F-0B45-BAC0-0A21EC263B09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3944722" y="2824758"/>
              <a:ext cx="517719" cy="385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9">
              <a:extLst>
                <a:ext uri="{FF2B5EF4-FFF2-40B4-BE49-F238E27FC236}">
                  <a16:creationId xmlns:a16="http://schemas.microsoft.com/office/drawing/2014/main" id="{A4F0801F-9EA8-D44C-9D6A-FF9270E97395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>
              <a:off x="4462441" y="2824758"/>
              <a:ext cx="476453" cy="385762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918DFB-0FF8-6E4C-869A-0FCC1633CBCB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4462441" y="2824758"/>
              <a:ext cx="0" cy="3929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BFB8B6-90E2-A242-8BB2-8AEF7959EC37}"/>
              </a:ext>
            </a:extLst>
          </p:cNvPr>
          <p:cNvGrpSpPr/>
          <p:nvPr/>
        </p:nvGrpSpPr>
        <p:grpSpPr>
          <a:xfrm>
            <a:off x="4454274" y="2881301"/>
            <a:ext cx="1249370" cy="762000"/>
            <a:chOff x="5957888" y="3009305"/>
            <a:chExt cx="1249370" cy="762000"/>
          </a:xfrm>
        </p:grpSpPr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B8551F9D-2F68-2747-8057-18046B6B8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7888" y="3395067"/>
              <a:ext cx="2551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(</a:t>
              </a:r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9E61CB04-F0D8-5047-9F0F-5A02652FC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2060" y="3395067"/>
              <a:ext cx="2551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61082902-9798-554E-88DB-F9EDDF76A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7950" y="3402211"/>
              <a:ext cx="290512" cy="3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S</a:t>
              </a:r>
            </a:p>
          </p:txBody>
        </p:sp>
        <p:cxnSp>
          <p:nvCxnSpPr>
            <p:cNvPr id="21" name="AutoShape 17">
              <a:extLst>
                <a:ext uri="{FF2B5EF4-FFF2-40B4-BE49-F238E27FC236}">
                  <a16:creationId xmlns:a16="http://schemas.microsoft.com/office/drawing/2014/main" id="{00D8C293-C33D-B14E-9B62-72742122823B}"/>
                </a:ext>
              </a:extLst>
            </p:cNvPr>
            <p:cNvCxnSpPr>
              <a:cxnSpLocks noChangeShapeType="1"/>
              <a:endCxn id="18" idx="0"/>
            </p:cNvCxnSpPr>
            <p:nvPr/>
          </p:nvCxnSpPr>
          <p:spPr bwMode="auto">
            <a:xfrm flipH="1">
              <a:off x="6085487" y="3009305"/>
              <a:ext cx="517719" cy="385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19">
              <a:extLst>
                <a:ext uri="{FF2B5EF4-FFF2-40B4-BE49-F238E27FC236}">
                  <a16:creationId xmlns:a16="http://schemas.microsoft.com/office/drawing/2014/main" id="{D1BA622F-F5BD-214E-9562-08A7FF0B44E6}"/>
                </a:ext>
              </a:extLst>
            </p:cNvPr>
            <p:cNvCxnSpPr>
              <a:cxnSpLocks noChangeShapeType="1"/>
              <a:endCxn id="19" idx="0"/>
            </p:cNvCxnSpPr>
            <p:nvPr/>
          </p:nvCxnSpPr>
          <p:spPr bwMode="auto">
            <a:xfrm>
              <a:off x="6603206" y="3009305"/>
              <a:ext cx="476453" cy="385762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225A56-5813-8D41-A112-33D275994FA6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6603206" y="3009305"/>
              <a:ext cx="0" cy="3929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DD74CB-12CF-EA45-809A-DBF307F47EB6}"/>
              </a:ext>
            </a:extLst>
          </p:cNvPr>
          <p:cNvGrpSpPr/>
          <p:nvPr/>
        </p:nvGrpSpPr>
        <p:grpSpPr>
          <a:xfrm>
            <a:off x="4933482" y="3650445"/>
            <a:ext cx="290464" cy="676881"/>
            <a:chOff x="7790517" y="2137842"/>
            <a:chExt cx="290464" cy="676881"/>
          </a:xfrm>
        </p:grpSpPr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D9ECF9AC-8904-504E-BA6D-8C0B8211D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0517" y="2445391"/>
              <a:ext cx="2904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l-GR" sz="1800" dirty="0">
                  <a:latin typeface="Calibri" panose="020F0502020204030204" pitchFamily="34" charset="0"/>
                </a:rPr>
                <a:t>ε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185A6AB-2FC3-E447-9890-B6E7BC07CB9C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7935749" y="2137842"/>
              <a:ext cx="24" cy="307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A83ABA8B-E81F-5B47-8C47-292CA29070EE}"/>
              </a:ext>
            </a:extLst>
          </p:cNvPr>
          <p:cNvSpPr/>
          <p:nvPr/>
        </p:nvSpPr>
        <p:spPr>
          <a:xfrm>
            <a:off x="243358" y="3926422"/>
            <a:ext cx="3078339" cy="1069637"/>
          </a:xfrm>
          <a:prstGeom prst="wedgeRectCallout">
            <a:avLst>
              <a:gd name="adj1" fmla="val 57846"/>
              <a:gd name="adj2" fmla="val -41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Q: Write down the derivation and parse tree for the input string “({[]})” using your grammar for question on slide 6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549DDBD-7112-9548-B5A5-D70C38E67477}"/>
              </a:ext>
            </a:extLst>
          </p:cNvPr>
          <p:cNvGrpSpPr/>
          <p:nvPr/>
        </p:nvGrpSpPr>
        <p:grpSpPr>
          <a:xfrm>
            <a:off x="6293805" y="3421023"/>
            <a:ext cx="1518434" cy="721637"/>
            <a:chOff x="6293805" y="3421023"/>
            <a:chExt cx="1518434" cy="72163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3175B9-36A1-5D48-B7EF-EA2DDB85A925}"/>
                </a:ext>
              </a:extLst>
            </p:cNvPr>
            <p:cNvSpPr/>
            <p:nvPr/>
          </p:nvSpPr>
          <p:spPr>
            <a:xfrm>
              <a:off x="6293805" y="3680995"/>
              <a:ext cx="15184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S </a:t>
              </a:r>
              <a:r>
                <a:rPr lang="en-US" dirty="0">
                  <a:latin typeface="Calibri" panose="020F0502020204030204" pitchFamily="34" charset="0"/>
                  <a:sym typeface="Symbol" charset="2"/>
                </a:rPr>
                <a:t></a:t>
              </a:r>
              <a:r>
                <a:rPr lang="en-US" baseline="30000" dirty="0">
                  <a:latin typeface="Calibri" panose="020F0502020204030204" pitchFamily="34" charset="0"/>
                  <a:sym typeface="Symbol" charset="2"/>
                </a:rPr>
                <a:t>* </a:t>
              </a:r>
              <a:r>
                <a:rPr lang="en-CA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( ( ) ) </a:t>
              </a:r>
              <a:endParaRPr lang="en-CA" baseline="30000" dirty="0">
                <a:solidFill>
                  <a:schemeClr val="accent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A0F8BF9-1046-624D-ABE3-AC2A2609613F}"/>
                </a:ext>
              </a:extLst>
            </p:cNvPr>
            <p:cNvSpPr/>
            <p:nvPr/>
          </p:nvSpPr>
          <p:spPr>
            <a:xfrm>
              <a:off x="6293805" y="3421023"/>
              <a:ext cx="1224136" cy="2494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Closure of </a:t>
              </a:r>
              <a:r>
                <a:rPr lang="en-US" sz="1400" dirty="0">
                  <a:latin typeface="Calibri" panose="020F0502020204030204" pitchFamily="34" charset="0"/>
                  <a:sym typeface="Symbol" charset="2"/>
                </a:rPr>
                <a:t>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724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4391</TotalTime>
  <Words>1184</Words>
  <Application>Microsoft Macintosh PowerPoint</Application>
  <PresentationFormat>On-screen Show (16:9)</PresentationFormat>
  <Paragraphs>270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Anonymous Pro</vt:lpstr>
      <vt:lpstr>Arial</vt:lpstr>
      <vt:lpstr>Calibri</vt:lpstr>
      <vt:lpstr>Calibri Light</vt:lpstr>
      <vt:lpstr>Cambria Math</vt:lpstr>
      <vt:lpstr>Comic Sans MS</vt:lpstr>
      <vt:lpstr>Consolas</vt:lpstr>
      <vt:lpstr>Courier</vt:lpstr>
      <vt:lpstr>Times</vt:lpstr>
      <vt:lpstr>Times New Roman</vt:lpstr>
      <vt:lpstr>1_Office Theme</vt:lpstr>
      <vt:lpstr>Context-Free Grammars</vt:lpstr>
      <vt:lpstr>Parsing</vt:lpstr>
      <vt:lpstr>Parsing</vt:lpstr>
      <vt:lpstr>Context-free Grammars (CFGs)</vt:lpstr>
      <vt:lpstr>Context-free Grammars (CFGs)</vt:lpstr>
      <vt:lpstr>Context-free Grammars (CFGs)</vt:lpstr>
      <vt:lpstr>Context-free Grammars (CFGs)</vt:lpstr>
      <vt:lpstr>Derivation and Parse Tree</vt:lpstr>
      <vt:lpstr>Derivation and Parse Tree</vt:lpstr>
      <vt:lpstr>Language of CFGs</vt:lpstr>
      <vt:lpstr>Arithmetic Expressions</vt:lpstr>
      <vt:lpstr>Derivation for id + id * id</vt:lpstr>
      <vt:lpstr>Leftmost derivation for id + id * id</vt:lpstr>
      <vt:lpstr>Rightmost derivation for id + id * id</vt:lpstr>
      <vt:lpstr>Rightmost vs. Leftmost Derivation</vt:lpstr>
      <vt:lpstr>Writing a CFG for a programming language</vt:lpstr>
      <vt:lpstr>Actions in a CFG: Arithmetic Expressions</vt:lpstr>
      <vt:lpstr>CFG Notation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364</cp:revision>
  <cp:lastPrinted>2019-06-20T15:29:11Z</cp:lastPrinted>
  <dcterms:created xsi:type="dcterms:W3CDTF">2011-10-06T20:12:26Z</dcterms:created>
  <dcterms:modified xsi:type="dcterms:W3CDTF">2020-09-27T20:27:12Z</dcterms:modified>
</cp:coreProperties>
</file>