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382" r:id="rId2"/>
    <p:sldId id="314" r:id="rId3"/>
    <p:sldId id="276" r:id="rId4"/>
    <p:sldId id="277" r:id="rId5"/>
    <p:sldId id="359" r:id="rId6"/>
    <p:sldId id="360" r:id="rId7"/>
    <p:sldId id="361" r:id="rId8"/>
    <p:sldId id="373" r:id="rId9"/>
    <p:sldId id="362" r:id="rId10"/>
    <p:sldId id="281" r:id="rId11"/>
    <p:sldId id="282" r:id="rId12"/>
    <p:sldId id="283" r:id="rId13"/>
    <p:sldId id="284" r:id="rId14"/>
    <p:sldId id="285" r:id="rId15"/>
    <p:sldId id="286" r:id="rId16"/>
    <p:sldId id="370" r:id="rId17"/>
    <p:sldId id="371" r:id="rId18"/>
    <p:sldId id="372" r:id="rId19"/>
    <p:sldId id="353" r:id="rId20"/>
    <p:sldId id="289" r:id="rId21"/>
    <p:sldId id="288" r:id="rId22"/>
    <p:sldId id="292" r:id="rId23"/>
    <p:sldId id="293" r:id="rId24"/>
    <p:sldId id="291" r:id="rId25"/>
    <p:sldId id="290" r:id="rId26"/>
    <p:sldId id="294" r:id="rId27"/>
    <p:sldId id="295" r:id="rId28"/>
    <p:sldId id="332" r:id="rId29"/>
    <p:sldId id="341" r:id="rId30"/>
    <p:sldId id="298" r:id="rId31"/>
    <p:sldId id="297" r:id="rId32"/>
    <p:sldId id="299" r:id="rId33"/>
    <p:sldId id="300" r:id="rId34"/>
    <p:sldId id="367" r:id="rId35"/>
    <p:sldId id="364" r:id="rId36"/>
    <p:sldId id="365" r:id="rId37"/>
    <p:sldId id="366" r:id="rId38"/>
    <p:sldId id="368" r:id="rId39"/>
    <p:sldId id="369" r:id="rId40"/>
    <p:sldId id="354" r:id="rId41"/>
    <p:sldId id="363" r:id="rId42"/>
    <p:sldId id="333" r:id="rId43"/>
    <p:sldId id="378" r:id="rId44"/>
    <p:sldId id="357" r:id="rId45"/>
    <p:sldId id="336" r:id="rId46"/>
    <p:sldId id="347" r:id="rId47"/>
    <p:sldId id="375" r:id="rId48"/>
    <p:sldId id="374" r:id="rId49"/>
    <p:sldId id="338" r:id="rId50"/>
    <p:sldId id="339" r:id="rId51"/>
    <p:sldId id="330" r:id="rId52"/>
    <p:sldId id="379" r:id="rId53"/>
    <p:sldId id="381" r:id="rId54"/>
    <p:sldId id="380" r:id="rId55"/>
    <p:sldId id="340" r:id="rId56"/>
    <p:sldId id="376" r:id="rId57"/>
    <p:sldId id="377" r:id="rId58"/>
    <p:sldId id="350" r:id="rId59"/>
    <p:sldId id="351" r:id="rId60"/>
    <p:sldId id="352" r:id="rId61"/>
    <p:sldId id="358" r:id="rId62"/>
    <p:sldId id="348" r:id="rId63"/>
    <p:sldId id="342" r:id="rId64"/>
    <p:sldId id="302" r:id="rId65"/>
    <p:sldId id="304" r:id="rId66"/>
    <p:sldId id="318" r:id="rId67"/>
    <p:sldId id="303" r:id="rId68"/>
    <p:sldId id="305" r:id="rId69"/>
    <p:sldId id="307" r:id="rId70"/>
    <p:sldId id="319" r:id="rId71"/>
    <p:sldId id="320" r:id="rId72"/>
    <p:sldId id="321" r:id="rId73"/>
    <p:sldId id="322" r:id="rId74"/>
    <p:sldId id="331" r:id="rId75"/>
    <p:sldId id="323" r:id="rId76"/>
    <p:sldId id="345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75" d="100"/>
          <a:sy n="75" d="100"/>
        </p:scale>
        <p:origin x="-1152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interSettings" Target="printerSettings/printerSettings1.bin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handoutMaster" Target="handoutMasters/handout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B186-84AC-564A-BA3D-0F3633C8B4F8}" type="datetimeFigureOut">
              <a:rPr lang="en-US" smtClean="0"/>
              <a:pPr/>
              <a:t>16-06-22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4F989-4BC2-5640-A245-2EFCF8DFC0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10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F2ECA2-7522-F840-8CFD-4BF72A0F81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942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9AA02-DFED-7D47-A2D6-158C9C96FA42}" type="slidenum">
              <a:rPr lang="en-US"/>
              <a:pPr/>
              <a:t>15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9AA02-DFED-7D47-A2D6-158C9C96FA42}" type="slidenum">
              <a:rPr lang="en-US"/>
              <a:pPr/>
              <a:t>16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9AA02-DFED-7D47-A2D6-158C9C96FA42}" type="slidenum">
              <a:rPr lang="en-US"/>
              <a:pPr/>
              <a:t>17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9AA02-DFED-7D47-A2D6-158C9C96FA42}" type="slidenum">
              <a:rPr lang="en-US"/>
              <a:pPr/>
              <a:t>18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AD1B2-907A-434E-9E93-5E7899819049}" type="slidenum">
              <a:rPr lang="en-US"/>
              <a:pPr/>
              <a:t>19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49913F-7A21-904E-BD1D-D8F86FD355E2}" type="slidenum">
              <a:rPr lang="en-US"/>
              <a:pPr/>
              <a:t>20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7A1BE-1C62-3A45-9B11-3CB8F99B447F}" type="slidenum">
              <a:rPr lang="en-US"/>
              <a:pPr/>
              <a:t>21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D067A-BD3E-CF4F-8F54-49D16E375443}" type="slidenum">
              <a:rPr lang="en-US"/>
              <a:pPr/>
              <a:t>22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3FE06-CDE6-234D-8EE1-BA90EC5E8FD7}" type="slidenum">
              <a:rPr lang="en-US"/>
              <a:pPr/>
              <a:t>23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5F6A19-0265-7147-B5CC-56B0FD819942}" type="slidenum">
              <a:rPr lang="en-US"/>
              <a:pPr/>
              <a:t>24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F7285A-1E47-B647-B55C-230E0E7B36ED}" type="slidenum">
              <a:rPr lang="en-US"/>
              <a:pPr/>
              <a:t>2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A5828-D511-1540-8856-B594916060D5}" type="slidenum">
              <a:rPr lang="en-US"/>
              <a:pPr/>
              <a:t>25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72F07D-E47A-0241-8627-845376DB2DBF}" type="slidenum">
              <a:rPr lang="en-US"/>
              <a:pPr/>
              <a:t>26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76560-AB50-104B-A1C7-7997DAEED9BA}" type="slidenum">
              <a:rPr lang="en-US"/>
              <a:pPr/>
              <a:t>27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attributes of an </a:t>
            </a:r>
            <a:r>
              <a:rPr lang="en-CA" i="1" dirty="0" smtClean="0"/>
              <a:t>L</a:t>
            </a:r>
            <a:r>
              <a:rPr lang="en-CA" dirty="0" smtClean="0"/>
              <a:t>-attributed definition can always be evaluated in depth-first order.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45BA25-9CCC-3249-868A-CAF9A257BE83}" type="slidenum">
              <a:rPr lang="en-US"/>
              <a:pPr/>
              <a:t>28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55207-4C1F-4B4E-8795-4B3308D7BA8B}" type="slidenum">
              <a:rPr lang="en-US"/>
              <a:pPr/>
              <a:t>29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C31E7-1180-BF4E-BB89-093C24D9E9FB}" type="slidenum">
              <a:rPr lang="en-US"/>
              <a:pPr/>
              <a:t>30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C9D04-A61D-9D4C-916F-9CB98968C426}" type="slidenum">
              <a:rPr lang="en-US"/>
              <a:pPr/>
              <a:t>31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569B4-0479-1947-A516-0A6CAC586210}" type="slidenum">
              <a:rPr lang="en-US"/>
              <a:pPr/>
              <a:t>32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33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34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62F78-D408-724A-BF8C-FF4837CBB60A}" type="slidenum">
              <a:rPr lang="en-US"/>
              <a:pPr/>
              <a:t>3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35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36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37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38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39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40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569B4-0479-1947-A516-0A6CAC586210}" type="slidenum">
              <a:rPr lang="en-US"/>
              <a:pPr/>
              <a:t>41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88DD5-49CE-B84D-8DB0-2FA968EF1C3B}" type="slidenum">
              <a:rPr lang="en-US"/>
              <a:pPr/>
              <a:t>42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67CE-9F1A-7042-8873-65C9B9F32FD9}" type="slidenum">
              <a:rPr lang="en-US"/>
              <a:pPr/>
              <a:t>43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94410-5BB3-0743-8A6D-AD1BAFE9B3A9}" type="slidenum">
              <a:rPr lang="en-US"/>
              <a:pPr/>
              <a:t>44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A2155-141D-8945-AEE2-F786095EA7DF}" type="slidenum">
              <a:rPr lang="en-US"/>
              <a:pPr/>
              <a:t>4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67CE-9F1A-7042-8873-65C9B9F32FD9}" type="slidenum">
              <a:rPr lang="en-US"/>
              <a:pPr/>
              <a:t>45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6FAF0-3817-6D40-88BC-BB8D17BA0515}" type="slidenum">
              <a:rPr lang="en-US"/>
              <a:pPr/>
              <a:t>47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94410-5BB3-0743-8A6D-AD1BAFE9B3A9}" type="slidenum">
              <a:rPr lang="en-US"/>
              <a:pPr/>
              <a:t>48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C488E-277F-5749-80D2-6F62FF1B20FD}" type="slidenum">
              <a:rPr lang="en-US"/>
              <a:pPr/>
              <a:t>49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7C4E2B-9BD9-F346-BEED-CC571211EDA6}" type="slidenum">
              <a:rPr lang="en-US"/>
              <a:pPr/>
              <a:t>50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D5AC4E-C206-094F-95AE-A0BC7BAACC6E}" type="slidenum">
              <a:rPr lang="en-US"/>
              <a:pPr/>
              <a:t>51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610F8D-9169-4644-B0E3-092DF6DD30A2}" type="slidenum">
              <a:rPr lang="en-US"/>
              <a:pPr/>
              <a:t>55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29D31-0369-7A47-968D-E1B77977B51A}" type="slidenum">
              <a:rPr lang="en-US"/>
              <a:pPr/>
              <a:t>56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you have a LL grammar with L-attributed</a:t>
            </a:r>
            <a:r>
              <a:rPr lang="en-US" baseline="0" dirty="0" smtClean="0"/>
              <a:t> definitions, but you would like to use a simple bottom-up parser which performs actions just at the reduction, you can use Marker non-terminals</a:t>
            </a:r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29D31-0369-7A47-968D-E1B77977B51A}" type="slidenum">
              <a:rPr lang="en-US"/>
              <a:pPr/>
              <a:t>57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0F702-C3A2-6749-B5C1-16497FDCF9FB}" type="slidenum">
              <a:rPr lang="en-US"/>
              <a:pPr/>
              <a:t>58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1F042-3694-5A43-8DB7-71BB041CA917}" type="slidenum">
              <a:rPr lang="en-US"/>
              <a:pPr/>
              <a:t>10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13BCE-E0A6-EE4C-AA9C-1154368A8E14}" type="slidenum">
              <a:rPr lang="en-US"/>
              <a:pPr/>
              <a:t>59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F3527-C233-D54C-BD6C-7AD335E44A19}" type="slidenum">
              <a:rPr lang="en-US"/>
              <a:pPr/>
              <a:t>60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18B359-90B7-5342-9387-26AD96736693}" type="slidenum">
              <a:rPr lang="en-US"/>
              <a:pPr/>
              <a:t>61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9B993-6468-4940-BD5C-588AE441FE1F}" type="slidenum">
              <a:rPr lang="en-US"/>
              <a:pPr/>
              <a:t>62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7CDA5-47F6-1F46-BBB8-B65734E0D019}" type="slidenum">
              <a:rPr lang="en-US"/>
              <a:pPr/>
              <a:t>63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BA84B-1EC1-DD4B-A7CC-8B5611EFA1F5}" type="slidenum">
              <a:rPr lang="en-US"/>
              <a:pPr/>
              <a:t>64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DD9A9-0E2C-C34C-BBBD-01F5AFBCA372}" type="slidenum">
              <a:rPr lang="en-US"/>
              <a:pPr/>
              <a:t>65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112FE-CC2A-B047-9FCE-C010F3A3C197}" type="slidenum">
              <a:rPr lang="en-US"/>
              <a:pPr/>
              <a:t>66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DE2BE-AE82-784C-A8B6-0877490E788C}" type="slidenum">
              <a:rPr lang="en-US"/>
              <a:pPr/>
              <a:t>67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899EF-2760-E343-9792-FACC63F3DEE7}" type="slidenum">
              <a:rPr lang="en-US"/>
              <a:pPr/>
              <a:t>68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CFB2A-8FCD-7D40-B725-BDC6487122CD}" type="slidenum">
              <a:rPr lang="en-US"/>
              <a:pPr/>
              <a:t>11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D8955-1110-2F49-A086-E7E69551D657}" type="slidenum">
              <a:rPr lang="en-US"/>
              <a:pPr/>
              <a:t>69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C5E452-3305-A544-B0FA-F9B06E62CDED}" type="slidenum">
              <a:rPr lang="en-US"/>
              <a:pPr/>
              <a:t>70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73503-FDBA-F54D-BBE2-4AA130B1B2B4}" type="slidenum">
              <a:rPr lang="en-US"/>
              <a:pPr/>
              <a:t>71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C1E92-1E76-C94D-90ED-A674D1E41325}" type="slidenum">
              <a:rPr lang="en-US"/>
              <a:pPr/>
              <a:t>72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F196D-4B64-114E-AAC5-AC680512C3BA}" type="slidenum">
              <a:rPr lang="en-US"/>
              <a:pPr/>
              <a:t>73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91979-4B6D-B04D-A0CB-4576469FEED9}" type="slidenum">
              <a:rPr lang="en-US"/>
              <a:pPr/>
              <a:t>74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12FD11-96FC-B648-B795-D79F570EAD73}" type="slidenum">
              <a:rPr lang="en-US"/>
              <a:pPr/>
              <a:t>75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C20BA6-941D-514D-9540-AA67DBBCC0ED}" type="slidenum">
              <a:rPr lang="en-US"/>
              <a:pPr/>
              <a:t>76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A7A9C-9897-AC49-89B2-D7C1E9968976}" type="slidenum">
              <a:rPr lang="en-US"/>
              <a:pPr/>
              <a:t>12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903E6-DA31-924E-9816-249E6B011956}" type="slidenum">
              <a:rPr lang="en-US"/>
              <a:pPr/>
              <a:t>13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585DB-EFB0-4948-ADEB-F16852228A98}" type="slidenum">
              <a:rPr lang="en-US"/>
              <a:pPr/>
              <a:t>14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1F96F9-0D7F-274C-A89A-68E395BAA939}" type="datetime1">
              <a:rPr lang="en-CA" smtClean="0"/>
              <a:t>16-06-22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0E0B67-940A-1642-BEDB-1ACB28CE49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74AEBC-F809-A64C-A66D-60A816D5C1DF}" type="datetime1">
              <a:rPr lang="en-CA" smtClean="0"/>
              <a:t>16-06-22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A6F0EB2-7C01-F345-82AB-A5BDFDA0D6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19D7838-64C1-3341-BE59-2F71BDC2365D}" type="datetime1">
              <a:rPr lang="en-CA" smtClean="0"/>
              <a:t>16-06-22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70CD21E-1733-3249-953A-6786D06D57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6C14739-38C9-AE40-BD18-89C1043A37A9}" type="datetime1">
              <a:rPr lang="en-CA" smtClean="0"/>
              <a:t>16-06-22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B2C104B-E445-B247-BB91-C10CB560B8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28FA7FC-2D17-E441-864D-A7DB78D59B6C}" type="datetime1">
              <a:rPr lang="en-CA" smtClean="0"/>
              <a:t>16-06-22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BB5E42-C2A9-314A-A1B0-0C46307DE4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9D7BFF2-613B-F141-BD00-88A4180F7FA5}" type="datetime1">
              <a:rPr lang="en-CA" smtClean="0"/>
              <a:t>16-06-22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1D5A2E-F366-E340-8C88-098958C87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B886C5-92DF-3B40-93A5-08A739438F3C}" type="datetime1">
              <a:rPr lang="en-CA" smtClean="0"/>
              <a:t>16-06-22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698EBCD-CC19-3345-8712-A39B439A6F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5FEED0-63AC-D24F-A17D-F464402F5C37}" type="datetime1">
              <a:rPr lang="en-CA" smtClean="0"/>
              <a:t>16-06-22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D300D68-C1B3-A745-A55F-600867D5F3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72492E4-3629-044C-A94F-E23C8F60123D}" type="datetime1">
              <a:rPr lang="en-CA" smtClean="0"/>
              <a:t>16-06-22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24C646A-656D-DA47-B814-B23AFA8464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FB0831-65A4-0D4F-90C8-AC90B5748CC5}" type="datetime1">
              <a:rPr lang="en-CA" smtClean="0"/>
              <a:t>16-06-22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972CF9C-F374-E949-9408-D6807C9E8B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66680FE-AC2D-DA4F-8421-3690BC1CCCE7}" type="datetime1">
              <a:rPr lang="en-CA" smtClean="0"/>
              <a:t>16-06-22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3C61A3-81A0-7D4E-9091-412902D78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1F0ED01B-0CBD-2942-9CD7-825599F723C8}" type="datetime1">
              <a:rPr lang="en-CA" smtClean="0"/>
              <a:t>16-06-22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80512C59-0886-4543-8DC1-87FFAF13FC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Directed Translation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283968" y="548675"/>
            <a:ext cx="444678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Directed Translation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168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directed definition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 smtClean="0">
                <a:sym typeface="Symbol" charset="2"/>
              </a:rPr>
              <a:t>int</a:t>
            </a:r>
            <a:endParaRPr lang="en-US" sz="2800" b="1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$1.lexval; </a:t>
            </a:r>
            <a:r>
              <a:rPr lang="en-US" sz="2400" dirty="0" smtClean="0">
                <a:sym typeface="Symbol" charset="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T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 smtClean="0">
                <a:sym typeface="Symbol" charset="2"/>
              </a:rPr>
              <a:t>int</a:t>
            </a:r>
            <a:r>
              <a:rPr lang="en-US" sz="2800" b="1" dirty="0" smtClean="0">
                <a:sym typeface="Symbol" charset="2"/>
              </a:rPr>
              <a:t> *</a:t>
            </a:r>
            <a:r>
              <a:rPr lang="en-US" sz="2800" dirty="0" smtClean="0">
                <a:sym typeface="Symbol" charset="2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US" sz="2800" dirty="0">
              <a:solidFill>
                <a:schemeClr val="accent2"/>
              </a:solidFill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</a:t>
            </a:r>
            <a:r>
              <a:rPr lang="en-US" sz="2400" dirty="0" smtClean="0">
                <a:sym typeface="Symbol" charset="2"/>
              </a:rPr>
              <a:t>= $1.lexval * $3.val ; }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E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US" sz="2800" dirty="0">
              <a:solidFill>
                <a:schemeClr val="accent2"/>
              </a:solidFill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E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800" dirty="0" smtClean="0">
                <a:sym typeface="Symbol" charset="2"/>
              </a:rPr>
              <a:t> </a:t>
            </a:r>
            <a:r>
              <a:rPr lang="en-US" sz="2800" b="1" dirty="0" smtClean="0">
                <a:sym typeface="Symbol" charset="2"/>
              </a:rPr>
              <a:t>+</a:t>
            </a:r>
            <a:r>
              <a:rPr lang="en-US" sz="2800" dirty="0" smtClean="0">
                <a:sym typeface="Symbol" charset="2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US" sz="2800" dirty="0">
              <a:solidFill>
                <a:schemeClr val="accent2"/>
              </a:solidFill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</a:t>
            </a:r>
            <a:r>
              <a:rPr lang="en-US" sz="2400" dirty="0" smtClean="0">
                <a:sym typeface="Symbol" charset="2"/>
              </a:rPr>
              <a:t>$1.val + </a:t>
            </a:r>
            <a:r>
              <a:rPr lang="en-US" sz="2400" dirty="0">
                <a:sym typeface="Symbol" charset="2"/>
              </a:rPr>
              <a:t>$</a:t>
            </a:r>
            <a:r>
              <a:rPr lang="en-US" sz="2400" dirty="0" smtClean="0">
                <a:sym typeface="Symbol" charset="2"/>
              </a:rPr>
              <a:t>3.val; </a:t>
            </a:r>
            <a:r>
              <a:rPr lang="en-US" sz="2400" dirty="0">
                <a:sym typeface="Symbol" charset="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smtClean="0">
                <a:sym typeface="Symbol" charset="2"/>
              </a:rPr>
              <a:t>(</a:t>
            </a:r>
            <a:r>
              <a:rPr lang="en-US" sz="2800" dirty="0" smtClean="0">
                <a:sym typeface="Symbol" charset="2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2800" dirty="0" smtClean="0">
                <a:sym typeface="Symbol" charset="2"/>
              </a:rPr>
              <a:t> </a:t>
            </a:r>
            <a:r>
              <a:rPr lang="en-US" sz="2800" b="1" dirty="0" smtClean="0">
                <a:sym typeface="Symbol" charset="2"/>
              </a:rPr>
              <a:t>)</a:t>
            </a:r>
            <a:endParaRPr lang="en-US" sz="2800" b="1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</a:t>
            </a:r>
            <a:r>
              <a:rPr lang="en-US" sz="2400" dirty="0" smtClean="0">
                <a:sym typeface="Symbol" charset="2"/>
              </a:rPr>
              <a:t>$2.val; </a:t>
            </a:r>
            <a:r>
              <a:rPr lang="en-US" sz="2400" dirty="0">
                <a:sym typeface="Symbol" charset="2"/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62400" y="2438400"/>
            <a:ext cx="3703309" cy="461665"/>
            <a:chOff x="3962400" y="2438400"/>
            <a:chExt cx="3703309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5029200" y="2438400"/>
              <a:ext cx="2636509" cy="46166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 </a:t>
              </a:r>
              <a:r>
                <a:rPr lang="en-US" dirty="0" err="1" smtClean="0"/>
                <a:t>yacc</a:t>
              </a:r>
              <a:r>
                <a:rPr lang="en-US" dirty="0" smtClean="0"/>
                <a:t>: { $$ = $1 }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962400" y="2667000"/>
              <a:ext cx="914400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of Attributes in </a:t>
            </a:r>
            <a:r>
              <a:rPr lang="en-US" i="1"/>
              <a:t>Expr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the flow of the attributes in the </a:t>
            </a:r>
            <a:r>
              <a:rPr lang="en-US" i="1" dirty="0" smtClean="0">
                <a:solidFill>
                  <a:schemeClr val="accent2"/>
                </a:solidFill>
              </a:rPr>
              <a:t>E</a:t>
            </a:r>
            <a:r>
              <a:rPr lang="en-US" dirty="0" smtClean="0"/>
              <a:t> </a:t>
            </a:r>
            <a:r>
              <a:rPr lang="en-US" dirty="0"/>
              <a:t>syntax-directed </a:t>
            </a:r>
            <a:r>
              <a:rPr lang="en-US" dirty="0" err="1"/>
              <a:t>defn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lhs attribute is computed using the </a:t>
            </a:r>
            <a:r>
              <a:rPr lang="en-US" dirty="0" err="1"/>
              <a:t>rhs</a:t>
            </a:r>
            <a:r>
              <a:rPr lang="en-US" dirty="0"/>
              <a:t> attributes</a:t>
            </a:r>
          </a:p>
          <a:p>
            <a:pPr>
              <a:lnSpc>
                <a:spcPct val="90000"/>
              </a:lnSpc>
            </a:pPr>
            <a:r>
              <a:rPr lang="en-US" dirty="0"/>
              <a:t>Purely bottom-up: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compute </a:t>
            </a:r>
            <a:r>
              <a:rPr lang="en-US" dirty="0"/>
              <a:t>attribute values of all children (</a:t>
            </a:r>
            <a:r>
              <a:rPr lang="en-US" dirty="0" err="1"/>
              <a:t>rhs</a:t>
            </a:r>
            <a:r>
              <a:rPr lang="en-US" dirty="0"/>
              <a:t>) in the parse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then use them to compute the attribute value of the parent (lhs)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Synthesized Attributes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Synthesized attributes</a:t>
            </a:r>
            <a:r>
              <a:rPr lang="en-US" dirty="0"/>
              <a:t> are attributes that are computed purely bottom-up</a:t>
            </a:r>
          </a:p>
          <a:p>
            <a:r>
              <a:rPr lang="en-US" dirty="0"/>
              <a:t>A grammar with semantic actions (or syntax-directed definition) can choose to use </a:t>
            </a:r>
            <a:r>
              <a:rPr lang="en-US" i="1" dirty="0"/>
              <a:t>only</a:t>
            </a:r>
            <a:r>
              <a:rPr lang="en-US" dirty="0"/>
              <a:t> synthesized attributes</a:t>
            </a:r>
          </a:p>
          <a:p>
            <a:r>
              <a:rPr lang="en-US" dirty="0"/>
              <a:t>Such a grammar plus semantic actions is called an </a:t>
            </a:r>
            <a:r>
              <a:rPr lang="en-US" b="1" dirty="0">
                <a:solidFill>
                  <a:schemeClr val="accent2"/>
                </a:solidFill>
              </a:rPr>
              <a:t>S-attributed definition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Inherited Attributes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Synthesized attributes may not be sufficient for all cases that might arise for semantic checking and code generation</a:t>
            </a:r>
          </a:p>
          <a:p>
            <a:pPr>
              <a:lnSpc>
                <a:spcPct val="90000"/>
              </a:lnSpc>
            </a:pPr>
            <a:r>
              <a:rPr lang="en-US" dirty="0"/>
              <a:t>Consider the (sub)grammar: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Var-decl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 Id-comma-list</a:t>
            </a:r>
            <a:r>
              <a:rPr lang="en-US" dirty="0"/>
              <a:t> </a:t>
            </a:r>
            <a:r>
              <a:rPr lang="en-US" b="1" dirty="0"/>
              <a:t>;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bool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Id-comma-list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Id-comma-list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Id-comma-list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grpSp>
        <p:nvGrpSpPr>
          <p:cNvPr id="32825" name="Group 57"/>
          <p:cNvGrpSpPr>
            <a:grpSpLocks/>
          </p:cNvGrpSpPr>
          <p:nvPr/>
        </p:nvGrpSpPr>
        <p:grpSpPr bwMode="auto">
          <a:xfrm>
            <a:off x="457200" y="1828800"/>
            <a:ext cx="7677150" cy="4800600"/>
            <a:chOff x="288" y="1152"/>
            <a:chExt cx="4836" cy="3024"/>
          </a:xfrm>
        </p:grpSpPr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1392" y="1152"/>
              <a:ext cx="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Var-decl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033" y="1872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288" y="1872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2775" name="AutoShape 7"/>
            <p:cNvCxnSpPr>
              <a:cxnSpLocks noChangeShapeType="1"/>
              <a:stCxn id="32772" idx="2"/>
              <a:endCxn id="32774" idx="0"/>
            </p:cNvCxnSpPr>
            <p:nvPr/>
          </p:nvCxnSpPr>
          <p:spPr bwMode="auto">
            <a:xfrm flipH="1">
              <a:off x="544" y="1440"/>
              <a:ext cx="124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776" name="AutoShape 8"/>
            <p:cNvCxnSpPr>
              <a:cxnSpLocks noChangeShapeType="1"/>
              <a:stCxn id="32772" idx="2"/>
              <a:endCxn id="32773" idx="0"/>
            </p:cNvCxnSpPr>
            <p:nvPr/>
          </p:nvCxnSpPr>
          <p:spPr bwMode="auto">
            <a:xfrm>
              <a:off x="1786" y="1440"/>
              <a:ext cx="90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336" y="249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int</a:t>
              </a:r>
              <a:endParaRPr lang="en-US"/>
            </a:p>
          </p:txBody>
        </p:sp>
        <p:cxnSp>
          <p:nvCxnSpPr>
            <p:cNvPr id="32783" name="AutoShape 15"/>
            <p:cNvCxnSpPr>
              <a:cxnSpLocks noChangeShapeType="1"/>
              <a:stCxn id="32774" idx="2"/>
              <a:endCxn id="32780" idx="0"/>
            </p:cNvCxnSpPr>
            <p:nvPr/>
          </p:nvCxnSpPr>
          <p:spPr bwMode="auto">
            <a:xfrm flipH="1">
              <a:off x="496" y="2160"/>
              <a:ext cx="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4944" y="17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;</a:t>
              </a:r>
              <a:endParaRPr lang="en-US"/>
            </a:p>
          </p:txBody>
        </p:sp>
        <p:cxnSp>
          <p:nvCxnSpPr>
            <p:cNvPr id="32802" name="AutoShape 34"/>
            <p:cNvCxnSpPr>
              <a:cxnSpLocks noChangeShapeType="1"/>
              <a:stCxn id="32772" idx="2"/>
              <a:endCxn id="32801" idx="0"/>
            </p:cNvCxnSpPr>
            <p:nvPr/>
          </p:nvCxnSpPr>
          <p:spPr bwMode="auto">
            <a:xfrm>
              <a:off x="1786" y="1440"/>
              <a:ext cx="32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1824" y="2544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2805" name="Text Box 37"/>
            <p:cNvSpPr txBox="1">
              <a:spLocks noChangeArrowheads="1"/>
            </p:cNvSpPr>
            <p:nvPr/>
          </p:nvSpPr>
          <p:spPr bwMode="auto">
            <a:xfrm>
              <a:off x="2640" y="2544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cxnSp>
          <p:nvCxnSpPr>
            <p:cNvPr id="32806" name="AutoShape 38"/>
            <p:cNvCxnSpPr>
              <a:cxnSpLocks noChangeShapeType="1"/>
              <a:stCxn id="32773" idx="2"/>
              <a:endCxn id="32803" idx="0"/>
            </p:cNvCxnSpPr>
            <p:nvPr/>
          </p:nvCxnSpPr>
          <p:spPr bwMode="auto">
            <a:xfrm flipH="1">
              <a:off x="1509" y="2160"/>
              <a:ext cx="11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7" name="AutoShape 39"/>
            <p:cNvCxnSpPr>
              <a:cxnSpLocks noChangeShapeType="1"/>
              <a:stCxn id="32773" idx="2"/>
              <a:endCxn id="32804" idx="0"/>
            </p:cNvCxnSpPr>
            <p:nvPr/>
          </p:nvCxnSpPr>
          <p:spPr bwMode="auto">
            <a:xfrm flipH="1">
              <a:off x="1906" y="2160"/>
              <a:ext cx="78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8" name="AutoShape 40"/>
            <p:cNvCxnSpPr>
              <a:cxnSpLocks noChangeShapeType="1"/>
              <a:stCxn id="32773" idx="2"/>
              <a:endCxn id="32805" idx="0"/>
            </p:cNvCxnSpPr>
            <p:nvPr/>
          </p:nvCxnSpPr>
          <p:spPr bwMode="auto">
            <a:xfrm>
              <a:off x="2688" y="2160"/>
              <a:ext cx="607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1999" y="3120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2623" y="3120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2880" y="3120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360" y="3648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32817" name="AutoShape 49"/>
            <p:cNvCxnSpPr>
              <a:cxnSpLocks noChangeShapeType="1"/>
              <a:stCxn id="32805" idx="2"/>
              <a:endCxn id="32810" idx="0"/>
            </p:cNvCxnSpPr>
            <p:nvPr/>
          </p:nvCxnSpPr>
          <p:spPr bwMode="auto">
            <a:xfrm flipH="1">
              <a:off x="2164" y="2832"/>
              <a:ext cx="1131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8" name="AutoShape 50"/>
            <p:cNvCxnSpPr>
              <a:cxnSpLocks noChangeShapeType="1"/>
              <a:stCxn id="32805" idx="2"/>
              <a:endCxn id="32811" idx="0"/>
            </p:cNvCxnSpPr>
            <p:nvPr/>
          </p:nvCxnSpPr>
          <p:spPr bwMode="auto">
            <a:xfrm flipH="1">
              <a:off x="2705" y="2832"/>
              <a:ext cx="59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9" name="AutoShape 51"/>
            <p:cNvCxnSpPr>
              <a:cxnSpLocks noChangeShapeType="1"/>
              <a:stCxn id="32805" idx="2"/>
              <a:endCxn id="32812" idx="0"/>
            </p:cNvCxnSpPr>
            <p:nvPr/>
          </p:nvCxnSpPr>
          <p:spPr bwMode="auto">
            <a:xfrm>
              <a:off x="3295" y="2832"/>
              <a:ext cx="24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20" name="AutoShape 52"/>
            <p:cNvCxnSpPr>
              <a:cxnSpLocks noChangeShapeType="1"/>
              <a:stCxn id="32812" idx="2"/>
              <a:endCxn id="32816" idx="0"/>
            </p:cNvCxnSpPr>
            <p:nvPr/>
          </p:nvCxnSpPr>
          <p:spPr bwMode="auto">
            <a:xfrm flipH="1">
              <a:off x="3525" y="3408"/>
              <a:ext cx="1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x</a:t>
              </a:r>
              <a:endParaRPr lang="en-US"/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2047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y</a:t>
              </a:r>
              <a:endParaRPr lang="en-US"/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3408" y="388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z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457200" y="1828800"/>
            <a:ext cx="7677150" cy="4800600"/>
            <a:chOff x="288" y="1152"/>
            <a:chExt cx="4836" cy="3024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1392" y="1152"/>
              <a:ext cx="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Var-decl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2033" y="1872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288" y="1872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3799" name="AutoShape 7"/>
            <p:cNvCxnSpPr>
              <a:cxnSpLocks noChangeShapeType="1"/>
              <a:stCxn id="33796" idx="2"/>
              <a:endCxn id="33798" idx="0"/>
            </p:cNvCxnSpPr>
            <p:nvPr/>
          </p:nvCxnSpPr>
          <p:spPr bwMode="auto">
            <a:xfrm flipH="1">
              <a:off x="544" y="1440"/>
              <a:ext cx="124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0" name="AutoShape 8"/>
            <p:cNvCxnSpPr>
              <a:cxnSpLocks noChangeShapeType="1"/>
              <a:stCxn id="33796" idx="2"/>
              <a:endCxn id="33797" idx="0"/>
            </p:cNvCxnSpPr>
            <p:nvPr/>
          </p:nvCxnSpPr>
          <p:spPr bwMode="auto">
            <a:xfrm>
              <a:off x="1786" y="1440"/>
              <a:ext cx="90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336" y="249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int</a:t>
              </a:r>
              <a:endParaRPr lang="en-US"/>
            </a:p>
          </p:txBody>
        </p:sp>
        <p:cxnSp>
          <p:nvCxnSpPr>
            <p:cNvPr id="33802" name="AutoShape 10"/>
            <p:cNvCxnSpPr>
              <a:cxnSpLocks noChangeShapeType="1"/>
              <a:stCxn id="33798" idx="2"/>
              <a:endCxn id="33801" idx="0"/>
            </p:cNvCxnSpPr>
            <p:nvPr/>
          </p:nvCxnSpPr>
          <p:spPr bwMode="auto">
            <a:xfrm flipH="1">
              <a:off x="496" y="2160"/>
              <a:ext cx="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4944" y="17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;</a:t>
              </a:r>
              <a:endParaRPr lang="en-US"/>
            </a:p>
          </p:txBody>
        </p:sp>
        <p:cxnSp>
          <p:nvCxnSpPr>
            <p:cNvPr id="33804" name="AutoShape 12"/>
            <p:cNvCxnSpPr>
              <a:cxnSpLocks noChangeShapeType="1"/>
              <a:stCxn id="33796" idx="2"/>
              <a:endCxn id="33803" idx="0"/>
            </p:cNvCxnSpPr>
            <p:nvPr/>
          </p:nvCxnSpPr>
          <p:spPr bwMode="auto">
            <a:xfrm>
              <a:off x="1786" y="1440"/>
              <a:ext cx="32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1344" y="2544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1824" y="2544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2640" y="2544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cxnSp>
          <p:nvCxnSpPr>
            <p:cNvPr id="33808" name="AutoShape 16"/>
            <p:cNvCxnSpPr>
              <a:cxnSpLocks noChangeShapeType="1"/>
              <a:stCxn id="33797" idx="2"/>
              <a:endCxn id="33805" idx="0"/>
            </p:cNvCxnSpPr>
            <p:nvPr/>
          </p:nvCxnSpPr>
          <p:spPr bwMode="auto">
            <a:xfrm flipH="1">
              <a:off x="1509" y="2160"/>
              <a:ext cx="11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9" name="AutoShape 17"/>
            <p:cNvCxnSpPr>
              <a:cxnSpLocks noChangeShapeType="1"/>
              <a:stCxn id="33797" idx="2"/>
              <a:endCxn id="33806" idx="0"/>
            </p:cNvCxnSpPr>
            <p:nvPr/>
          </p:nvCxnSpPr>
          <p:spPr bwMode="auto">
            <a:xfrm flipH="1">
              <a:off x="1906" y="2160"/>
              <a:ext cx="78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0" name="AutoShape 18"/>
            <p:cNvCxnSpPr>
              <a:cxnSpLocks noChangeShapeType="1"/>
              <a:stCxn id="33797" idx="2"/>
              <a:endCxn id="33807" idx="0"/>
            </p:cNvCxnSpPr>
            <p:nvPr/>
          </p:nvCxnSpPr>
          <p:spPr bwMode="auto">
            <a:xfrm>
              <a:off x="2688" y="2160"/>
              <a:ext cx="607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1999" y="3120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2623" y="3120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2880" y="3120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3360" y="3648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33815" name="AutoShape 23"/>
            <p:cNvCxnSpPr>
              <a:cxnSpLocks noChangeShapeType="1"/>
              <a:stCxn id="33807" idx="2"/>
              <a:endCxn id="33811" idx="0"/>
            </p:cNvCxnSpPr>
            <p:nvPr/>
          </p:nvCxnSpPr>
          <p:spPr bwMode="auto">
            <a:xfrm flipH="1">
              <a:off x="2164" y="2832"/>
              <a:ext cx="1131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6" name="AutoShape 24"/>
            <p:cNvCxnSpPr>
              <a:cxnSpLocks noChangeShapeType="1"/>
              <a:stCxn id="33807" idx="2"/>
              <a:endCxn id="33812" idx="0"/>
            </p:cNvCxnSpPr>
            <p:nvPr/>
          </p:nvCxnSpPr>
          <p:spPr bwMode="auto">
            <a:xfrm flipH="1">
              <a:off x="2705" y="2832"/>
              <a:ext cx="59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7" name="AutoShape 25"/>
            <p:cNvCxnSpPr>
              <a:cxnSpLocks noChangeShapeType="1"/>
              <a:stCxn id="33807" idx="2"/>
              <a:endCxn id="33813" idx="0"/>
            </p:cNvCxnSpPr>
            <p:nvPr/>
          </p:nvCxnSpPr>
          <p:spPr bwMode="auto">
            <a:xfrm>
              <a:off x="3295" y="2832"/>
              <a:ext cx="24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8" name="AutoShape 26"/>
            <p:cNvCxnSpPr>
              <a:cxnSpLocks noChangeShapeType="1"/>
              <a:stCxn id="33813" idx="2"/>
              <a:endCxn id="33814" idx="0"/>
            </p:cNvCxnSpPr>
            <p:nvPr/>
          </p:nvCxnSpPr>
          <p:spPr bwMode="auto">
            <a:xfrm flipH="1">
              <a:off x="3525" y="3408"/>
              <a:ext cx="1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9" name="Text Box 27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x</a:t>
              </a:r>
              <a:endParaRPr lang="en-US"/>
            </a:p>
          </p:txBody>
        </p:sp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2047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y</a:t>
              </a:r>
              <a:endParaRPr lang="en-US"/>
            </a:p>
          </p:txBody>
        </p:sp>
        <p:sp>
          <p:nvSpPr>
            <p:cNvPr id="33821" name="Text Box 29"/>
            <p:cNvSpPr txBox="1">
              <a:spLocks noChangeArrowheads="1"/>
            </p:cNvSpPr>
            <p:nvPr/>
          </p:nvSpPr>
          <p:spPr bwMode="auto">
            <a:xfrm>
              <a:off x="3408" y="388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z</a:t>
              </a:r>
              <a:endParaRPr lang="en-US"/>
            </a:p>
          </p:txBody>
        </p:sp>
      </p:grp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1295400" y="2971800"/>
            <a:ext cx="17526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Type.val=int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5410200" y="29718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457200" y="1828800"/>
            <a:ext cx="7677150" cy="4800600"/>
            <a:chOff x="288" y="1152"/>
            <a:chExt cx="4836" cy="3024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1392" y="1152"/>
              <a:ext cx="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Var-decl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2033" y="1872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288" y="1872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3799" name="AutoShape 7"/>
            <p:cNvCxnSpPr>
              <a:cxnSpLocks noChangeShapeType="1"/>
              <a:stCxn id="33796" idx="2"/>
              <a:endCxn id="33798" idx="0"/>
            </p:cNvCxnSpPr>
            <p:nvPr/>
          </p:nvCxnSpPr>
          <p:spPr bwMode="auto">
            <a:xfrm flipH="1">
              <a:off x="544" y="1440"/>
              <a:ext cx="124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0" name="AutoShape 8"/>
            <p:cNvCxnSpPr>
              <a:cxnSpLocks noChangeShapeType="1"/>
              <a:stCxn id="33796" idx="2"/>
              <a:endCxn id="33797" idx="0"/>
            </p:cNvCxnSpPr>
            <p:nvPr/>
          </p:nvCxnSpPr>
          <p:spPr bwMode="auto">
            <a:xfrm>
              <a:off x="1786" y="1440"/>
              <a:ext cx="90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336" y="249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int</a:t>
              </a:r>
              <a:endParaRPr lang="en-US"/>
            </a:p>
          </p:txBody>
        </p:sp>
        <p:cxnSp>
          <p:nvCxnSpPr>
            <p:cNvPr id="33802" name="AutoShape 10"/>
            <p:cNvCxnSpPr>
              <a:cxnSpLocks noChangeShapeType="1"/>
              <a:stCxn id="33798" idx="2"/>
              <a:endCxn id="33801" idx="0"/>
            </p:cNvCxnSpPr>
            <p:nvPr/>
          </p:nvCxnSpPr>
          <p:spPr bwMode="auto">
            <a:xfrm flipH="1">
              <a:off x="496" y="2160"/>
              <a:ext cx="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4944" y="17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;</a:t>
              </a:r>
              <a:endParaRPr lang="en-US"/>
            </a:p>
          </p:txBody>
        </p:sp>
        <p:cxnSp>
          <p:nvCxnSpPr>
            <p:cNvPr id="33804" name="AutoShape 12"/>
            <p:cNvCxnSpPr>
              <a:cxnSpLocks noChangeShapeType="1"/>
              <a:stCxn id="33796" idx="2"/>
              <a:endCxn id="33803" idx="0"/>
            </p:cNvCxnSpPr>
            <p:nvPr/>
          </p:nvCxnSpPr>
          <p:spPr bwMode="auto">
            <a:xfrm>
              <a:off x="1786" y="1440"/>
              <a:ext cx="32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1344" y="2544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1824" y="2544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2640" y="2544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cxnSp>
          <p:nvCxnSpPr>
            <p:cNvPr id="33808" name="AutoShape 16"/>
            <p:cNvCxnSpPr>
              <a:cxnSpLocks noChangeShapeType="1"/>
              <a:stCxn id="33797" idx="2"/>
              <a:endCxn id="33805" idx="0"/>
            </p:cNvCxnSpPr>
            <p:nvPr/>
          </p:nvCxnSpPr>
          <p:spPr bwMode="auto">
            <a:xfrm flipH="1">
              <a:off x="1509" y="2160"/>
              <a:ext cx="11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9" name="AutoShape 17"/>
            <p:cNvCxnSpPr>
              <a:cxnSpLocks noChangeShapeType="1"/>
              <a:stCxn id="33797" idx="2"/>
              <a:endCxn id="33806" idx="0"/>
            </p:cNvCxnSpPr>
            <p:nvPr/>
          </p:nvCxnSpPr>
          <p:spPr bwMode="auto">
            <a:xfrm flipH="1">
              <a:off x="1906" y="2160"/>
              <a:ext cx="78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0" name="AutoShape 18"/>
            <p:cNvCxnSpPr>
              <a:cxnSpLocks noChangeShapeType="1"/>
              <a:stCxn id="33797" idx="2"/>
              <a:endCxn id="33807" idx="0"/>
            </p:cNvCxnSpPr>
            <p:nvPr/>
          </p:nvCxnSpPr>
          <p:spPr bwMode="auto">
            <a:xfrm>
              <a:off x="2688" y="2160"/>
              <a:ext cx="607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1999" y="3120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2623" y="3120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2880" y="3120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3360" y="3648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33815" name="AutoShape 23"/>
            <p:cNvCxnSpPr>
              <a:cxnSpLocks noChangeShapeType="1"/>
              <a:stCxn id="33807" idx="2"/>
              <a:endCxn id="33811" idx="0"/>
            </p:cNvCxnSpPr>
            <p:nvPr/>
          </p:nvCxnSpPr>
          <p:spPr bwMode="auto">
            <a:xfrm flipH="1">
              <a:off x="2164" y="2832"/>
              <a:ext cx="1131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6" name="AutoShape 24"/>
            <p:cNvCxnSpPr>
              <a:cxnSpLocks noChangeShapeType="1"/>
              <a:stCxn id="33807" idx="2"/>
              <a:endCxn id="33812" idx="0"/>
            </p:cNvCxnSpPr>
            <p:nvPr/>
          </p:nvCxnSpPr>
          <p:spPr bwMode="auto">
            <a:xfrm flipH="1">
              <a:off x="2705" y="2832"/>
              <a:ext cx="59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7" name="AutoShape 25"/>
            <p:cNvCxnSpPr>
              <a:cxnSpLocks noChangeShapeType="1"/>
              <a:stCxn id="33807" idx="2"/>
              <a:endCxn id="33813" idx="0"/>
            </p:cNvCxnSpPr>
            <p:nvPr/>
          </p:nvCxnSpPr>
          <p:spPr bwMode="auto">
            <a:xfrm>
              <a:off x="3295" y="2832"/>
              <a:ext cx="24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8" name="AutoShape 26"/>
            <p:cNvCxnSpPr>
              <a:cxnSpLocks noChangeShapeType="1"/>
              <a:stCxn id="33813" idx="2"/>
              <a:endCxn id="33814" idx="0"/>
            </p:cNvCxnSpPr>
            <p:nvPr/>
          </p:nvCxnSpPr>
          <p:spPr bwMode="auto">
            <a:xfrm flipH="1">
              <a:off x="3525" y="3408"/>
              <a:ext cx="1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9" name="Text Box 27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x</a:t>
              </a:r>
              <a:endParaRPr lang="en-US"/>
            </a:p>
          </p:txBody>
        </p:sp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2047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y</a:t>
              </a:r>
              <a:endParaRPr lang="en-US"/>
            </a:p>
          </p:txBody>
        </p:sp>
        <p:sp>
          <p:nvSpPr>
            <p:cNvPr id="33821" name="Text Box 29"/>
            <p:cNvSpPr txBox="1">
              <a:spLocks noChangeArrowheads="1"/>
            </p:cNvSpPr>
            <p:nvPr/>
          </p:nvSpPr>
          <p:spPr bwMode="auto">
            <a:xfrm>
              <a:off x="3408" y="388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z</a:t>
              </a:r>
              <a:endParaRPr lang="en-US"/>
            </a:p>
          </p:txBody>
        </p:sp>
      </p:grp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1295400" y="2971800"/>
            <a:ext cx="17526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Type.val=int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5410200" y="29718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685800" y="4572000"/>
            <a:ext cx="14478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ID.val=int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6400800" y="39624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</p:spTree>
    <p:extLst>
      <p:ext uri="{BB962C8B-B14F-4D97-AF65-F5344CB8AC3E}">
        <p14:creationId xmlns:p14="http://schemas.microsoft.com/office/powerpoint/2010/main" val="307403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457200" y="1828800"/>
            <a:ext cx="7677150" cy="4800600"/>
            <a:chOff x="288" y="1152"/>
            <a:chExt cx="4836" cy="3024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1392" y="1152"/>
              <a:ext cx="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Var-decl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2033" y="1872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288" y="1872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3799" name="AutoShape 7"/>
            <p:cNvCxnSpPr>
              <a:cxnSpLocks noChangeShapeType="1"/>
              <a:stCxn id="33796" idx="2"/>
              <a:endCxn id="33798" idx="0"/>
            </p:cNvCxnSpPr>
            <p:nvPr/>
          </p:nvCxnSpPr>
          <p:spPr bwMode="auto">
            <a:xfrm flipH="1">
              <a:off x="544" y="1440"/>
              <a:ext cx="124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0" name="AutoShape 8"/>
            <p:cNvCxnSpPr>
              <a:cxnSpLocks noChangeShapeType="1"/>
              <a:stCxn id="33796" idx="2"/>
              <a:endCxn id="33797" idx="0"/>
            </p:cNvCxnSpPr>
            <p:nvPr/>
          </p:nvCxnSpPr>
          <p:spPr bwMode="auto">
            <a:xfrm>
              <a:off x="1786" y="1440"/>
              <a:ext cx="90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336" y="249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int</a:t>
              </a:r>
              <a:endParaRPr lang="en-US"/>
            </a:p>
          </p:txBody>
        </p:sp>
        <p:cxnSp>
          <p:nvCxnSpPr>
            <p:cNvPr id="33802" name="AutoShape 10"/>
            <p:cNvCxnSpPr>
              <a:cxnSpLocks noChangeShapeType="1"/>
              <a:stCxn id="33798" idx="2"/>
              <a:endCxn id="33801" idx="0"/>
            </p:cNvCxnSpPr>
            <p:nvPr/>
          </p:nvCxnSpPr>
          <p:spPr bwMode="auto">
            <a:xfrm flipH="1">
              <a:off x="496" y="2160"/>
              <a:ext cx="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4944" y="17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;</a:t>
              </a:r>
              <a:endParaRPr lang="en-US"/>
            </a:p>
          </p:txBody>
        </p:sp>
        <p:cxnSp>
          <p:nvCxnSpPr>
            <p:cNvPr id="33804" name="AutoShape 12"/>
            <p:cNvCxnSpPr>
              <a:cxnSpLocks noChangeShapeType="1"/>
              <a:stCxn id="33796" idx="2"/>
              <a:endCxn id="33803" idx="0"/>
            </p:cNvCxnSpPr>
            <p:nvPr/>
          </p:nvCxnSpPr>
          <p:spPr bwMode="auto">
            <a:xfrm>
              <a:off x="1786" y="1440"/>
              <a:ext cx="32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1344" y="2544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1824" y="2544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2640" y="2544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cxnSp>
          <p:nvCxnSpPr>
            <p:cNvPr id="33808" name="AutoShape 16"/>
            <p:cNvCxnSpPr>
              <a:cxnSpLocks noChangeShapeType="1"/>
              <a:stCxn id="33797" idx="2"/>
              <a:endCxn id="33805" idx="0"/>
            </p:cNvCxnSpPr>
            <p:nvPr/>
          </p:nvCxnSpPr>
          <p:spPr bwMode="auto">
            <a:xfrm flipH="1">
              <a:off x="1509" y="2160"/>
              <a:ext cx="11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9" name="AutoShape 17"/>
            <p:cNvCxnSpPr>
              <a:cxnSpLocks noChangeShapeType="1"/>
              <a:stCxn id="33797" idx="2"/>
              <a:endCxn id="33806" idx="0"/>
            </p:cNvCxnSpPr>
            <p:nvPr/>
          </p:nvCxnSpPr>
          <p:spPr bwMode="auto">
            <a:xfrm flipH="1">
              <a:off x="1906" y="2160"/>
              <a:ext cx="78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0" name="AutoShape 18"/>
            <p:cNvCxnSpPr>
              <a:cxnSpLocks noChangeShapeType="1"/>
              <a:stCxn id="33797" idx="2"/>
              <a:endCxn id="33807" idx="0"/>
            </p:cNvCxnSpPr>
            <p:nvPr/>
          </p:nvCxnSpPr>
          <p:spPr bwMode="auto">
            <a:xfrm>
              <a:off x="2688" y="2160"/>
              <a:ext cx="607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1999" y="3120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2623" y="3120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2880" y="3120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3360" y="3648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33815" name="AutoShape 23"/>
            <p:cNvCxnSpPr>
              <a:cxnSpLocks noChangeShapeType="1"/>
              <a:stCxn id="33807" idx="2"/>
              <a:endCxn id="33811" idx="0"/>
            </p:cNvCxnSpPr>
            <p:nvPr/>
          </p:nvCxnSpPr>
          <p:spPr bwMode="auto">
            <a:xfrm flipH="1">
              <a:off x="2164" y="2832"/>
              <a:ext cx="1131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6" name="AutoShape 24"/>
            <p:cNvCxnSpPr>
              <a:cxnSpLocks noChangeShapeType="1"/>
              <a:stCxn id="33807" idx="2"/>
              <a:endCxn id="33812" idx="0"/>
            </p:cNvCxnSpPr>
            <p:nvPr/>
          </p:nvCxnSpPr>
          <p:spPr bwMode="auto">
            <a:xfrm flipH="1">
              <a:off x="2705" y="2832"/>
              <a:ext cx="59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7" name="AutoShape 25"/>
            <p:cNvCxnSpPr>
              <a:cxnSpLocks noChangeShapeType="1"/>
              <a:stCxn id="33807" idx="2"/>
              <a:endCxn id="33813" idx="0"/>
            </p:cNvCxnSpPr>
            <p:nvPr/>
          </p:nvCxnSpPr>
          <p:spPr bwMode="auto">
            <a:xfrm>
              <a:off x="3295" y="2832"/>
              <a:ext cx="24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8" name="AutoShape 26"/>
            <p:cNvCxnSpPr>
              <a:cxnSpLocks noChangeShapeType="1"/>
              <a:stCxn id="33813" idx="2"/>
              <a:endCxn id="33814" idx="0"/>
            </p:cNvCxnSpPr>
            <p:nvPr/>
          </p:nvCxnSpPr>
          <p:spPr bwMode="auto">
            <a:xfrm flipH="1">
              <a:off x="3525" y="3408"/>
              <a:ext cx="1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9" name="Text Box 27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x</a:t>
              </a:r>
              <a:endParaRPr lang="en-US"/>
            </a:p>
          </p:txBody>
        </p:sp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2047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y</a:t>
              </a:r>
              <a:endParaRPr lang="en-US"/>
            </a:p>
          </p:txBody>
        </p:sp>
        <p:sp>
          <p:nvSpPr>
            <p:cNvPr id="33821" name="Text Box 29"/>
            <p:cNvSpPr txBox="1">
              <a:spLocks noChangeArrowheads="1"/>
            </p:cNvSpPr>
            <p:nvPr/>
          </p:nvSpPr>
          <p:spPr bwMode="auto">
            <a:xfrm>
              <a:off x="3408" y="388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z</a:t>
              </a:r>
              <a:endParaRPr lang="en-US"/>
            </a:p>
          </p:txBody>
        </p:sp>
      </p:grp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1295400" y="2971800"/>
            <a:ext cx="17526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Type.val=int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5410200" y="29718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685800" y="4572000"/>
            <a:ext cx="14478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ID.val=int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1600200" y="5410200"/>
            <a:ext cx="14478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ID.val=int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6400800" y="39624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6705600" y="50292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</p:spTree>
    <p:extLst>
      <p:ext uri="{BB962C8B-B14F-4D97-AF65-F5344CB8AC3E}">
        <p14:creationId xmlns:p14="http://schemas.microsoft.com/office/powerpoint/2010/main" val="307403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457200" y="1828800"/>
            <a:ext cx="7677150" cy="4800600"/>
            <a:chOff x="288" y="1152"/>
            <a:chExt cx="4836" cy="3024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1392" y="1152"/>
              <a:ext cx="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Var-decl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2033" y="1872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288" y="1872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3799" name="AutoShape 7"/>
            <p:cNvCxnSpPr>
              <a:cxnSpLocks noChangeShapeType="1"/>
              <a:stCxn id="33796" idx="2"/>
              <a:endCxn id="33798" idx="0"/>
            </p:cNvCxnSpPr>
            <p:nvPr/>
          </p:nvCxnSpPr>
          <p:spPr bwMode="auto">
            <a:xfrm flipH="1">
              <a:off x="544" y="1440"/>
              <a:ext cx="124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0" name="AutoShape 8"/>
            <p:cNvCxnSpPr>
              <a:cxnSpLocks noChangeShapeType="1"/>
              <a:stCxn id="33796" idx="2"/>
              <a:endCxn id="33797" idx="0"/>
            </p:cNvCxnSpPr>
            <p:nvPr/>
          </p:nvCxnSpPr>
          <p:spPr bwMode="auto">
            <a:xfrm>
              <a:off x="1786" y="1440"/>
              <a:ext cx="90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336" y="249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int</a:t>
              </a:r>
              <a:endParaRPr lang="en-US"/>
            </a:p>
          </p:txBody>
        </p:sp>
        <p:cxnSp>
          <p:nvCxnSpPr>
            <p:cNvPr id="33802" name="AutoShape 10"/>
            <p:cNvCxnSpPr>
              <a:cxnSpLocks noChangeShapeType="1"/>
              <a:stCxn id="33798" idx="2"/>
              <a:endCxn id="33801" idx="0"/>
            </p:cNvCxnSpPr>
            <p:nvPr/>
          </p:nvCxnSpPr>
          <p:spPr bwMode="auto">
            <a:xfrm flipH="1">
              <a:off x="496" y="2160"/>
              <a:ext cx="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4944" y="17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;</a:t>
              </a:r>
              <a:endParaRPr lang="en-US"/>
            </a:p>
          </p:txBody>
        </p:sp>
        <p:cxnSp>
          <p:nvCxnSpPr>
            <p:cNvPr id="33804" name="AutoShape 12"/>
            <p:cNvCxnSpPr>
              <a:cxnSpLocks noChangeShapeType="1"/>
              <a:stCxn id="33796" idx="2"/>
              <a:endCxn id="33803" idx="0"/>
            </p:cNvCxnSpPr>
            <p:nvPr/>
          </p:nvCxnSpPr>
          <p:spPr bwMode="auto">
            <a:xfrm>
              <a:off x="1786" y="1440"/>
              <a:ext cx="32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1344" y="2544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1824" y="2544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2640" y="2544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cxnSp>
          <p:nvCxnSpPr>
            <p:cNvPr id="33808" name="AutoShape 16"/>
            <p:cNvCxnSpPr>
              <a:cxnSpLocks noChangeShapeType="1"/>
              <a:stCxn id="33797" idx="2"/>
              <a:endCxn id="33805" idx="0"/>
            </p:cNvCxnSpPr>
            <p:nvPr/>
          </p:nvCxnSpPr>
          <p:spPr bwMode="auto">
            <a:xfrm flipH="1">
              <a:off x="1509" y="2160"/>
              <a:ext cx="11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9" name="AutoShape 17"/>
            <p:cNvCxnSpPr>
              <a:cxnSpLocks noChangeShapeType="1"/>
              <a:stCxn id="33797" idx="2"/>
              <a:endCxn id="33806" idx="0"/>
            </p:cNvCxnSpPr>
            <p:nvPr/>
          </p:nvCxnSpPr>
          <p:spPr bwMode="auto">
            <a:xfrm flipH="1">
              <a:off x="1906" y="2160"/>
              <a:ext cx="78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0" name="AutoShape 18"/>
            <p:cNvCxnSpPr>
              <a:cxnSpLocks noChangeShapeType="1"/>
              <a:stCxn id="33797" idx="2"/>
              <a:endCxn id="33807" idx="0"/>
            </p:cNvCxnSpPr>
            <p:nvPr/>
          </p:nvCxnSpPr>
          <p:spPr bwMode="auto">
            <a:xfrm>
              <a:off x="2688" y="2160"/>
              <a:ext cx="607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1999" y="3120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2623" y="3120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2880" y="3120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3360" y="3648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33815" name="AutoShape 23"/>
            <p:cNvCxnSpPr>
              <a:cxnSpLocks noChangeShapeType="1"/>
              <a:stCxn id="33807" idx="2"/>
              <a:endCxn id="33811" idx="0"/>
            </p:cNvCxnSpPr>
            <p:nvPr/>
          </p:nvCxnSpPr>
          <p:spPr bwMode="auto">
            <a:xfrm flipH="1">
              <a:off x="2164" y="2832"/>
              <a:ext cx="1131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6" name="AutoShape 24"/>
            <p:cNvCxnSpPr>
              <a:cxnSpLocks noChangeShapeType="1"/>
              <a:stCxn id="33807" idx="2"/>
              <a:endCxn id="33812" idx="0"/>
            </p:cNvCxnSpPr>
            <p:nvPr/>
          </p:nvCxnSpPr>
          <p:spPr bwMode="auto">
            <a:xfrm flipH="1">
              <a:off x="2705" y="2832"/>
              <a:ext cx="59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7" name="AutoShape 25"/>
            <p:cNvCxnSpPr>
              <a:cxnSpLocks noChangeShapeType="1"/>
              <a:stCxn id="33807" idx="2"/>
              <a:endCxn id="33813" idx="0"/>
            </p:cNvCxnSpPr>
            <p:nvPr/>
          </p:nvCxnSpPr>
          <p:spPr bwMode="auto">
            <a:xfrm>
              <a:off x="3295" y="2832"/>
              <a:ext cx="24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8" name="AutoShape 26"/>
            <p:cNvCxnSpPr>
              <a:cxnSpLocks noChangeShapeType="1"/>
              <a:stCxn id="33813" idx="2"/>
              <a:endCxn id="33814" idx="0"/>
            </p:cNvCxnSpPr>
            <p:nvPr/>
          </p:nvCxnSpPr>
          <p:spPr bwMode="auto">
            <a:xfrm flipH="1">
              <a:off x="3525" y="3408"/>
              <a:ext cx="1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9" name="Text Box 27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x</a:t>
              </a:r>
              <a:endParaRPr lang="en-US"/>
            </a:p>
          </p:txBody>
        </p:sp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2047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y</a:t>
              </a:r>
              <a:endParaRPr lang="en-US"/>
            </a:p>
          </p:txBody>
        </p:sp>
        <p:sp>
          <p:nvSpPr>
            <p:cNvPr id="33821" name="Text Box 29"/>
            <p:cNvSpPr txBox="1">
              <a:spLocks noChangeArrowheads="1"/>
            </p:cNvSpPr>
            <p:nvPr/>
          </p:nvSpPr>
          <p:spPr bwMode="auto">
            <a:xfrm>
              <a:off x="3408" y="388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z</a:t>
              </a:r>
              <a:endParaRPr lang="en-US"/>
            </a:p>
          </p:txBody>
        </p:sp>
      </p:grp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1295400" y="2971800"/>
            <a:ext cx="17526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Type.val=int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5410200" y="29718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685800" y="4572000"/>
            <a:ext cx="14478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ID.val=int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1600200" y="5410200"/>
            <a:ext cx="14478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ID.val=int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3810000" y="5943600"/>
            <a:ext cx="14478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ID.val=int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6400800" y="39624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6705600" y="50292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</p:spTree>
    <p:extLst>
      <p:ext uri="{BB962C8B-B14F-4D97-AF65-F5344CB8AC3E}">
        <p14:creationId xmlns:p14="http://schemas.microsoft.com/office/powerpoint/2010/main" val="307403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of Attributes in </a:t>
            </a:r>
            <a:r>
              <a:rPr lang="en-US" i="1"/>
              <a:t>Var-decl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How do the attributes flow in the </a:t>
            </a:r>
            <a:r>
              <a:rPr lang="en-US" i="1" dirty="0" err="1">
                <a:solidFill>
                  <a:schemeClr val="accent2"/>
                </a:solidFill>
              </a:rPr>
              <a:t>Var-decl</a:t>
            </a:r>
            <a:r>
              <a:rPr lang="en-US" dirty="0"/>
              <a:t> </a:t>
            </a:r>
            <a:r>
              <a:rPr lang="en-US" dirty="0" smtClean="0"/>
              <a:t>grammar?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ID </a:t>
            </a:r>
            <a:r>
              <a:rPr lang="en-US" dirty="0"/>
              <a:t>takes its attribute value from its parent node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accent2"/>
                </a:solidFill>
              </a:rPr>
              <a:t>Id-Comma-List</a:t>
            </a:r>
            <a:r>
              <a:rPr lang="en-US" dirty="0"/>
              <a:t> takes its </a:t>
            </a:r>
            <a:r>
              <a:rPr lang="en-US" dirty="0" smtClean="0"/>
              <a:t>attribute </a:t>
            </a:r>
            <a:r>
              <a:rPr lang="en-US" dirty="0"/>
              <a:t>from </a:t>
            </a:r>
            <a:r>
              <a:rPr lang="en-US" dirty="0" smtClean="0"/>
              <a:t>its </a:t>
            </a:r>
            <a:r>
              <a:rPr lang="en-US" dirty="0"/>
              <a:t>left sibling </a:t>
            </a:r>
            <a:r>
              <a:rPr lang="en-US" i="1" dirty="0" smtClean="0">
                <a:solidFill>
                  <a:schemeClr val="accent2"/>
                </a:solidFill>
              </a:rPr>
              <a:t>Type </a:t>
            </a:r>
            <a:r>
              <a:rPr lang="en-US" dirty="0" smtClean="0"/>
              <a:t>(or from its parent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Id-Comma-list</a:t>
            </a:r>
            <a:r>
              <a:rPr lang="en-US" dirty="0" smtClean="0"/>
              <a:t>)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047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directed Translation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Models for translation from parse trees into assembly/machine code</a:t>
            </a:r>
          </a:p>
          <a:p>
            <a:r>
              <a:rPr lang="en-US" dirty="0"/>
              <a:t>Representation of translations</a:t>
            </a:r>
          </a:p>
          <a:p>
            <a:pPr lvl="1"/>
            <a:r>
              <a:rPr lang="en-US" dirty="0"/>
              <a:t>Attribute Grammars (semantic actions for CFGs)</a:t>
            </a:r>
          </a:p>
          <a:p>
            <a:pPr lvl="1"/>
            <a:r>
              <a:rPr lang="en-US" dirty="0"/>
              <a:t>Tree Matching Code Generators</a:t>
            </a:r>
          </a:p>
          <a:p>
            <a:pPr lvl="1"/>
            <a:r>
              <a:rPr lang="en-US" dirty="0"/>
              <a:t>Tree Parsing Code Generators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Syntax-directed definition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Var-decl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 Id-comma-list</a:t>
            </a:r>
            <a:r>
              <a:rPr lang="en-US" dirty="0"/>
              <a:t> </a:t>
            </a:r>
            <a:r>
              <a:rPr lang="en-US" b="1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{$</a:t>
            </a:r>
            <a:r>
              <a:rPr lang="en-US" dirty="0"/>
              <a:t>2.in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  <a:endParaRPr lang="en-US" dirty="0" smtClean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           </a:t>
            </a:r>
            <a:r>
              <a:rPr lang="en-US" dirty="0" smtClean="0"/>
              <a:t>{ </a:t>
            </a:r>
            <a:r>
              <a:rPr lang="en-US" dirty="0"/>
              <a:t>$0.val = </a:t>
            </a:r>
            <a:r>
              <a:rPr lang="en-US" dirty="0" err="1"/>
              <a:t>int</a:t>
            </a:r>
            <a:r>
              <a:rPr lang="en-US" dirty="0"/>
              <a:t>; }</a:t>
            </a:r>
            <a:endParaRPr lang="en-US" dirty="0" smtClean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            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 smtClean="0">
                <a:sym typeface="Symbol" charset="2"/>
              </a:rPr>
              <a:t> </a:t>
            </a:r>
            <a:r>
              <a:rPr lang="en-US" b="1" dirty="0" err="1" smtClean="0">
                <a:sym typeface="Symbol" charset="2"/>
              </a:rPr>
              <a:t>bool</a:t>
            </a:r>
            <a:endParaRPr lang="en-US" b="1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ym typeface="Symbol" charset="2"/>
              </a:rPr>
              <a:t> </a:t>
            </a:r>
            <a:r>
              <a:rPr lang="en-US" b="1" dirty="0" smtClean="0">
                <a:sym typeface="Symbol" charset="2"/>
              </a:rPr>
              <a:t>           </a:t>
            </a:r>
            <a:r>
              <a:rPr lang="en-US" dirty="0" smtClean="0"/>
              <a:t>{ </a:t>
            </a:r>
            <a:r>
              <a:rPr lang="en-US" dirty="0"/>
              <a:t>$0.val = </a:t>
            </a:r>
            <a:r>
              <a:rPr lang="en-US" dirty="0" err="1"/>
              <a:t>bool</a:t>
            </a:r>
            <a:r>
              <a:rPr lang="en-US" dirty="0"/>
              <a:t>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Id-comma-list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    { </a:t>
            </a:r>
            <a:r>
              <a:rPr lang="en-US" dirty="0"/>
              <a:t>$1.val = $0.in;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Id-comma-list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Id-comma-list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    { </a:t>
            </a:r>
            <a:r>
              <a:rPr lang="en-US" dirty="0"/>
              <a:t>$1.val = $0.in; $3.in = $0.in;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Inherited Attributes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Inherited attributes</a:t>
            </a:r>
            <a:r>
              <a:rPr lang="en-US" dirty="0"/>
              <a:t> are attributes that are computed at a node based on attributes from siblings or the parent</a:t>
            </a:r>
          </a:p>
          <a:p>
            <a:r>
              <a:rPr lang="en-US" dirty="0"/>
              <a:t>Typically we combine synthesized attributes and inherited attributes</a:t>
            </a:r>
          </a:p>
          <a:p>
            <a:r>
              <a:rPr lang="en-US" dirty="0"/>
              <a:t>It is possible to convert the grammar into a form that </a:t>
            </a:r>
            <a:r>
              <a:rPr lang="en-US" i="1" dirty="0"/>
              <a:t>only</a:t>
            </a:r>
            <a:r>
              <a:rPr lang="en-US" dirty="0"/>
              <a:t> uses synthesized attributes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Inherited Attributes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181600" y="17526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Var-decl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724400" y="25146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8077200" y="2514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;</a:t>
            </a:r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133600" y="5105400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276600" y="34290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6858000" y="25146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ID</a:t>
            </a:r>
            <a:endParaRPr lang="en-US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5334000" y="34290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ID</a:t>
            </a:r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6629400" y="34290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,</a:t>
            </a:r>
            <a:endParaRPr lang="en-US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2286000" y="58674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int</a:t>
            </a:r>
            <a:endParaRPr lang="en-US"/>
          </a:p>
        </p:txBody>
      </p:sp>
      <p:cxnSp>
        <p:nvCxnSpPr>
          <p:cNvPr id="39948" name="AutoShape 12"/>
          <p:cNvCxnSpPr>
            <a:cxnSpLocks noChangeShapeType="1"/>
            <a:stCxn id="39939" idx="2"/>
            <a:endCxn id="39940" idx="0"/>
          </p:cNvCxnSpPr>
          <p:nvPr/>
        </p:nvCxnSpPr>
        <p:spPr bwMode="auto">
          <a:xfrm flipH="1">
            <a:off x="5367338" y="2209800"/>
            <a:ext cx="43973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49" name="AutoShape 13"/>
          <p:cNvCxnSpPr>
            <a:cxnSpLocks noChangeShapeType="1"/>
            <a:stCxn id="39939" idx="2"/>
            <a:endCxn id="39944" idx="0"/>
          </p:cNvCxnSpPr>
          <p:nvPr/>
        </p:nvCxnSpPr>
        <p:spPr bwMode="auto">
          <a:xfrm>
            <a:off x="5807075" y="2209800"/>
            <a:ext cx="1312863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0" name="AutoShape 14"/>
          <p:cNvCxnSpPr>
            <a:cxnSpLocks noChangeShapeType="1"/>
            <a:stCxn id="39939" idx="2"/>
            <a:endCxn id="39941" idx="0"/>
          </p:cNvCxnSpPr>
          <p:nvPr/>
        </p:nvCxnSpPr>
        <p:spPr bwMode="auto">
          <a:xfrm>
            <a:off x="5807075" y="2209800"/>
            <a:ext cx="2413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1" name="AutoShape 15"/>
          <p:cNvCxnSpPr>
            <a:cxnSpLocks noChangeShapeType="1"/>
            <a:stCxn id="39940" idx="2"/>
            <a:endCxn id="39943" idx="0"/>
          </p:cNvCxnSpPr>
          <p:nvPr/>
        </p:nvCxnSpPr>
        <p:spPr bwMode="auto">
          <a:xfrm flipH="1">
            <a:off x="3919538" y="2971800"/>
            <a:ext cx="1447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2" name="AutoShape 16"/>
          <p:cNvCxnSpPr>
            <a:cxnSpLocks noChangeShapeType="1"/>
            <a:stCxn id="39940" idx="2"/>
            <a:endCxn id="39945" idx="0"/>
          </p:cNvCxnSpPr>
          <p:nvPr/>
        </p:nvCxnSpPr>
        <p:spPr bwMode="auto">
          <a:xfrm>
            <a:off x="5367338" y="29718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3" name="AutoShape 17"/>
          <p:cNvCxnSpPr>
            <a:cxnSpLocks noChangeShapeType="1"/>
            <a:stCxn id="39940" idx="2"/>
            <a:endCxn id="39946" idx="0"/>
          </p:cNvCxnSpPr>
          <p:nvPr/>
        </p:nvCxnSpPr>
        <p:spPr bwMode="auto">
          <a:xfrm>
            <a:off x="5367338" y="2971800"/>
            <a:ext cx="13922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1905000" y="43434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3962400" y="43434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ID</a:t>
            </a:r>
            <a:endParaRPr lang="en-US"/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5257800" y="43434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,</a:t>
            </a:r>
            <a:endParaRPr lang="en-US"/>
          </a:p>
        </p:txBody>
      </p:sp>
      <p:cxnSp>
        <p:nvCxnSpPr>
          <p:cNvPr id="39957" name="AutoShape 21"/>
          <p:cNvCxnSpPr>
            <a:cxnSpLocks noChangeShapeType="1"/>
            <a:stCxn id="39943" idx="2"/>
            <a:endCxn id="39954" idx="0"/>
          </p:cNvCxnSpPr>
          <p:nvPr/>
        </p:nvCxnSpPr>
        <p:spPr bwMode="auto">
          <a:xfrm flipH="1">
            <a:off x="2547938" y="3886200"/>
            <a:ext cx="1371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8" name="AutoShape 22"/>
          <p:cNvCxnSpPr>
            <a:cxnSpLocks noChangeShapeType="1"/>
            <a:stCxn id="39943" idx="2"/>
            <a:endCxn id="39955" idx="0"/>
          </p:cNvCxnSpPr>
          <p:nvPr/>
        </p:nvCxnSpPr>
        <p:spPr bwMode="auto">
          <a:xfrm>
            <a:off x="3919538" y="38862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9" name="AutoShape 23"/>
          <p:cNvCxnSpPr>
            <a:cxnSpLocks noChangeShapeType="1"/>
            <a:stCxn id="39943" idx="2"/>
            <a:endCxn id="39956" idx="0"/>
          </p:cNvCxnSpPr>
          <p:nvPr/>
        </p:nvCxnSpPr>
        <p:spPr bwMode="auto">
          <a:xfrm>
            <a:off x="3919538" y="3886200"/>
            <a:ext cx="14684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60" name="AutoShape 24"/>
          <p:cNvCxnSpPr>
            <a:cxnSpLocks noChangeShapeType="1"/>
            <a:stCxn id="39954" idx="2"/>
            <a:endCxn id="39942" idx="0"/>
          </p:cNvCxnSpPr>
          <p:nvPr/>
        </p:nvCxnSpPr>
        <p:spPr bwMode="auto">
          <a:xfrm flipH="1">
            <a:off x="2540000" y="4800600"/>
            <a:ext cx="793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61" name="AutoShape 25"/>
          <p:cNvCxnSpPr>
            <a:cxnSpLocks noChangeShapeType="1"/>
            <a:stCxn id="39942" idx="2"/>
            <a:endCxn id="39947" idx="0"/>
          </p:cNvCxnSpPr>
          <p:nvPr/>
        </p:nvCxnSpPr>
        <p:spPr bwMode="auto">
          <a:xfrm>
            <a:off x="2540000" y="5562600"/>
            <a:ext cx="158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5867400" y="5257800"/>
            <a:ext cx="1876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/>
              <a:t>int x, y, z ;</a:t>
            </a:r>
            <a:endParaRPr lang="en-US" sz="3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Inherited Attributes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181600" y="17526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Var-decl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724400" y="25146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8077200" y="2514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;</a:t>
            </a:r>
            <a:endParaRPr 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133600" y="5105400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276600" y="34290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6858000" y="25146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ID</a:t>
            </a:r>
            <a:endParaRPr 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5334000" y="34290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ID</a:t>
            </a:r>
            <a:endParaRPr 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6629400" y="34290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,</a:t>
            </a:r>
            <a:endParaRPr lang="en-US"/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2286000" y="58674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int</a:t>
            </a:r>
            <a:endParaRPr lang="en-US"/>
          </a:p>
        </p:txBody>
      </p:sp>
      <p:cxnSp>
        <p:nvCxnSpPr>
          <p:cNvPr id="40972" name="AutoShape 12"/>
          <p:cNvCxnSpPr>
            <a:cxnSpLocks noChangeShapeType="1"/>
            <a:stCxn id="40963" idx="2"/>
            <a:endCxn id="40964" idx="0"/>
          </p:cNvCxnSpPr>
          <p:nvPr/>
        </p:nvCxnSpPr>
        <p:spPr bwMode="auto">
          <a:xfrm flipH="1">
            <a:off x="5367338" y="2209800"/>
            <a:ext cx="43973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73" name="AutoShape 13"/>
          <p:cNvCxnSpPr>
            <a:cxnSpLocks noChangeShapeType="1"/>
            <a:stCxn id="40963" idx="2"/>
            <a:endCxn id="40968" idx="0"/>
          </p:cNvCxnSpPr>
          <p:nvPr/>
        </p:nvCxnSpPr>
        <p:spPr bwMode="auto">
          <a:xfrm>
            <a:off x="5807075" y="2209800"/>
            <a:ext cx="1312863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74" name="AutoShape 14"/>
          <p:cNvCxnSpPr>
            <a:cxnSpLocks noChangeShapeType="1"/>
            <a:stCxn id="40963" idx="2"/>
            <a:endCxn id="40965" idx="0"/>
          </p:cNvCxnSpPr>
          <p:nvPr/>
        </p:nvCxnSpPr>
        <p:spPr bwMode="auto">
          <a:xfrm>
            <a:off x="5807075" y="2209800"/>
            <a:ext cx="2413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75" name="AutoShape 15"/>
          <p:cNvCxnSpPr>
            <a:cxnSpLocks noChangeShapeType="1"/>
            <a:stCxn id="40964" idx="2"/>
            <a:endCxn id="40967" idx="0"/>
          </p:cNvCxnSpPr>
          <p:nvPr/>
        </p:nvCxnSpPr>
        <p:spPr bwMode="auto">
          <a:xfrm flipH="1">
            <a:off x="3919538" y="2971800"/>
            <a:ext cx="1447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76" name="AutoShape 16"/>
          <p:cNvCxnSpPr>
            <a:cxnSpLocks noChangeShapeType="1"/>
            <a:stCxn id="40964" idx="2"/>
            <a:endCxn id="40969" idx="0"/>
          </p:cNvCxnSpPr>
          <p:nvPr/>
        </p:nvCxnSpPr>
        <p:spPr bwMode="auto">
          <a:xfrm>
            <a:off x="5367338" y="29718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77" name="AutoShape 17"/>
          <p:cNvCxnSpPr>
            <a:cxnSpLocks noChangeShapeType="1"/>
            <a:stCxn id="40964" idx="2"/>
            <a:endCxn id="40970" idx="0"/>
          </p:cNvCxnSpPr>
          <p:nvPr/>
        </p:nvCxnSpPr>
        <p:spPr bwMode="auto">
          <a:xfrm>
            <a:off x="5367338" y="2971800"/>
            <a:ext cx="13922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1905000" y="43434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3962400" y="43434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ID</a:t>
            </a:r>
            <a:endParaRPr lang="en-US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5257800" y="43434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,</a:t>
            </a:r>
            <a:endParaRPr lang="en-US"/>
          </a:p>
        </p:txBody>
      </p:sp>
      <p:cxnSp>
        <p:nvCxnSpPr>
          <p:cNvPr id="40981" name="AutoShape 21"/>
          <p:cNvCxnSpPr>
            <a:cxnSpLocks noChangeShapeType="1"/>
            <a:stCxn id="40967" idx="2"/>
            <a:endCxn id="40978" idx="0"/>
          </p:cNvCxnSpPr>
          <p:nvPr/>
        </p:nvCxnSpPr>
        <p:spPr bwMode="auto">
          <a:xfrm flipH="1">
            <a:off x="2547938" y="3886200"/>
            <a:ext cx="1371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82" name="AutoShape 22"/>
          <p:cNvCxnSpPr>
            <a:cxnSpLocks noChangeShapeType="1"/>
            <a:stCxn id="40967" idx="2"/>
            <a:endCxn id="40979" idx="0"/>
          </p:cNvCxnSpPr>
          <p:nvPr/>
        </p:nvCxnSpPr>
        <p:spPr bwMode="auto">
          <a:xfrm>
            <a:off x="3919538" y="38862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83" name="AutoShape 23"/>
          <p:cNvCxnSpPr>
            <a:cxnSpLocks noChangeShapeType="1"/>
            <a:stCxn id="40967" idx="2"/>
            <a:endCxn id="40980" idx="0"/>
          </p:cNvCxnSpPr>
          <p:nvPr/>
        </p:nvCxnSpPr>
        <p:spPr bwMode="auto">
          <a:xfrm>
            <a:off x="3919538" y="3886200"/>
            <a:ext cx="14684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84" name="AutoShape 24"/>
          <p:cNvCxnSpPr>
            <a:cxnSpLocks noChangeShapeType="1"/>
            <a:stCxn id="40978" idx="2"/>
            <a:endCxn id="40966" idx="0"/>
          </p:cNvCxnSpPr>
          <p:nvPr/>
        </p:nvCxnSpPr>
        <p:spPr bwMode="auto">
          <a:xfrm flipH="1">
            <a:off x="2540000" y="4800600"/>
            <a:ext cx="793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85" name="AutoShape 25"/>
          <p:cNvCxnSpPr>
            <a:cxnSpLocks noChangeShapeType="1"/>
            <a:stCxn id="40966" idx="2"/>
            <a:endCxn id="40971" idx="0"/>
          </p:cNvCxnSpPr>
          <p:nvPr/>
        </p:nvCxnSpPr>
        <p:spPr bwMode="auto">
          <a:xfrm>
            <a:off x="2540000" y="5562600"/>
            <a:ext cx="158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5867400" y="5257800"/>
            <a:ext cx="1876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/>
              <a:t>int x, y, z ;</a:t>
            </a:r>
            <a:endParaRPr lang="en-US" sz="320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228600" y="3886200"/>
            <a:ext cx="2227263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Type-list.val=int</a:t>
            </a: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1066800" y="3124200"/>
            <a:ext cx="2227263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Type-</a:t>
            </a:r>
            <a:r>
              <a:rPr lang="en-US" dirty="0" err="1"/>
              <a:t>list.val</a:t>
            </a:r>
            <a:r>
              <a:rPr lang="en-US" dirty="0"/>
              <a:t>=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514600" y="2438400"/>
            <a:ext cx="2227263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Type-list.val=int</a:t>
            </a: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2895600" y="1600200"/>
            <a:ext cx="2192338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Var-decl.val=int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7" grpId="0" animBg="1" autoUpdateAnimBg="0"/>
      <p:bldP spid="40988" grpId="0" animBg="1" autoUpdateAnimBg="0"/>
      <p:bldP spid="40989" grpId="0" animBg="1" autoUpdateAnimBg="0"/>
      <p:bldP spid="4099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US" dirty="0"/>
              <a:t>Removing inherited attributes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056" y="154644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Var-decl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Type-List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Type-list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,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Type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  <a:endParaRPr lang="en-US" dirty="0" smtClean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{ </a:t>
            </a:r>
            <a:r>
              <a:rPr lang="en-US" dirty="0"/>
              <a:t>$0.val = </a:t>
            </a:r>
            <a:r>
              <a:rPr lang="en-US" dirty="0" err="1"/>
              <a:t>int</a:t>
            </a:r>
            <a:r>
              <a:rPr lang="en-US" dirty="0"/>
              <a:t>; }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 smtClean="0">
                <a:sym typeface="Symbol" charset="2"/>
              </a:rPr>
              <a:t> </a:t>
            </a:r>
            <a:r>
              <a:rPr lang="en-US" b="1" dirty="0" err="1" smtClean="0">
                <a:sym typeface="Symbol" charset="2"/>
              </a:rPr>
              <a:t>bool</a:t>
            </a:r>
            <a:endParaRPr lang="en-US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{ </a:t>
            </a:r>
            <a:r>
              <a:rPr lang="en-US" dirty="0"/>
              <a:t>$0.val = </a:t>
            </a:r>
            <a:r>
              <a:rPr lang="en-US" dirty="0" err="1"/>
              <a:t>bool</a:t>
            </a:r>
            <a:r>
              <a:rPr lang="en-US" dirty="0"/>
              <a:t>;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Direction of inherited attributes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the syntax directed </a:t>
            </a:r>
            <a:r>
              <a:rPr lang="en-US" dirty="0" err="1"/>
              <a:t>defns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A  L M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$1.in = $0.in; $2.in = $1.val; $0.val = $2.val;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A  Q 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$2.in = $0.in; $1.in = $2.val; $0.val = $1.val; }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Problematic definition: </a:t>
            </a:r>
            <a:r>
              <a:rPr lang="en-US" sz="2800" dirty="0">
                <a:sym typeface="Symbol" charset="2"/>
              </a:rPr>
              <a:t>$1.in = $2.val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Difference between incremental processing vs. using the completed parse tree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Incremental Processing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Incremental processing: constructing output as we are parsing</a:t>
            </a:r>
          </a:p>
          <a:p>
            <a:r>
              <a:rPr lang="en-US" dirty="0"/>
              <a:t>Bottom-up or top-down parsing</a:t>
            </a:r>
          </a:p>
          <a:p>
            <a:pPr lvl="1"/>
            <a:r>
              <a:rPr lang="en-US" dirty="0"/>
              <a:t>Both can be viewed as left-to-right and depth-first construction of the parse tree</a:t>
            </a:r>
          </a:p>
          <a:p>
            <a:r>
              <a:rPr lang="en-US" dirty="0">
                <a:sym typeface="Symbol" charset="2"/>
              </a:rPr>
              <a:t>Some inherited attributes cannot be used in conjunction with incremental processing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L-attributed Definitions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7" y="1772816"/>
            <a:ext cx="793179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syntax-directed definition is </a:t>
            </a:r>
            <a:r>
              <a:rPr lang="en-US" b="1" dirty="0" smtClean="0">
                <a:solidFill>
                  <a:schemeClr val="accent2"/>
                </a:solidFill>
              </a:rPr>
              <a:t>L-attributed</a:t>
            </a:r>
            <a:r>
              <a:rPr lang="en-US" dirty="0" smtClean="0"/>
              <a:t> </a:t>
            </a:r>
            <a:r>
              <a:rPr lang="en-US" dirty="0"/>
              <a:t>if for </a:t>
            </a:r>
            <a:r>
              <a:rPr lang="en-US" dirty="0" smtClean="0"/>
              <a:t>each production </a:t>
            </a:r>
            <a:r>
              <a:rPr lang="en-US" dirty="0" smtClean="0">
                <a:solidFill>
                  <a:schemeClr val="accent2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..X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j-1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j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..X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, for each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j=1 …n</a:t>
            </a:r>
            <a:r>
              <a:rPr lang="en-US" dirty="0" smtClean="0">
                <a:sym typeface="Symbol" charset="2"/>
              </a:rPr>
              <a:t>, each inherited attribute of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baseline="-25000" dirty="0" err="1">
                <a:solidFill>
                  <a:schemeClr val="accent2"/>
                </a:solidFill>
                <a:sym typeface="Symbol" charset="2"/>
              </a:rPr>
              <a:t>j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depends </a:t>
            </a:r>
            <a:r>
              <a:rPr lang="en-US" dirty="0" smtClean="0">
                <a:sym typeface="Symbol" charset="2"/>
              </a:rPr>
              <a:t>on: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The attributes </a:t>
            </a:r>
            <a:r>
              <a:rPr lang="en-US" dirty="0">
                <a:sym typeface="Symbol" charset="2"/>
              </a:rPr>
              <a:t>of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...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j-1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The inherited attributes of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A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These two conditions ensure left to right and depth first parse tree construction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Every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S-attributed</a:t>
            </a:r>
            <a:r>
              <a:rPr lang="en-US" dirty="0">
                <a:sym typeface="Symbol" charset="2"/>
              </a:rPr>
              <a:t> definition is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L-attributed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Syntax-directed defns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558608" cy="4114800"/>
          </a:xfrm>
        </p:spPr>
        <p:txBody>
          <a:bodyPr/>
          <a:lstStyle/>
          <a:p>
            <a:r>
              <a:rPr lang="en-US" dirty="0" smtClean="0"/>
              <a:t>Different SDTs are defined based on the parser which is used.</a:t>
            </a:r>
          </a:p>
          <a:p>
            <a:r>
              <a:rPr lang="en-US" dirty="0" smtClean="0"/>
              <a:t>Two </a:t>
            </a:r>
            <a:r>
              <a:rPr lang="en-US" dirty="0"/>
              <a:t>important classes of SDTs: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dirty="0"/>
              <a:t>LR parser, syntax directed definition is </a:t>
            </a:r>
            <a:r>
              <a:rPr lang="en-US" dirty="0">
                <a:solidFill>
                  <a:schemeClr val="accent2"/>
                </a:solidFill>
              </a:rPr>
              <a:t>S-attributed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dirty="0"/>
              <a:t>LL parser, syntax directed definition is </a:t>
            </a:r>
            <a:r>
              <a:rPr lang="en-US" dirty="0">
                <a:solidFill>
                  <a:schemeClr val="accent2"/>
                </a:solidFill>
              </a:rPr>
              <a:t>L-attributed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Syntax-directed defns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LR parser, </a:t>
            </a:r>
            <a:r>
              <a:rPr lang="en-US" dirty="0">
                <a:solidFill>
                  <a:schemeClr val="accent2"/>
                </a:solidFill>
              </a:rPr>
              <a:t>S-attributed</a:t>
            </a:r>
            <a:r>
              <a:rPr lang="en-US" dirty="0"/>
              <a:t> definition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Implementing S-attributed definitions in LR parsing is easy: execute action on reduce, all necessary attributes have to be on the stack</a:t>
            </a:r>
          </a:p>
          <a:p>
            <a:pPr marL="609600" indent="-609600"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LL parser, </a:t>
            </a:r>
            <a:r>
              <a:rPr lang="en-US" dirty="0">
                <a:solidFill>
                  <a:schemeClr val="accent2"/>
                </a:solidFill>
              </a:rPr>
              <a:t>L-attributed</a:t>
            </a:r>
            <a:r>
              <a:rPr lang="en-US" dirty="0"/>
              <a:t> definition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Implementing L-attributed definitions in LL </a:t>
            </a:r>
            <a:r>
              <a:rPr lang="en-US" dirty="0" smtClean="0"/>
              <a:t>parsing: </a:t>
            </a:r>
            <a:r>
              <a:rPr lang="en-US" dirty="0"/>
              <a:t>we </a:t>
            </a:r>
            <a:r>
              <a:rPr lang="en-US" dirty="0" smtClean="0"/>
              <a:t>need </a:t>
            </a:r>
            <a:r>
              <a:rPr lang="en-US" dirty="0"/>
              <a:t>an additional action record for storing synthesized and inherited attributes on the parse stack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Grammars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Syntax-directed translation uses a grammar to produce code (or any other “semantics”)</a:t>
            </a:r>
          </a:p>
          <a:p>
            <a:pPr>
              <a:lnSpc>
                <a:spcPct val="90000"/>
              </a:lnSpc>
            </a:pPr>
            <a:r>
              <a:rPr lang="en-US" dirty="0"/>
              <a:t>Consider this technique to be a generalization of a CFG definition</a:t>
            </a:r>
          </a:p>
          <a:p>
            <a:pPr>
              <a:lnSpc>
                <a:spcPct val="90000"/>
              </a:lnSpc>
            </a:pPr>
            <a:r>
              <a:rPr lang="en-US" dirty="0"/>
              <a:t>Each grammar symbol is associated with an attribute</a:t>
            </a:r>
          </a:p>
          <a:p>
            <a:pPr>
              <a:lnSpc>
                <a:spcPct val="90000"/>
              </a:lnSpc>
            </a:pPr>
            <a:r>
              <a:rPr lang="en-US" dirty="0"/>
              <a:t>An attribute can be anything: a string, a number, a tree, any kind of record or object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translation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that we have a top-down predictive parser</a:t>
            </a:r>
          </a:p>
          <a:p>
            <a:r>
              <a:rPr lang="en-US" dirty="0"/>
              <a:t>Typical strategy: take the CFG and eliminate left-recursion</a:t>
            </a:r>
          </a:p>
          <a:p>
            <a:r>
              <a:rPr lang="en-US" dirty="0" smtClean="0"/>
              <a:t>Suppose that we start </a:t>
            </a:r>
            <a:r>
              <a:rPr lang="en-US" dirty="0"/>
              <a:t>with an attribute grammar</a:t>
            </a:r>
          </a:p>
          <a:p>
            <a:r>
              <a:rPr lang="en-US" dirty="0" smtClean="0"/>
              <a:t>We should still eliminate left-recursion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</a:t>
            </a:r>
            <a:r>
              <a:rPr lang="en-US" dirty="0" smtClean="0"/>
              <a:t>translation</a:t>
            </a:r>
            <a:br>
              <a:rPr lang="en-US" dirty="0" smtClean="0"/>
            </a:br>
            <a:r>
              <a:rPr lang="en-US" sz="3600" dirty="0" smtClean="0"/>
              <a:t>example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E 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E +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$1.val +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E 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E -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$1.val -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T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>
                <a:sym typeface="Symbol" charset="2"/>
              </a:rPr>
              <a:t>i</a:t>
            </a:r>
            <a:r>
              <a:rPr lang="en-US" sz="2800" b="1" dirty="0" err="1" smtClean="0">
                <a:sym typeface="Symbol" charset="2"/>
              </a:rPr>
              <a:t>nt</a:t>
            </a:r>
            <a:endParaRPr lang="en-US" sz="2800" b="1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$1.lexval;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E 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(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US" sz="2800" b="1" dirty="0">
                <a:sym typeface="Symbol" charset="2"/>
              </a:rPr>
              <a:t>)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</a:t>
            </a:r>
            <a:r>
              <a:rPr lang="en-US" sz="2400" dirty="0" smtClean="0">
                <a:sym typeface="Symbol" charset="2"/>
              </a:rPr>
              <a:t>$2.</a:t>
            </a:r>
            <a:r>
              <a:rPr lang="en-US" sz="2400" dirty="0">
                <a:sym typeface="Symbol" charset="2"/>
              </a:rPr>
              <a:t>val;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translation</a:t>
            </a:r>
            <a:br>
              <a:rPr lang="en-US" dirty="0"/>
            </a:br>
            <a:r>
              <a:rPr lang="en-US" sz="3600" dirty="0"/>
              <a:t>example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Remove left recursion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3140968"/>
            <a:ext cx="228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 + T</a:t>
            </a:r>
            <a:endParaRPr lang="en-US" sz="2000" dirty="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E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– 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>
                <a:sym typeface="Symbol" charset="2"/>
              </a:rPr>
              <a:t>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US" b="1" dirty="0">
                <a:sym typeface="Symbol" charset="2"/>
              </a:rPr>
              <a:t>)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endParaRPr lang="en-US" dirty="0">
              <a:sym typeface="Symbol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2304" y="3140968"/>
            <a:ext cx="22860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R</a:t>
            </a: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b="1" dirty="0">
                <a:sym typeface="Symbol" charset="2"/>
              </a:rPr>
              <a:t>+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R</a:t>
            </a: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b="1" dirty="0">
                <a:sym typeface="Symbol" charset="2"/>
              </a:rPr>
              <a:t>-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R</a:t>
            </a: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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>
                <a:sym typeface="Symbol" charset="2"/>
              </a:rPr>
              <a:t>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US" b="1" dirty="0">
                <a:sym typeface="Symbol" charset="2"/>
              </a:rPr>
              <a:t>)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endParaRPr lang="en-US" dirty="0">
              <a:sym typeface="Symbol" charset="2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3707904" y="3874115"/>
            <a:ext cx="720080" cy="34697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48160" name="AutoShape 32"/>
          <p:cNvCxnSpPr>
            <a:cxnSpLocks noChangeShapeType="1"/>
            <a:stCxn id="48133" idx="1"/>
            <a:endCxn id="48132" idx="1"/>
          </p:cNvCxnSpPr>
          <p:nvPr/>
        </p:nvCxnSpPr>
        <p:spPr bwMode="auto">
          <a:xfrm rot="10800000" flipH="1">
            <a:off x="1066800" y="2971801"/>
            <a:ext cx="540694" cy="916632"/>
          </a:xfrm>
          <a:prstGeom prst="curvedConnector3">
            <a:avLst>
              <a:gd name="adj1" fmla="val -422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914400" y="236220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</a:t>
            </a:r>
            <a:r>
              <a:rPr lang="en-US" i="1" dirty="0" err="1" smtClean="0"/>
              <a:t>al</a:t>
            </a:r>
            <a:r>
              <a:rPr lang="en-US" i="1" dirty="0" smtClean="0"/>
              <a:t>=9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3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48160" name="AutoShape 32"/>
          <p:cNvCxnSpPr>
            <a:cxnSpLocks noChangeShapeType="1"/>
            <a:stCxn id="48133" idx="1"/>
            <a:endCxn id="48132" idx="1"/>
          </p:cNvCxnSpPr>
          <p:nvPr/>
        </p:nvCxnSpPr>
        <p:spPr bwMode="auto">
          <a:xfrm rot="10800000" flipH="1">
            <a:off x="1066800" y="2971801"/>
            <a:ext cx="540694" cy="916632"/>
          </a:xfrm>
          <a:prstGeom prst="curvedConnector3">
            <a:avLst>
              <a:gd name="adj1" fmla="val -422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1" name="AutoShape 33"/>
          <p:cNvCxnSpPr>
            <a:cxnSpLocks noChangeShapeType="1"/>
            <a:stCxn id="48132" idx="3"/>
            <a:endCxn id="48134" idx="1"/>
          </p:cNvCxnSpPr>
          <p:nvPr/>
        </p:nvCxnSpPr>
        <p:spPr bwMode="auto">
          <a:xfrm>
            <a:off x="1979712" y="2971801"/>
            <a:ext cx="1220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914400" y="236220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</a:t>
            </a:r>
            <a:r>
              <a:rPr lang="en-US" i="1" dirty="0" err="1" smtClean="0"/>
              <a:t>al</a:t>
            </a:r>
            <a:r>
              <a:rPr lang="en-US" i="1" dirty="0" smtClean="0"/>
              <a:t>=9</a:t>
            </a:r>
            <a:endParaRPr lang="en-US" dirty="0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3563888" y="2463279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in=9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7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48160" name="AutoShape 32"/>
          <p:cNvCxnSpPr>
            <a:cxnSpLocks noChangeShapeType="1"/>
            <a:stCxn id="48133" idx="1"/>
            <a:endCxn id="48132" idx="1"/>
          </p:cNvCxnSpPr>
          <p:nvPr/>
        </p:nvCxnSpPr>
        <p:spPr bwMode="auto">
          <a:xfrm rot="10800000" flipH="1">
            <a:off x="1066800" y="2971801"/>
            <a:ext cx="540694" cy="916632"/>
          </a:xfrm>
          <a:prstGeom prst="curvedConnector3">
            <a:avLst>
              <a:gd name="adj1" fmla="val -422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1" name="AutoShape 33"/>
          <p:cNvCxnSpPr>
            <a:cxnSpLocks noChangeShapeType="1"/>
            <a:stCxn id="48132" idx="3"/>
            <a:endCxn id="48134" idx="1"/>
          </p:cNvCxnSpPr>
          <p:nvPr/>
        </p:nvCxnSpPr>
        <p:spPr bwMode="auto">
          <a:xfrm>
            <a:off x="1979712" y="2971801"/>
            <a:ext cx="1220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2" name="AutoShape 34"/>
          <p:cNvCxnSpPr>
            <a:cxnSpLocks noChangeShapeType="1"/>
            <a:stCxn id="48137" idx="1"/>
            <a:endCxn id="48136" idx="1"/>
          </p:cNvCxnSpPr>
          <p:nvPr/>
        </p:nvCxnSpPr>
        <p:spPr bwMode="auto">
          <a:xfrm rot="10800000" flipH="1">
            <a:off x="3276600" y="3888433"/>
            <a:ext cx="228600" cy="990600"/>
          </a:xfrm>
          <a:prstGeom prst="curvedConnector3">
            <a:avLst>
              <a:gd name="adj1" fmla="val -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914400" y="236220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</a:t>
            </a:r>
            <a:r>
              <a:rPr lang="en-US" i="1" dirty="0" err="1" smtClean="0"/>
              <a:t>al</a:t>
            </a:r>
            <a:r>
              <a:rPr lang="en-US" i="1" dirty="0" smtClean="0"/>
              <a:t>=9</a:t>
            </a:r>
            <a:endParaRPr lang="en-US" dirty="0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3563888" y="2463279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in=9</a:t>
            </a:r>
            <a:endParaRPr lang="en-US" dirty="0"/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3707904" y="3573016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</a:t>
            </a:r>
            <a:r>
              <a:rPr lang="en-US" i="1" dirty="0" err="1" smtClean="0"/>
              <a:t>al</a:t>
            </a:r>
            <a:r>
              <a:rPr lang="en-US" i="1" dirty="0" smtClean="0"/>
              <a:t>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7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48160" name="AutoShape 32"/>
          <p:cNvCxnSpPr>
            <a:cxnSpLocks noChangeShapeType="1"/>
            <a:stCxn id="48133" idx="1"/>
            <a:endCxn id="48132" idx="1"/>
          </p:cNvCxnSpPr>
          <p:nvPr/>
        </p:nvCxnSpPr>
        <p:spPr bwMode="auto">
          <a:xfrm rot="10800000" flipH="1">
            <a:off x="1066800" y="2971801"/>
            <a:ext cx="540694" cy="916632"/>
          </a:xfrm>
          <a:prstGeom prst="curvedConnector3">
            <a:avLst>
              <a:gd name="adj1" fmla="val -422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1" name="AutoShape 33"/>
          <p:cNvCxnSpPr>
            <a:cxnSpLocks noChangeShapeType="1"/>
            <a:stCxn id="48132" idx="3"/>
            <a:endCxn id="48134" idx="1"/>
          </p:cNvCxnSpPr>
          <p:nvPr/>
        </p:nvCxnSpPr>
        <p:spPr bwMode="auto">
          <a:xfrm>
            <a:off x="1979712" y="2971801"/>
            <a:ext cx="1220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2" name="AutoShape 34"/>
          <p:cNvCxnSpPr>
            <a:cxnSpLocks noChangeShapeType="1"/>
            <a:stCxn id="48137" idx="1"/>
            <a:endCxn id="48136" idx="1"/>
          </p:cNvCxnSpPr>
          <p:nvPr/>
        </p:nvCxnSpPr>
        <p:spPr bwMode="auto">
          <a:xfrm rot="10800000" flipH="1">
            <a:off x="3276600" y="3888433"/>
            <a:ext cx="228600" cy="990600"/>
          </a:xfrm>
          <a:prstGeom prst="curvedConnector3">
            <a:avLst>
              <a:gd name="adj1" fmla="val -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914400" y="236220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</a:t>
            </a:r>
            <a:r>
              <a:rPr lang="en-US" i="1" dirty="0" err="1" smtClean="0"/>
              <a:t>al</a:t>
            </a:r>
            <a:r>
              <a:rPr lang="en-US" i="1" dirty="0" smtClean="0"/>
              <a:t>=9</a:t>
            </a:r>
            <a:endParaRPr lang="en-US" dirty="0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3563888" y="2463279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in=9</a:t>
            </a:r>
            <a:endParaRPr lang="en-US" dirty="0"/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3707904" y="3573016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</a:t>
            </a:r>
            <a:r>
              <a:rPr lang="en-US" i="1" dirty="0" err="1" smtClean="0"/>
              <a:t>al</a:t>
            </a:r>
            <a:r>
              <a:rPr lang="en-US" i="1" dirty="0" smtClean="0"/>
              <a:t>=5</a:t>
            </a:r>
            <a:endParaRPr lang="en-US" dirty="0"/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5796136" y="3429000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in=4</a:t>
            </a:r>
            <a:endParaRPr lang="en-US" dirty="0"/>
          </a:p>
        </p:txBody>
      </p:sp>
      <p:grpSp>
        <p:nvGrpSpPr>
          <p:cNvPr id="48178" name="Group 50"/>
          <p:cNvGrpSpPr>
            <a:grpSpLocks/>
          </p:cNvGrpSpPr>
          <p:nvPr/>
        </p:nvGrpSpPr>
        <p:grpSpPr bwMode="auto">
          <a:xfrm>
            <a:off x="4349752" y="2693991"/>
            <a:ext cx="1839913" cy="1109664"/>
            <a:chOff x="2740" y="1697"/>
            <a:chExt cx="1159" cy="699"/>
          </a:xfrm>
        </p:grpSpPr>
        <p:cxnSp>
          <p:nvCxnSpPr>
            <p:cNvPr id="48168" name="AutoShape 40"/>
            <p:cNvCxnSpPr>
              <a:cxnSpLocks noChangeShapeType="1"/>
              <a:stCxn id="48167" idx="0"/>
              <a:endCxn id="48164" idx="3"/>
            </p:cNvCxnSpPr>
            <p:nvPr/>
          </p:nvCxnSpPr>
          <p:spPr bwMode="auto">
            <a:xfrm rot="16200000" flipV="1">
              <a:off x="3088" y="1349"/>
              <a:ext cx="463" cy="11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  <p:cxnSp>
          <p:nvCxnSpPr>
            <p:cNvPr id="48169" name="AutoShape 41"/>
            <p:cNvCxnSpPr>
              <a:cxnSpLocks noChangeShapeType="1"/>
              <a:stCxn id="48167" idx="1"/>
              <a:endCxn id="48165" idx="3"/>
            </p:cNvCxnSpPr>
            <p:nvPr/>
          </p:nvCxnSpPr>
          <p:spPr bwMode="auto">
            <a:xfrm rot="10800000" flipV="1">
              <a:off x="2917" y="2305"/>
              <a:ext cx="735" cy="9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3687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48160" name="AutoShape 32"/>
          <p:cNvCxnSpPr>
            <a:cxnSpLocks noChangeShapeType="1"/>
            <a:stCxn id="48133" idx="1"/>
            <a:endCxn id="48132" idx="1"/>
          </p:cNvCxnSpPr>
          <p:nvPr/>
        </p:nvCxnSpPr>
        <p:spPr bwMode="auto">
          <a:xfrm rot="10800000" flipH="1">
            <a:off x="1066800" y="2971801"/>
            <a:ext cx="540694" cy="916632"/>
          </a:xfrm>
          <a:prstGeom prst="curvedConnector3">
            <a:avLst>
              <a:gd name="adj1" fmla="val -422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1" name="AutoShape 33"/>
          <p:cNvCxnSpPr>
            <a:cxnSpLocks noChangeShapeType="1"/>
            <a:stCxn id="48132" idx="3"/>
            <a:endCxn id="48134" idx="1"/>
          </p:cNvCxnSpPr>
          <p:nvPr/>
        </p:nvCxnSpPr>
        <p:spPr bwMode="auto">
          <a:xfrm>
            <a:off x="1979712" y="2971801"/>
            <a:ext cx="1220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2" name="AutoShape 34"/>
          <p:cNvCxnSpPr>
            <a:cxnSpLocks noChangeShapeType="1"/>
            <a:stCxn id="48137" idx="1"/>
            <a:endCxn id="48136" idx="1"/>
          </p:cNvCxnSpPr>
          <p:nvPr/>
        </p:nvCxnSpPr>
        <p:spPr bwMode="auto">
          <a:xfrm rot="10800000" flipH="1">
            <a:off x="3276600" y="3888433"/>
            <a:ext cx="228600" cy="990600"/>
          </a:xfrm>
          <a:prstGeom prst="curvedConnector3">
            <a:avLst>
              <a:gd name="adj1" fmla="val -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914400" y="236220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</a:t>
            </a:r>
            <a:r>
              <a:rPr lang="en-US" i="1" dirty="0" err="1" smtClean="0"/>
              <a:t>al</a:t>
            </a:r>
            <a:r>
              <a:rPr lang="en-US" i="1" dirty="0" smtClean="0"/>
              <a:t>=9</a:t>
            </a:r>
            <a:endParaRPr lang="en-US" dirty="0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3563888" y="2463279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in=9</a:t>
            </a:r>
            <a:endParaRPr lang="en-US" dirty="0"/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3707904" y="3573016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</a:t>
            </a:r>
            <a:r>
              <a:rPr lang="en-US" i="1" dirty="0" err="1" smtClean="0"/>
              <a:t>al</a:t>
            </a:r>
            <a:r>
              <a:rPr lang="en-US" i="1" dirty="0" smtClean="0"/>
              <a:t>=5</a:t>
            </a:r>
            <a:endParaRPr lang="en-US" dirty="0"/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5796136" y="3429000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in=4</a:t>
            </a:r>
            <a:endParaRPr lang="en-US" dirty="0"/>
          </a:p>
        </p:txBody>
      </p:sp>
      <p:grpSp>
        <p:nvGrpSpPr>
          <p:cNvPr id="48178" name="Group 50"/>
          <p:cNvGrpSpPr>
            <a:grpSpLocks/>
          </p:cNvGrpSpPr>
          <p:nvPr/>
        </p:nvGrpSpPr>
        <p:grpSpPr bwMode="auto">
          <a:xfrm>
            <a:off x="4349752" y="2693991"/>
            <a:ext cx="1839913" cy="1109664"/>
            <a:chOff x="2740" y="1697"/>
            <a:chExt cx="1159" cy="699"/>
          </a:xfrm>
        </p:grpSpPr>
        <p:cxnSp>
          <p:nvCxnSpPr>
            <p:cNvPr id="48168" name="AutoShape 40"/>
            <p:cNvCxnSpPr>
              <a:cxnSpLocks noChangeShapeType="1"/>
              <a:stCxn id="48167" idx="0"/>
              <a:endCxn id="48164" idx="3"/>
            </p:cNvCxnSpPr>
            <p:nvPr/>
          </p:nvCxnSpPr>
          <p:spPr bwMode="auto">
            <a:xfrm rot="16200000" flipV="1">
              <a:off x="3088" y="1349"/>
              <a:ext cx="463" cy="11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  <p:cxnSp>
          <p:nvCxnSpPr>
            <p:cNvPr id="48169" name="AutoShape 41"/>
            <p:cNvCxnSpPr>
              <a:cxnSpLocks noChangeShapeType="1"/>
              <a:stCxn id="48167" idx="1"/>
              <a:endCxn id="48165" idx="3"/>
            </p:cNvCxnSpPr>
            <p:nvPr/>
          </p:nvCxnSpPr>
          <p:spPr bwMode="auto">
            <a:xfrm rot="10800000" flipV="1">
              <a:off x="2917" y="2305"/>
              <a:ext cx="735" cy="9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</p:grpSp>
      <p:cxnSp>
        <p:nvCxnSpPr>
          <p:cNvPr id="48170" name="AutoShape 42"/>
          <p:cNvCxnSpPr>
            <a:cxnSpLocks noChangeShapeType="1"/>
            <a:stCxn id="48157" idx="1"/>
            <a:endCxn id="48140" idx="1"/>
          </p:cNvCxnSpPr>
          <p:nvPr/>
        </p:nvCxnSpPr>
        <p:spPr bwMode="auto">
          <a:xfrm rot="10800000" flipH="1">
            <a:off x="5791200" y="4879033"/>
            <a:ext cx="228600" cy="914400"/>
          </a:xfrm>
          <a:prstGeom prst="curvedConnector3">
            <a:avLst>
              <a:gd name="adj1" fmla="val -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71" name="Text Box 43"/>
          <p:cNvSpPr txBox="1">
            <a:spLocks noChangeArrowheads="1"/>
          </p:cNvSpPr>
          <p:nvPr/>
        </p:nvSpPr>
        <p:spPr bwMode="auto">
          <a:xfrm>
            <a:off x="6300192" y="4551511"/>
            <a:ext cx="9361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</a:t>
            </a:r>
            <a:r>
              <a:rPr lang="en-US" i="1" dirty="0" err="1" smtClean="0"/>
              <a:t>al</a:t>
            </a:r>
            <a:r>
              <a:rPr lang="en-US" i="1" dirty="0" smtClean="0"/>
              <a:t>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3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48160" name="AutoShape 32"/>
          <p:cNvCxnSpPr>
            <a:cxnSpLocks noChangeShapeType="1"/>
            <a:stCxn id="48133" idx="1"/>
            <a:endCxn id="48132" idx="1"/>
          </p:cNvCxnSpPr>
          <p:nvPr/>
        </p:nvCxnSpPr>
        <p:spPr bwMode="auto">
          <a:xfrm rot="10800000" flipH="1">
            <a:off x="1066800" y="2971801"/>
            <a:ext cx="540694" cy="916632"/>
          </a:xfrm>
          <a:prstGeom prst="curvedConnector3">
            <a:avLst>
              <a:gd name="adj1" fmla="val -422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1" name="AutoShape 33"/>
          <p:cNvCxnSpPr>
            <a:cxnSpLocks noChangeShapeType="1"/>
            <a:stCxn id="48132" idx="3"/>
            <a:endCxn id="48134" idx="1"/>
          </p:cNvCxnSpPr>
          <p:nvPr/>
        </p:nvCxnSpPr>
        <p:spPr bwMode="auto">
          <a:xfrm>
            <a:off x="1979712" y="2971801"/>
            <a:ext cx="1220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2" name="AutoShape 34"/>
          <p:cNvCxnSpPr>
            <a:cxnSpLocks noChangeShapeType="1"/>
            <a:stCxn id="48137" idx="1"/>
            <a:endCxn id="48136" idx="1"/>
          </p:cNvCxnSpPr>
          <p:nvPr/>
        </p:nvCxnSpPr>
        <p:spPr bwMode="auto">
          <a:xfrm rot="10800000" flipH="1">
            <a:off x="3276600" y="3888433"/>
            <a:ext cx="228600" cy="990600"/>
          </a:xfrm>
          <a:prstGeom prst="curvedConnector3">
            <a:avLst>
              <a:gd name="adj1" fmla="val -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914400" y="236220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</a:t>
            </a:r>
            <a:r>
              <a:rPr lang="en-US" i="1" dirty="0" err="1" smtClean="0"/>
              <a:t>al</a:t>
            </a:r>
            <a:r>
              <a:rPr lang="en-US" i="1" dirty="0" smtClean="0"/>
              <a:t>=9</a:t>
            </a:r>
            <a:endParaRPr lang="en-US" dirty="0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3563888" y="2463279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in=9</a:t>
            </a:r>
            <a:endParaRPr lang="en-US" dirty="0"/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3707904" y="3573016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</a:t>
            </a:r>
            <a:r>
              <a:rPr lang="en-US" i="1" dirty="0" err="1" smtClean="0"/>
              <a:t>al</a:t>
            </a:r>
            <a:r>
              <a:rPr lang="en-US" i="1" dirty="0" smtClean="0"/>
              <a:t>=5</a:t>
            </a:r>
            <a:endParaRPr lang="en-US" dirty="0"/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5796136" y="3429000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in=4</a:t>
            </a:r>
            <a:endParaRPr lang="en-US" dirty="0"/>
          </a:p>
        </p:txBody>
      </p:sp>
      <p:grpSp>
        <p:nvGrpSpPr>
          <p:cNvPr id="48178" name="Group 50"/>
          <p:cNvGrpSpPr>
            <a:grpSpLocks/>
          </p:cNvGrpSpPr>
          <p:nvPr/>
        </p:nvGrpSpPr>
        <p:grpSpPr bwMode="auto">
          <a:xfrm>
            <a:off x="4349752" y="2693991"/>
            <a:ext cx="1839913" cy="1109664"/>
            <a:chOff x="2740" y="1697"/>
            <a:chExt cx="1159" cy="699"/>
          </a:xfrm>
        </p:grpSpPr>
        <p:cxnSp>
          <p:nvCxnSpPr>
            <p:cNvPr id="48168" name="AutoShape 40"/>
            <p:cNvCxnSpPr>
              <a:cxnSpLocks noChangeShapeType="1"/>
              <a:stCxn id="48167" idx="0"/>
              <a:endCxn id="48164" idx="3"/>
            </p:cNvCxnSpPr>
            <p:nvPr/>
          </p:nvCxnSpPr>
          <p:spPr bwMode="auto">
            <a:xfrm rot="16200000" flipV="1">
              <a:off x="3088" y="1349"/>
              <a:ext cx="463" cy="11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  <p:cxnSp>
          <p:nvCxnSpPr>
            <p:cNvPr id="48169" name="AutoShape 41"/>
            <p:cNvCxnSpPr>
              <a:cxnSpLocks noChangeShapeType="1"/>
              <a:stCxn id="48167" idx="1"/>
              <a:endCxn id="48165" idx="3"/>
            </p:cNvCxnSpPr>
            <p:nvPr/>
          </p:nvCxnSpPr>
          <p:spPr bwMode="auto">
            <a:xfrm rot="10800000" flipV="1">
              <a:off x="2917" y="2305"/>
              <a:ext cx="735" cy="9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</p:grpSp>
      <p:cxnSp>
        <p:nvCxnSpPr>
          <p:cNvPr id="48170" name="AutoShape 42"/>
          <p:cNvCxnSpPr>
            <a:cxnSpLocks noChangeShapeType="1"/>
            <a:stCxn id="48157" idx="1"/>
            <a:endCxn id="48140" idx="1"/>
          </p:cNvCxnSpPr>
          <p:nvPr/>
        </p:nvCxnSpPr>
        <p:spPr bwMode="auto">
          <a:xfrm rot="10800000" flipH="1">
            <a:off x="5791200" y="4879033"/>
            <a:ext cx="228600" cy="914400"/>
          </a:xfrm>
          <a:prstGeom prst="curvedConnector3">
            <a:avLst>
              <a:gd name="adj1" fmla="val -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71" name="Text Box 43"/>
          <p:cNvSpPr txBox="1">
            <a:spLocks noChangeArrowheads="1"/>
          </p:cNvSpPr>
          <p:nvPr/>
        </p:nvSpPr>
        <p:spPr bwMode="auto">
          <a:xfrm>
            <a:off x="6300192" y="4551511"/>
            <a:ext cx="9361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</a:t>
            </a:r>
            <a:r>
              <a:rPr lang="en-US" i="1" dirty="0" err="1" smtClean="0"/>
              <a:t>al</a:t>
            </a:r>
            <a:r>
              <a:rPr lang="en-US" i="1" dirty="0" smtClean="0"/>
              <a:t>=2</a:t>
            </a:r>
            <a:endParaRPr lang="en-US" dirty="0"/>
          </a:p>
        </p:txBody>
      </p:sp>
      <p:sp>
        <p:nvSpPr>
          <p:cNvPr id="48172" name="Text Box 44"/>
          <p:cNvSpPr txBox="1">
            <a:spLocks noChangeArrowheads="1"/>
          </p:cNvSpPr>
          <p:nvPr/>
        </p:nvSpPr>
        <p:spPr bwMode="auto">
          <a:xfrm>
            <a:off x="7956376" y="4365104"/>
            <a:ext cx="91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in=6</a:t>
            </a:r>
            <a:endParaRPr lang="en-US" dirty="0"/>
          </a:p>
        </p:txBody>
      </p:sp>
      <p:grpSp>
        <p:nvGrpSpPr>
          <p:cNvPr id="48179" name="Group 51"/>
          <p:cNvGrpSpPr>
            <a:grpSpLocks/>
          </p:cNvGrpSpPr>
          <p:nvPr/>
        </p:nvGrpSpPr>
        <p:grpSpPr bwMode="auto">
          <a:xfrm>
            <a:off x="6581778" y="3660780"/>
            <a:ext cx="1831976" cy="1120776"/>
            <a:chOff x="4146" y="2306"/>
            <a:chExt cx="1154" cy="706"/>
          </a:xfrm>
        </p:grpSpPr>
        <p:cxnSp>
          <p:nvCxnSpPr>
            <p:cNvPr id="48173" name="AutoShape 45"/>
            <p:cNvCxnSpPr>
              <a:cxnSpLocks noChangeShapeType="1"/>
              <a:stCxn id="48172" idx="0"/>
              <a:endCxn id="48167" idx="3"/>
            </p:cNvCxnSpPr>
            <p:nvPr/>
          </p:nvCxnSpPr>
          <p:spPr bwMode="auto">
            <a:xfrm rot="16200000" flipV="1">
              <a:off x="4501" y="1951"/>
              <a:ext cx="444" cy="11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  <p:cxnSp>
          <p:nvCxnSpPr>
            <p:cNvPr id="48174" name="AutoShape 46"/>
            <p:cNvCxnSpPr>
              <a:cxnSpLocks noChangeShapeType="1"/>
              <a:stCxn id="48172" idx="1"/>
              <a:endCxn id="48171" idx="3"/>
            </p:cNvCxnSpPr>
            <p:nvPr/>
          </p:nvCxnSpPr>
          <p:spPr bwMode="auto">
            <a:xfrm rot="10800000" flipV="1">
              <a:off x="4558" y="2895"/>
              <a:ext cx="454" cy="11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0487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Grammars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CFG can be viewed as a (finite) representation of a function that relates strings to parse trees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Similarly, an attribute grammar is a way of relating strings with “meanings”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Since this relation is syntax-directed, we associate each CFG rule with a </a:t>
            </a:r>
            <a:r>
              <a:rPr lang="en-US" sz="2800" dirty="0" smtClean="0"/>
              <a:t>semantic </a:t>
            </a:r>
            <a:r>
              <a:rPr lang="en-US" sz="2800" dirty="0"/>
              <a:t>(rules to build an abstract syntax tree)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other words, attribute grammars are a method to </a:t>
            </a:r>
            <a:r>
              <a:rPr lang="en-US" sz="2800" i="1" dirty="0"/>
              <a:t>decorate</a:t>
            </a:r>
            <a:r>
              <a:rPr lang="en-US" sz="2800" dirty="0"/>
              <a:t> or </a:t>
            </a:r>
            <a:r>
              <a:rPr lang="en-US" sz="2800" i="1" dirty="0"/>
              <a:t>annotate</a:t>
            </a:r>
            <a:r>
              <a:rPr lang="en-US" sz="2800" dirty="0"/>
              <a:t> the parse tree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914400" y="236220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</a:t>
            </a:r>
            <a:r>
              <a:rPr lang="en-US" i="1" dirty="0" err="1" smtClean="0"/>
              <a:t>al</a:t>
            </a:r>
            <a:r>
              <a:rPr lang="en-US" i="1" dirty="0" smtClean="0"/>
              <a:t>=9</a:t>
            </a:r>
            <a:endParaRPr lang="en-US" dirty="0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3563888" y="2463279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in=9</a:t>
            </a:r>
            <a:endParaRPr lang="en-US" dirty="0"/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3707904" y="3573016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</a:t>
            </a:r>
            <a:r>
              <a:rPr lang="en-US" i="1" dirty="0" err="1" smtClean="0"/>
              <a:t>al</a:t>
            </a:r>
            <a:r>
              <a:rPr lang="en-US" i="1" dirty="0" smtClean="0"/>
              <a:t>=5</a:t>
            </a:r>
            <a:endParaRPr lang="en-US" dirty="0"/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5796136" y="3429000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in=4</a:t>
            </a:r>
            <a:endParaRPr lang="en-US" dirty="0"/>
          </a:p>
        </p:txBody>
      </p:sp>
      <p:sp>
        <p:nvSpPr>
          <p:cNvPr id="48171" name="Text Box 43"/>
          <p:cNvSpPr txBox="1">
            <a:spLocks noChangeArrowheads="1"/>
          </p:cNvSpPr>
          <p:nvPr/>
        </p:nvSpPr>
        <p:spPr bwMode="auto">
          <a:xfrm>
            <a:off x="6300192" y="4551511"/>
            <a:ext cx="9361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</a:t>
            </a:r>
            <a:r>
              <a:rPr lang="en-US" i="1" dirty="0" err="1" smtClean="0"/>
              <a:t>al</a:t>
            </a:r>
            <a:r>
              <a:rPr lang="en-US" i="1" dirty="0" smtClean="0"/>
              <a:t>=2</a:t>
            </a:r>
            <a:endParaRPr lang="en-US" dirty="0"/>
          </a:p>
        </p:txBody>
      </p:sp>
      <p:sp>
        <p:nvSpPr>
          <p:cNvPr id="48172" name="Text Box 44"/>
          <p:cNvSpPr txBox="1">
            <a:spLocks noChangeArrowheads="1"/>
          </p:cNvSpPr>
          <p:nvPr/>
        </p:nvSpPr>
        <p:spPr bwMode="auto">
          <a:xfrm>
            <a:off x="7956376" y="4365104"/>
            <a:ext cx="91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in=6</a:t>
            </a:r>
            <a:endParaRPr lang="en-US" dirty="0"/>
          </a:p>
        </p:txBody>
      </p:sp>
      <p:sp>
        <p:nvSpPr>
          <p:cNvPr id="49" name="Text Box 44"/>
          <p:cNvSpPr txBox="1">
            <a:spLocks noChangeArrowheads="1"/>
          </p:cNvSpPr>
          <p:nvPr/>
        </p:nvSpPr>
        <p:spPr bwMode="auto">
          <a:xfrm>
            <a:off x="7884368" y="4077072"/>
            <a:ext cx="91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 smtClean="0"/>
              <a:t>val</a:t>
            </a:r>
            <a:r>
              <a:rPr lang="en-US" i="1" dirty="0" smtClean="0"/>
              <a:t>=6</a:t>
            </a:r>
            <a:endParaRPr lang="en-US" dirty="0"/>
          </a:p>
        </p:txBody>
      </p:sp>
      <p:sp>
        <p:nvSpPr>
          <p:cNvPr id="50" name="Text Box 39"/>
          <p:cNvSpPr txBox="1">
            <a:spLocks noChangeArrowheads="1"/>
          </p:cNvSpPr>
          <p:nvPr/>
        </p:nvSpPr>
        <p:spPr bwMode="auto">
          <a:xfrm>
            <a:off x="5796136" y="3111351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 smtClean="0"/>
              <a:t>val</a:t>
            </a:r>
            <a:r>
              <a:rPr lang="en-US" i="1" dirty="0" smtClean="0"/>
              <a:t>=6</a:t>
            </a:r>
            <a:endParaRPr lang="en-US" dirty="0"/>
          </a:p>
        </p:txBody>
      </p:sp>
      <p:sp>
        <p:nvSpPr>
          <p:cNvPr id="51" name="Text Box 39"/>
          <p:cNvSpPr txBox="1">
            <a:spLocks noChangeArrowheads="1"/>
          </p:cNvSpPr>
          <p:nvPr/>
        </p:nvSpPr>
        <p:spPr bwMode="auto">
          <a:xfrm>
            <a:off x="3649953" y="2204864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 smtClean="0"/>
              <a:t>val</a:t>
            </a:r>
            <a:r>
              <a:rPr lang="en-US" i="1" dirty="0" smtClean="0"/>
              <a:t>=6</a:t>
            </a:r>
            <a:endParaRPr lang="en-US" dirty="0"/>
          </a:p>
        </p:txBody>
      </p:sp>
      <p:sp>
        <p:nvSpPr>
          <p:cNvPr id="52" name="Text Box 39"/>
          <p:cNvSpPr txBox="1">
            <a:spLocks noChangeArrowheads="1"/>
          </p:cNvSpPr>
          <p:nvPr/>
        </p:nvSpPr>
        <p:spPr bwMode="auto">
          <a:xfrm>
            <a:off x="2483768" y="155679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 smtClean="0"/>
              <a:t>val</a:t>
            </a:r>
            <a:r>
              <a:rPr lang="en-US" i="1" dirty="0" smtClean="0"/>
              <a:t>=6</a:t>
            </a:r>
            <a:endParaRPr lang="en-US" dirty="0"/>
          </a:p>
        </p:txBody>
      </p:sp>
      <p:cxnSp>
        <p:nvCxnSpPr>
          <p:cNvPr id="3" name="Curved Connector 2"/>
          <p:cNvCxnSpPr>
            <a:stCxn id="49" idx="0"/>
            <a:endCxn id="50" idx="3"/>
          </p:cNvCxnSpPr>
          <p:nvPr/>
        </p:nvCxnSpPr>
        <p:spPr bwMode="auto">
          <a:xfrm rot="16200000" flipV="1">
            <a:off x="7162432" y="2897935"/>
            <a:ext cx="734888" cy="162338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Curved Connector 5"/>
          <p:cNvCxnSpPr>
            <a:stCxn id="50" idx="0"/>
            <a:endCxn id="51" idx="3"/>
          </p:cNvCxnSpPr>
          <p:nvPr/>
        </p:nvCxnSpPr>
        <p:spPr bwMode="auto">
          <a:xfrm rot="16200000" flipV="1">
            <a:off x="5076753" y="1930944"/>
            <a:ext cx="675654" cy="168516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Curved Connector 9"/>
          <p:cNvCxnSpPr>
            <a:stCxn id="51" idx="0"/>
            <a:endCxn id="52" idx="3"/>
          </p:cNvCxnSpPr>
          <p:nvPr/>
        </p:nvCxnSpPr>
        <p:spPr bwMode="auto">
          <a:xfrm rot="16200000" flipV="1">
            <a:off x="3549777" y="1643664"/>
            <a:ext cx="417239" cy="70516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4651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</a:t>
            </a:r>
            <a:r>
              <a:rPr lang="en-US" dirty="0" smtClean="0"/>
              <a:t>translation</a:t>
            </a:r>
            <a:br>
              <a:rPr lang="en-US" dirty="0" smtClean="0"/>
            </a:br>
            <a:r>
              <a:rPr lang="en-US" sz="3600" dirty="0" smtClean="0"/>
              <a:t>example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SDT for the LL(1) grammar:</a:t>
            </a:r>
          </a:p>
        </p:txBody>
      </p:sp>
      <p:sp>
        <p:nvSpPr>
          <p:cNvPr id="7" name="Rectangle 6"/>
          <p:cNvSpPr/>
          <p:nvPr/>
        </p:nvSpPr>
        <p:spPr>
          <a:xfrm>
            <a:off x="-36512" y="260496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E +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$0.val = $1.val +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E -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$0.val = $1.val -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>
                <a:sym typeface="Symbol" charset="2"/>
              </a:rPr>
              <a:t>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US" b="1" dirty="0">
                <a:sym typeface="Symbol" charset="2"/>
              </a:rPr>
              <a:t>)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$0.val = $2.val; </a:t>
            </a:r>
            <a:r>
              <a:rPr lang="en-US" dirty="0" smtClean="0">
                <a:sym typeface="Symbol" charset="2"/>
              </a:rPr>
              <a:t>}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endParaRPr lang="en-US" b="1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$0.val = $1.lexval; </a:t>
            </a:r>
            <a:r>
              <a:rPr lang="en-US" dirty="0" smtClean="0">
                <a:sym typeface="Symbol" charset="2"/>
              </a:rPr>
              <a:t>}</a:t>
            </a:r>
            <a:endParaRPr lang="en-US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0520" y="2128553"/>
            <a:ext cx="4572000" cy="47459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{$</a:t>
            </a:r>
            <a:r>
              <a:rPr lang="en-US" dirty="0">
                <a:sym typeface="Symbol" charset="2"/>
              </a:rPr>
              <a:t>2.in = $1.val;  $0.val </a:t>
            </a:r>
            <a:r>
              <a:rPr lang="en-US" dirty="0" smtClean="0">
                <a:sym typeface="Symbol" charset="2"/>
              </a:rPr>
              <a:t>=$</a:t>
            </a:r>
            <a:r>
              <a:rPr lang="en-US" dirty="0">
                <a:sym typeface="Symbol" charset="2"/>
              </a:rPr>
              <a:t>2.val;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b="1" dirty="0">
                <a:sym typeface="Symbol" charset="2"/>
              </a:rPr>
              <a:t>+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{$</a:t>
            </a:r>
            <a:r>
              <a:rPr lang="en-US" dirty="0">
                <a:sym typeface="Symbol" charset="2"/>
              </a:rPr>
              <a:t>3.in = $0.in + $2.val;  </a:t>
            </a:r>
            <a:endParaRPr lang="en-US" dirty="0" smtClean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    $</a:t>
            </a:r>
            <a:r>
              <a:rPr lang="en-US" dirty="0">
                <a:sym typeface="Symbol" charset="2"/>
              </a:rPr>
              <a:t>0.val =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b="1" dirty="0">
                <a:sym typeface="Symbol" charset="2"/>
              </a:rPr>
              <a:t>-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$3.in = $0.in - $2.val;   </a:t>
            </a:r>
            <a:r>
              <a:rPr lang="en-US" dirty="0" smtClean="0">
                <a:sym typeface="Symbol" charset="2"/>
              </a:rPr>
              <a:t>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  $0.val = </a:t>
            </a:r>
            <a:r>
              <a:rPr lang="en-US" dirty="0">
                <a:sym typeface="Symbol" charset="2"/>
              </a:rPr>
              <a:t>$3.val; }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</a:t>
            </a:r>
            <a:r>
              <a:rPr lang="en-US" dirty="0">
                <a:sym typeface="Symbol" charset="2"/>
              </a:rPr>
              <a:t>  </a:t>
            </a:r>
            <a:endParaRPr lang="en-US" dirty="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dirty="0" smtClean="0">
                <a:latin typeface="Candara" panose="020E0502030303020204" pitchFamily="34" charset="0"/>
                <a:sym typeface="Symbol" charset="2"/>
              </a:rPr>
              <a:t>     { </a:t>
            </a:r>
            <a:r>
              <a:rPr lang="en-US" dirty="0">
                <a:latin typeface="Candara" panose="020E0502030303020204" pitchFamily="34" charset="0"/>
                <a:sym typeface="Symbol" charset="2"/>
              </a:rPr>
              <a:t>$0.val = $0.in; </a:t>
            </a:r>
            <a:r>
              <a:rPr lang="en-US" dirty="0" smtClean="0">
                <a:latin typeface="Candara" panose="020E0502030303020204" pitchFamily="34" charset="0"/>
                <a:sym typeface="Symbol" charset="2"/>
              </a:rPr>
              <a:t>}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>
                <a:sym typeface="Symbol" charset="2"/>
              </a:rPr>
              <a:t>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US" b="1" dirty="0" smtClean="0">
                <a:sym typeface="Symbol" charset="2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b="1" dirty="0" smtClean="0">
                <a:latin typeface="Candara" panose="020E0502030303020204" pitchFamily="34" charset="0"/>
                <a:sym typeface="Symbol" charset="2"/>
              </a:rPr>
              <a:t>     </a:t>
            </a:r>
            <a:r>
              <a:rPr lang="en-US" dirty="0" smtClean="0">
                <a:latin typeface="Candara" panose="020E0502030303020204" pitchFamily="34" charset="0"/>
                <a:sym typeface="Symbol" charset="2"/>
              </a:rPr>
              <a:t>{ </a:t>
            </a:r>
            <a:r>
              <a:rPr lang="en-US" dirty="0">
                <a:latin typeface="Candara" panose="020E0502030303020204" pitchFamily="34" charset="0"/>
                <a:sym typeface="Symbol" charset="2"/>
              </a:rPr>
              <a:t>$0.val = $2.val; </a:t>
            </a:r>
            <a:r>
              <a:rPr lang="en-US" dirty="0" smtClean="0">
                <a:latin typeface="Candara" panose="020E0502030303020204" pitchFamily="34" charset="0"/>
                <a:sym typeface="Symbol" charset="2"/>
              </a:rPr>
              <a:t>}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 smtClean="0">
                <a:sym typeface="Symbol" charset="2"/>
              </a:rPr>
              <a:t>int</a:t>
            </a:r>
            <a:r>
              <a:rPr lang="en-US" b="1" dirty="0" smtClean="0">
                <a:sym typeface="Symbol" charset="2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b="1" dirty="0" smtClean="0">
                <a:latin typeface="Candara" panose="020E0502030303020204" pitchFamily="34" charset="0"/>
                <a:sym typeface="Symbol" charset="2"/>
              </a:rPr>
              <a:t>      </a:t>
            </a:r>
            <a:r>
              <a:rPr lang="en-US" dirty="0" smtClean="0">
                <a:latin typeface="Candara" panose="020E0502030303020204" pitchFamily="34" charset="0"/>
                <a:sym typeface="Symbol" charset="2"/>
              </a:rPr>
              <a:t>{ </a:t>
            </a:r>
            <a:r>
              <a:rPr lang="en-US" dirty="0">
                <a:latin typeface="Candara" panose="020E0502030303020204" pitchFamily="34" charset="0"/>
                <a:sym typeface="Symbol" charset="2"/>
              </a:rPr>
              <a:t>$0.val = $1.lexval; </a:t>
            </a:r>
            <a:r>
              <a:rPr lang="en-US" dirty="0" smtClean="0">
                <a:latin typeface="Candara" panose="020E0502030303020204" pitchFamily="34" charset="0"/>
                <a:sym typeface="Symbol" charset="2"/>
              </a:rPr>
              <a:t>}</a:t>
            </a:r>
            <a:endParaRPr lang="en-CA" dirty="0">
              <a:latin typeface="Candara" panose="020E0502030303020204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707904" y="4306163"/>
            <a:ext cx="720080" cy="34697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77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US" dirty="0"/>
              <a:t>Dependencies and SDTs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141277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There can be circular definitions: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B { $0.val = $1.in; $1.in = $0.val + 1; }</a:t>
            </a:r>
          </a:p>
          <a:p>
            <a:pPr>
              <a:lnSpc>
                <a:spcPct val="90000"/>
              </a:lnSpc>
            </a:pPr>
            <a:r>
              <a:rPr lang="en-US" dirty="0"/>
              <a:t>It is impossible to evaluate either </a:t>
            </a:r>
            <a:r>
              <a:rPr lang="en-US" dirty="0">
                <a:solidFill>
                  <a:schemeClr val="accent2"/>
                </a:solidFill>
              </a:rPr>
              <a:t>$0.val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$1.in</a:t>
            </a:r>
            <a:r>
              <a:rPr lang="en-US" dirty="0"/>
              <a:t> first (each value depends on the other)</a:t>
            </a:r>
          </a:p>
          <a:p>
            <a:pPr>
              <a:lnSpc>
                <a:spcPct val="90000"/>
              </a:lnSpc>
            </a:pPr>
            <a:r>
              <a:rPr lang="en-US" dirty="0"/>
              <a:t>We want to avoid circular dependencies</a:t>
            </a:r>
          </a:p>
          <a:p>
            <a:pPr>
              <a:lnSpc>
                <a:spcPct val="90000"/>
              </a:lnSpc>
            </a:pPr>
            <a:r>
              <a:rPr lang="en-US" dirty="0"/>
              <a:t>Detecting such cases in all parse trees takes exponential time!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S-attributed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L-attributed</a:t>
            </a:r>
            <a:r>
              <a:rPr lang="en-US" dirty="0"/>
              <a:t> definitions cannot have cycles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Graphs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Each dependency shows the flow of information in the parse tree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All dependencies in each parse tree create a </a:t>
            </a:r>
            <a:r>
              <a:rPr lang="en-US" sz="2800" dirty="0"/>
              <a:t>dependency graph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7277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Graphs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295400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3347864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56682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5868144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156687" name="AutoShape 15"/>
          <p:cNvCxnSpPr>
            <a:cxnSpLocks noChangeShapeType="1"/>
            <a:stCxn id="156675" idx="2"/>
            <a:endCxn id="156676" idx="0"/>
          </p:cNvCxnSpPr>
          <p:nvPr/>
        </p:nvCxnSpPr>
        <p:spPr bwMode="auto">
          <a:xfrm flipH="1">
            <a:off x="1481509" y="2438400"/>
            <a:ext cx="1218035" cy="302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88" name="AutoShape 16"/>
          <p:cNvCxnSpPr>
            <a:cxnSpLocks noChangeShapeType="1"/>
            <a:stCxn id="156676" idx="2"/>
            <a:endCxn id="156677" idx="0"/>
          </p:cNvCxnSpPr>
          <p:nvPr/>
        </p:nvCxnSpPr>
        <p:spPr bwMode="auto">
          <a:xfrm flipH="1">
            <a:off x="1321037" y="3202633"/>
            <a:ext cx="160472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89" name="AutoShape 17"/>
          <p:cNvCxnSpPr>
            <a:cxnSpLocks noChangeShapeType="1"/>
            <a:stCxn id="156675" idx="2"/>
            <a:endCxn id="156678" idx="0"/>
          </p:cNvCxnSpPr>
          <p:nvPr/>
        </p:nvCxnSpPr>
        <p:spPr bwMode="auto">
          <a:xfrm>
            <a:off x="2699544" y="2438400"/>
            <a:ext cx="695781" cy="302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0" name="AutoShape 18"/>
          <p:cNvCxnSpPr>
            <a:cxnSpLocks noChangeShapeType="1"/>
            <a:stCxn id="156678" idx="2"/>
            <a:endCxn id="156679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1" name="AutoShape 19"/>
          <p:cNvCxnSpPr>
            <a:cxnSpLocks noChangeShapeType="1"/>
            <a:stCxn id="156678" idx="2"/>
            <a:endCxn id="156680" idx="0"/>
          </p:cNvCxnSpPr>
          <p:nvPr/>
        </p:nvCxnSpPr>
        <p:spPr bwMode="auto">
          <a:xfrm>
            <a:off x="3395325" y="3202633"/>
            <a:ext cx="138648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2" name="AutoShape 20"/>
          <p:cNvCxnSpPr>
            <a:cxnSpLocks noChangeShapeType="1"/>
            <a:stCxn id="156678" idx="2"/>
            <a:endCxn id="156682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3" name="AutoShape 21"/>
          <p:cNvCxnSpPr>
            <a:cxnSpLocks noChangeShapeType="1"/>
            <a:stCxn id="156680" idx="2"/>
            <a:endCxn id="156681" idx="0"/>
          </p:cNvCxnSpPr>
          <p:nvPr/>
        </p:nvCxnSpPr>
        <p:spPr bwMode="auto">
          <a:xfrm flipH="1">
            <a:off x="3530837" y="4119265"/>
            <a:ext cx="3136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4" name="AutoShape 22"/>
          <p:cNvCxnSpPr>
            <a:cxnSpLocks noChangeShapeType="1"/>
            <a:stCxn id="156682" idx="2"/>
            <a:endCxn id="156683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5" name="AutoShape 23"/>
          <p:cNvCxnSpPr>
            <a:cxnSpLocks noChangeShapeType="1"/>
            <a:stCxn id="156682" idx="2"/>
            <a:endCxn id="156684" idx="0"/>
          </p:cNvCxnSpPr>
          <p:nvPr/>
        </p:nvCxnSpPr>
        <p:spPr bwMode="auto">
          <a:xfrm>
            <a:off x="5605125" y="4119265"/>
            <a:ext cx="4491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6" name="AutoShape 24"/>
          <p:cNvCxnSpPr>
            <a:cxnSpLocks noChangeShapeType="1"/>
            <a:stCxn id="156682" idx="2"/>
            <a:endCxn id="156685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7" name="AutoShape 25"/>
          <p:cNvCxnSpPr>
            <a:cxnSpLocks noChangeShapeType="1"/>
            <a:stCxn id="156685" idx="2"/>
            <a:endCxn id="156686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6698" name="Text Box 26"/>
          <p:cNvSpPr txBox="1">
            <a:spLocks noChangeArrowheads="1"/>
          </p:cNvSpPr>
          <p:nvPr/>
        </p:nvSpPr>
        <p:spPr bwMode="auto">
          <a:xfrm>
            <a:off x="1067098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9</a:t>
            </a:r>
            <a:endParaRPr lang="en-US" dirty="0"/>
          </a:p>
        </p:txBody>
      </p:sp>
      <p:sp>
        <p:nvSpPr>
          <p:cNvPr id="156699" name="Text Box 27"/>
          <p:cNvSpPr txBox="1">
            <a:spLocks noChangeArrowheads="1"/>
          </p:cNvSpPr>
          <p:nvPr/>
        </p:nvSpPr>
        <p:spPr bwMode="auto">
          <a:xfrm>
            <a:off x="3347864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156700" name="Text Box 28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56701" name="AutoShape 29"/>
          <p:cNvCxnSpPr>
            <a:cxnSpLocks noChangeShapeType="1"/>
            <a:stCxn id="156684" idx="2"/>
            <a:endCxn id="156700" idx="0"/>
          </p:cNvCxnSpPr>
          <p:nvPr/>
        </p:nvCxnSpPr>
        <p:spPr bwMode="auto">
          <a:xfrm flipH="1">
            <a:off x="6045437" y="5109865"/>
            <a:ext cx="8816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6702" name="Text Box 30"/>
          <p:cNvSpPr txBox="1">
            <a:spLocks noChangeArrowheads="1"/>
          </p:cNvSpPr>
          <p:nvPr/>
        </p:nvSpPr>
        <p:spPr bwMode="auto">
          <a:xfrm>
            <a:off x="5796136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/>
              <a:t>2</a:t>
            </a:r>
            <a:endParaRPr lang="en-US"/>
          </a:p>
        </p:txBody>
      </p:sp>
      <p:cxnSp>
        <p:nvCxnSpPr>
          <p:cNvPr id="156703" name="AutoShape 31"/>
          <p:cNvCxnSpPr>
            <a:cxnSpLocks noChangeShapeType="1"/>
            <a:stCxn id="156677" idx="3"/>
            <a:endCxn id="156706" idx="2"/>
          </p:cNvCxnSpPr>
          <p:nvPr/>
        </p:nvCxnSpPr>
        <p:spPr bwMode="auto">
          <a:xfrm flipV="1">
            <a:off x="1575273" y="3242593"/>
            <a:ext cx="519480" cy="645840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6704" name="AutoShape 32"/>
          <p:cNvCxnSpPr>
            <a:cxnSpLocks noChangeShapeType="1"/>
            <a:stCxn id="156706" idx="3"/>
            <a:endCxn id="156707" idx="1"/>
          </p:cNvCxnSpPr>
          <p:nvPr/>
        </p:nvCxnSpPr>
        <p:spPr bwMode="auto">
          <a:xfrm flipV="1">
            <a:off x="2555776" y="2910136"/>
            <a:ext cx="1014407" cy="101625"/>
          </a:xfrm>
          <a:prstGeom prst="straightConnector1">
            <a:avLst/>
          </a:prstGeom>
          <a:noFill/>
          <a:ln w="28575" cap="rnd">
            <a:solidFill>
              <a:srgbClr val="00B050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156705" name="AutoShape 33"/>
          <p:cNvCxnSpPr>
            <a:cxnSpLocks noChangeShapeType="1"/>
            <a:stCxn id="156681" idx="3"/>
            <a:endCxn id="156708" idx="2"/>
          </p:cNvCxnSpPr>
          <p:nvPr/>
        </p:nvCxnSpPr>
        <p:spPr bwMode="auto">
          <a:xfrm flipV="1">
            <a:off x="3785073" y="3966865"/>
            <a:ext cx="383855" cy="912168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1633729" y="2780928"/>
            <a:ext cx="922047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 smtClean="0"/>
              <a:t>val</a:t>
            </a:r>
            <a:r>
              <a:rPr lang="en-US" i="1" dirty="0" smtClean="0"/>
              <a:t>=9</a:t>
            </a:r>
            <a:endParaRPr lang="en-US" dirty="0"/>
          </a:p>
        </p:txBody>
      </p:sp>
      <p:sp>
        <p:nvSpPr>
          <p:cNvPr id="156707" name="Text Box 35"/>
          <p:cNvSpPr txBox="1">
            <a:spLocks noChangeArrowheads="1"/>
          </p:cNvSpPr>
          <p:nvPr/>
        </p:nvSpPr>
        <p:spPr bwMode="auto">
          <a:xfrm>
            <a:off x="3570183" y="2679303"/>
            <a:ext cx="78579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in=9</a:t>
            </a:r>
            <a:endParaRPr lang="en-US" dirty="0"/>
          </a:p>
        </p:txBody>
      </p:sp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3707904" y="3505200"/>
            <a:ext cx="922047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 smtClean="0"/>
              <a:t>val</a:t>
            </a:r>
            <a:r>
              <a:rPr lang="en-US" i="1" dirty="0" smtClean="0"/>
              <a:t>=5</a:t>
            </a:r>
            <a:endParaRPr lang="en-US" dirty="0"/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5796136" y="3501008"/>
            <a:ext cx="78579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in=4</a:t>
            </a:r>
            <a:endParaRPr lang="en-US" dirty="0"/>
          </a:p>
        </p:txBody>
      </p:sp>
      <p:grpSp>
        <p:nvGrpSpPr>
          <p:cNvPr id="156710" name="Group 38"/>
          <p:cNvGrpSpPr>
            <a:grpSpLocks/>
          </p:cNvGrpSpPr>
          <p:nvPr/>
        </p:nvGrpSpPr>
        <p:grpSpPr bwMode="auto">
          <a:xfrm>
            <a:off x="4354516" y="2911475"/>
            <a:ext cx="1833563" cy="825500"/>
            <a:chOff x="2743" y="1834"/>
            <a:chExt cx="1155" cy="520"/>
          </a:xfrm>
        </p:grpSpPr>
        <p:cxnSp>
          <p:nvCxnSpPr>
            <p:cNvPr id="156711" name="AutoShape 39"/>
            <p:cNvCxnSpPr>
              <a:cxnSpLocks noChangeShapeType="1"/>
              <a:stCxn id="156709" idx="0"/>
              <a:endCxn id="156707" idx="3"/>
            </p:cNvCxnSpPr>
            <p:nvPr/>
          </p:nvCxnSpPr>
          <p:spPr bwMode="auto">
            <a:xfrm rot="16200000" flipV="1">
              <a:off x="3135" y="1442"/>
              <a:ext cx="372" cy="1155"/>
            </a:xfrm>
            <a:prstGeom prst="curvedConnector2">
              <a:avLst/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  <p:cxnSp>
          <p:nvCxnSpPr>
            <p:cNvPr id="156712" name="AutoShape 40"/>
            <p:cNvCxnSpPr>
              <a:cxnSpLocks noChangeShapeType="1"/>
              <a:stCxn id="156709" idx="1"/>
              <a:endCxn id="156708" idx="3"/>
            </p:cNvCxnSpPr>
            <p:nvPr/>
          </p:nvCxnSpPr>
          <p:spPr bwMode="auto">
            <a:xfrm rot="10800000" flipV="1">
              <a:off x="2917" y="2351"/>
              <a:ext cx="735" cy="3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</p:grpSp>
      <p:cxnSp>
        <p:nvCxnSpPr>
          <p:cNvPr id="156713" name="AutoShape 41"/>
          <p:cNvCxnSpPr>
            <a:cxnSpLocks noChangeShapeType="1"/>
            <a:stCxn id="156700" idx="3"/>
            <a:endCxn id="156714" idx="2"/>
          </p:cNvCxnSpPr>
          <p:nvPr/>
        </p:nvCxnSpPr>
        <p:spPr bwMode="auto">
          <a:xfrm flipV="1">
            <a:off x="6299673" y="4957465"/>
            <a:ext cx="324555" cy="835968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6156176" y="4495800"/>
            <a:ext cx="936104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 smtClean="0"/>
              <a:t>val</a:t>
            </a:r>
            <a:r>
              <a:rPr lang="en-US" i="1" dirty="0" smtClean="0"/>
              <a:t>=2</a:t>
            </a:r>
            <a:endParaRPr lang="en-US" dirty="0"/>
          </a:p>
        </p:txBody>
      </p: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7812360" y="4335487"/>
            <a:ext cx="792088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in=6</a:t>
            </a:r>
            <a:endParaRPr lang="en-US" dirty="0"/>
          </a:p>
        </p:txBody>
      </p:sp>
      <p:grpSp>
        <p:nvGrpSpPr>
          <p:cNvPr id="156716" name="Group 44"/>
          <p:cNvGrpSpPr>
            <a:grpSpLocks/>
          </p:cNvGrpSpPr>
          <p:nvPr/>
        </p:nvGrpSpPr>
        <p:grpSpPr bwMode="auto">
          <a:xfrm>
            <a:off x="6580187" y="3733804"/>
            <a:ext cx="1627188" cy="992188"/>
            <a:chOff x="4145" y="2352"/>
            <a:chExt cx="1025" cy="625"/>
          </a:xfrm>
        </p:grpSpPr>
        <p:cxnSp>
          <p:nvCxnSpPr>
            <p:cNvPr id="156717" name="AutoShape 45"/>
            <p:cNvCxnSpPr>
              <a:cxnSpLocks noChangeShapeType="1"/>
              <a:stCxn id="156715" idx="0"/>
              <a:endCxn id="156709" idx="3"/>
            </p:cNvCxnSpPr>
            <p:nvPr/>
          </p:nvCxnSpPr>
          <p:spPr bwMode="auto">
            <a:xfrm rot="16200000" flipV="1">
              <a:off x="4468" y="2029"/>
              <a:ext cx="380" cy="1025"/>
            </a:xfrm>
            <a:prstGeom prst="curvedConnector2">
              <a:avLst/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  <p:cxnSp>
          <p:nvCxnSpPr>
            <p:cNvPr id="156718" name="AutoShape 46"/>
            <p:cNvCxnSpPr>
              <a:cxnSpLocks noChangeShapeType="1"/>
              <a:stCxn id="156715" idx="1"/>
              <a:endCxn id="156714" idx="3"/>
            </p:cNvCxnSpPr>
            <p:nvPr/>
          </p:nvCxnSpPr>
          <p:spPr bwMode="auto">
            <a:xfrm rot="10800000" flipV="1">
              <a:off x="4468" y="2876"/>
              <a:ext cx="454" cy="101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</p:grpSp>
      <p:sp>
        <p:nvSpPr>
          <p:cNvPr id="156719" name="Text Box 47"/>
          <p:cNvSpPr txBox="1">
            <a:spLocks noChangeArrowheads="1"/>
          </p:cNvSpPr>
          <p:nvPr/>
        </p:nvSpPr>
        <p:spPr bwMode="auto">
          <a:xfrm>
            <a:off x="6393904" y="2996952"/>
            <a:ext cx="914400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 smtClean="0"/>
              <a:t>val</a:t>
            </a:r>
            <a:r>
              <a:rPr lang="en-US" i="1" dirty="0" smtClean="0"/>
              <a:t>=6</a:t>
            </a:r>
            <a:endParaRPr lang="en-US" dirty="0"/>
          </a:p>
        </p:txBody>
      </p:sp>
      <p:sp>
        <p:nvSpPr>
          <p:cNvPr id="156720" name="Text Box 48"/>
          <p:cNvSpPr txBox="1">
            <a:spLocks noChangeArrowheads="1"/>
          </p:cNvSpPr>
          <p:nvPr/>
        </p:nvSpPr>
        <p:spPr bwMode="auto">
          <a:xfrm>
            <a:off x="3847727" y="2132856"/>
            <a:ext cx="940297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 smtClean="0"/>
              <a:t>val</a:t>
            </a:r>
            <a:r>
              <a:rPr lang="en-US" i="1" dirty="0" smtClean="0"/>
              <a:t>=6</a:t>
            </a:r>
            <a:endParaRPr lang="en-US" dirty="0"/>
          </a:p>
        </p:txBody>
      </p:sp>
      <p:sp>
        <p:nvSpPr>
          <p:cNvPr id="156721" name="Text Box 49"/>
          <p:cNvSpPr txBox="1">
            <a:spLocks noChangeArrowheads="1"/>
          </p:cNvSpPr>
          <p:nvPr/>
        </p:nvSpPr>
        <p:spPr bwMode="auto">
          <a:xfrm>
            <a:off x="2483768" y="1628800"/>
            <a:ext cx="946126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 smtClean="0"/>
              <a:t>val</a:t>
            </a:r>
            <a:r>
              <a:rPr lang="en-US" i="1" dirty="0" smtClean="0"/>
              <a:t>=6</a:t>
            </a:r>
            <a:endParaRPr lang="en-US" dirty="0"/>
          </a:p>
        </p:txBody>
      </p:sp>
      <p:cxnSp>
        <p:nvCxnSpPr>
          <p:cNvPr id="156722" name="AutoShape 50"/>
          <p:cNvCxnSpPr>
            <a:cxnSpLocks noChangeShapeType="1"/>
            <a:stCxn id="156715" idx="3"/>
            <a:endCxn id="156719" idx="3"/>
          </p:cNvCxnSpPr>
          <p:nvPr/>
        </p:nvCxnSpPr>
        <p:spPr bwMode="auto">
          <a:xfrm flipH="1" flipV="1">
            <a:off x="7308304" y="3227785"/>
            <a:ext cx="1296144" cy="1338535"/>
          </a:xfrm>
          <a:prstGeom prst="curvedConnector3">
            <a:avLst>
              <a:gd name="adj1" fmla="val -17637"/>
            </a:avLst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6723" name="AutoShape 51"/>
          <p:cNvCxnSpPr>
            <a:cxnSpLocks noChangeShapeType="1"/>
            <a:stCxn id="156719" idx="0"/>
            <a:endCxn id="156720" idx="3"/>
          </p:cNvCxnSpPr>
          <p:nvPr/>
        </p:nvCxnSpPr>
        <p:spPr bwMode="auto">
          <a:xfrm rot="16200000" flipV="1">
            <a:off x="5502933" y="1648781"/>
            <a:ext cx="633263" cy="2063080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6724" name="AutoShape 52"/>
          <p:cNvCxnSpPr>
            <a:cxnSpLocks noChangeShapeType="1"/>
            <a:stCxn id="156720" idx="0"/>
            <a:endCxn id="156721" idx="3"/>
          </p:cNvCxnSpPr>
          <p:nvPr/>
        </p:nvCxnSpPr>
        <p:spPr bwMode="auto">
          <a:xfrm rot="16200000" flipV="1">
            <a:off x="3737274" y="1552254"/>
            <a:ext cx="273223" cy="887982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895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Graphs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Each dependency shows the flow of information in the parse tree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All dependencies in each parse tree create a </a:t>
            </a:r>
            <a:r>
              <a:rPr lang="en-US" sz="2800" dirty="0"/>
              <a:t>dependency graph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Dependencies can be ordered and each </a:t>
            </a:r>
            <a:r>
              <a:rPr lang="en-US" sz="2800" dirty="0"/>
              <a:t>ordering is called a </a:t>
            </a:r>
            <a:r>
              <a:rPr lang="en-US" sz="2800" b="1" dirty="0">
                <a:solidFill>
                  <a:schemeClr val="accent2"/>
                </a:solidFill>
              </a:rPr>
              <a:t>topological sort</a:t>
            </a:r>
            <a:r>
              <a:rPr lang="en-US" sz="2800" dirty="0"/>
              <a:t> of the dependency </a:t>
            </a:r>
            <a:r>
              <a:rPr lang="en-US" sz="2800" dirty="0" smtClean="0"/>
              <a:t>edges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Each topological sort is a valid order of evaluation for semantic rules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04800"/>
            <a:ext cx="3505200" cy="294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48200" y="6172200"/>
            <a:ext cx="2085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Source: Wikipedia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323528" y="3530156"/>
            <a:ext cx="828092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directed acyclic graph has many valid topological sort: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7,5,3,11,8,2,9,10 (visual left-to-right top-to-bottom)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3,5,7,8,11,2,9,10 (smallest-numbered available vertex first)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3,7,8,5,11,10,2,9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5,7,3,8,11,10,9,2 (least number of edges first)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7,5,11,3,10,8,9,2 (largest-numbered available vertex first)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7,5,11,2,3,8,9,10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Graphs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opological </a:t>
            </a:r>
            <a:r>
              <a:rPr lang="en-US" dirty="0"/>
              <a:t>sort 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Order the nodes of the graph as </a:t>
            </a:r>
            <a:r>
              <a:rPr lang="en-US" sz="3200" dirty="0">
                <a:solidFill>
                  <a:schemeClr val="accent2"/>
                </a:solidFill>
              </a:rPr>
              <a:t>N</a:t>
            </a:r>
            <a:r>
              <a:rPr lang="en-US" sz="3200" baseline="-25000" dirty="0">
                <a:solidFill>
                  <a:schemeClr val="accent2"/>
                </a:solidFill>
              </a:rPr>
              <a:t>1</a:t>
            </a:r>
            <a:r>
              <a:rPr lang="en-US" sz="3200" dirty="0">
                <a:solidFill>
                  <a:schemeClr val="accent2"/>
                </a:solidFill>
              </a:rPr>
              <a:t>, …, </a:t>
            </a:r>
            <a:r>
              <a:rPr lang="en-US" sz="3200" dirty="0" err="1">
                <a:solidFill>
                  <a:schemeClr val="accent2"/>
                </a:solidFill>
              </a:rPr>
              <a:t>N</a:t>
            </a:r>
            <a:r>
              <a:rPr lang="en-US" sz="3200" baseline="-25000" dirty="0" err="1">
                <a:solidFill>
                  <a:schemeClr val="accent2"/>
                </a:solidFill>
              </a:rPr>
              <a:t>k</a:t>
            </a:r>
            <a:r>
              <a:rPr lang="en-US" sz="3200" dirty="0"/>
              <a:t> such that </a:t>
            </a:r>
            <a:r>
              <a:rPr lang="en-US" sz="3200" dirty="0" smtClean="0"/>
              <a:t>no edge </a:t>
            </a:r>
            <a:r>
              <a:rPr lang="en-US" sz="3200" dirty="0"/>
              <a:t>in the graph </a:t>
            </a:r>
            <a:r>
              <a:rPr lang="en-US" sz="3200" dirty="0" smtClean="0"/>
              <a:t>goes </a:t>
            </a:r>
            <a:r>
              <a:rPr lang="en-US" sz="3200" dirty="0" err="1" smtClean="0"/>
              <a:t>from</a:t>
            </a:r>
            <a:r>
              <a:rPr lang="en-US" sz="3200" dirty="0" err="1" smtClean="0">
                <a:solidFill>
                  <a:schemeClr val="accent2"/>
                </a:solidFill>
              </a:rPr>
              <a:t>N</a:t>
            </a:r>
            <a:r>
              <a:rPr lang="en-US" sz="3200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sz="3200" dirty="0" smtClean="0"/>
              <a:t> </a:t>
            </a:r>
            <a:r>
              <a:rPr lang="en-US" sz="3200" dirty="0"/>
              <a:t>to </a:t>
            </a:r>
            <a:r>
              <a:rPr lang="en-US" sz="3200" dirty="0" err="1">
                <a:solidFill>
                  <a:schemeClr val="accent2"/>
                </a:solidFill>
              </a:rPr>
              <a:t>N</a:t>
            </a:r>
            <a:r>
              <a:rPr lang="en-US" sz="3200" baseline="-25000" dirty="0" err="1">
                <a:solidFill>
                  <a:schemeClr val="accent2"/>
                </a:solidFill>
              </a:rPr>
              <a:t>j</a:t>
            </a:r>
            <a:r>
              <a:rPr lang="en-US" sz="3200" dirty="0"/>
              <a:t> (</a:t>
            </a:r>
            <a:r>
              <a:rPr lang="en-US" sz="3200" dirty="0" smtClean="0"/>
              <a:t> </a:t>
            </a:r>
            <a:r>
              <a:rPr lang="en-US" sz="3200" dirty="0">
                <a:solidFill>
                  <a:schemeClr val="accent2"/>
                </a:solidFill>
              </a:rPr>
              <a:t>j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&lt; </a:t>
            </a:r>
            <a:r>
              <a:rPr lang="en-US" sz="3200" dirty="0" err="1">
                <a:solidFill>
                  <a:schemeClr val="accent2"/>
                </a:solidFill>
              </a:rPr>
              <a:t>i</a:t>
            </a:r>
            <a:r>
              <a:rPr lang="en-US" sz="3200" dirty="0" smtClean="0">
                <a:solidFill>
                  <a:schemeClr val="accent2"/>
                </a:solidFill>
              </a:rPr>
              <a:t> )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8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Graphs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295400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3347864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56682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5868144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156687" name="AutoShape 15"/>
          <p:cNvCxnSpPr>
            <a:cxnSpLocks noChangeShapeType="1"/>
            <a:stCxn id="156675" idx="2"/>
            <a:endCxn id="156676" idx="0"/>
          </p:cNvCxnSpPr>
          <p:nvPr/>
        </p:nvCxnSpPr>
        <p:spPr bwMode="auto">
          <a:xfrm flipH="1">
            <a:off x="1481509" y="2438400"/>
            <a:ext cx="1218035" cy="302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88" name="AutoShape 16"/>
          <p:cNvCxnSpPr>
            <a:cxnSpLocks noChangeShapeType="1"/>
            <a:stCxn id="156676" idx="2"/>
            <a:endCxn id="156677" idx="0"/>
          </p:cNvCxnSpPr>
          <p:nvPr/>
        </p:nvCxnSpPr>
        <p:spPr bwMode="auto">
          <a:xfrm flipH="1">
            <a:off x="1321037" y="3202633"/>
            <a:ext cx="160472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89" name="AutoShape 17"/>
          <p:cNvCxnSpPr>
            <a:cxnSpLocks noChangeShapeType="1"/>
            <a:stCxn id="156675" idx="2"/>
            <a:endCxn id="156678" idx="0"/>
          </p:cNvCxnSpPr>
          <p:nvPr/>
        </p:nvCxnSpPr>
        <p:spPr bwMode="auto">
          <a:xfrm>
            <a:off x="2699544" y="2438400"/>
            <a:ext cx="695781" cy="302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0" name="AutoShape 18"/>
          <p:cNvCxnSpPr>
            <a:cxnSpLocks noChangeShapeType="1"/>
            <a:stCxn id="156678" idx="2"/>
            <a:endCxn id="156679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1" name="AutoShape 19"/>
          <p:cNvCxnSpPr>
            <a:cxnSpLocks noChangeShapeType="1"/>
            <a:stCxn id="156678" idx="2"/>
            <a:endCxn id="156680" idx="0"/>
          </p:cNvCxnSpPr>
          <p:nvPr/>
        </p:nvCxnSpPr>
        <p:spPr bwMode="auto">
          <a:xfrm>
            <a:off x="3395325" y="3202633"/>
            <a:ext cx="138648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2" name="AutoShape 20"/>
          <p:cNvCxnSpPr>
            <a:cxnSpLocks noChangeShapeType="1"/>
            <a:stCxn id="156678" idx="2"/>
            <a:endCxn id="156682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3" name="AutoShape 21"/>
          <p:cNvCxnSpPr>
            <a:cxnSpLocks noChangeShapeType="1"/>
            <a:stCxn id="156680" idx="2"/>
            <a:endCxn id="156681" idx="0"/>
          </p:cNvCxnSpPr>
          <p:nvPr/>
        </p:nvCxnSpPr>
        <p:spPr bwMode="auto">
          <a:xfrm flipH="1">
            <a:off x="3530837" y="4119265"/>
            <a:ext cx="3136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4" name="AutoShape 22"/>
          <p:cNvCxnSpPr>
            <a:cxnSpLocks noChangeShapeType="1"/>
            <a:stCxn id="156682" idx="2"/>
            <a:endCxn id="156683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5" name="AutoShape 23"/>
          <p:cNvCxnSpPr>
            <a:cxnSpLocks noChangeShapeType="1"/>
            <a:stCxn id="156682" idx="2"/>
            <a:endCxn id="156684" idx="0"/>
          </p:cNvCxnSpPr>
          <p:nvPr/>
        </p:nvCxnSpPr>
        <p:spPr bwMode="auto">
          <a:xfrm>
            <a:off x="5605125" y="4119265"/>
            <a:ext cx="4491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6" name="AutoShape 24"/>
          <p:cNvCxnSpPr>
            <a:cxnSpLocks noChangeShapeType="1"/>
            <a:stCxn id="156682" idx="2"/>
            <a:endCxn id="156685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7" name="AutoShape 25"/>
          <p:cNvCxnSpPr>
            <a:cxnSpLocks noChangeShapeType="1"/>
            <a:stCxn id="156685" idx="2"/>
            <a:endCxn id="156686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6698" name="Text Box 26"/>
          <p:cNvSpPr txBox="1">
            <a:spLocks noChangeArrowheads="1"/>
          </p:cNvSpPr>
          <p:nvPr/>
        </p:nvSpPr>
        <p:spPr bwMode="auto">
          <a:xfrm>
            <a:off x="1067098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9</a:t>
            </a:r>
            <a:endParaRPr lang="en-US" dirty="0"/>
          </a:p>
        </p:txBody>
      </p:sp>
      <p:sp>
        <p:nvSpPr>
          <p:cNvPr id="156699" name="Text Box 27"/>
          <p:cNvSpPr txBox="1">
            <a:spLocks noChangeArrowheads="1"/>
          </p:cNvSpPr>
          <p:nvPr/>
        </p:nvSpPr>
        <p:spPr bwMode="auto">
          <a:xfrm>
            <a:off x="3059832" y="508518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5</a:t>
            </a:r>
            <a:endParaRPr lang="en-US" dirty="0"/>
          </a:p>
        </p:txBody>
      </p:sp>
      <p:sp>
        <p:nvSpPr>
          <p:cNvPr id="156700" name="Text Box 28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56701" name="AutoShape 29"/>
          <p:cNvCxnSpPr>
            <a:cxnSpLocks noChangeShapeType="1"/>
            <a:stCxn id="156684" idx="2"/>
            <a:endCxn id="156700" idx="0"/>
          </p:cNvCxnSpPr>
          <p:nvPr/>
        </p:nvCxnSpPr>
        <p:spPr bwMode="auto">
          <a:xfrm flipH="1">
            <a:off x="6045437" y="5109865"/>
            <a:ext cx="8816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6702" name="Text Box 30"/>
          <p:cNvSpPr txBox="1">
            <a:spLocks noChangeArrowheads="1"/>
          </p:cNvSpPr>
          <p:nvPr/>
        </p:nvSpPr>
        <p:spPr bwMode="auto">
          <a:xfrm>
            <a:off x="6251674" y="6021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156703" name="AutoShape 31"/>
          <p:cNvCxnSpPr>
            <a:cxnSpLocks noChangeShapeType="1"/>
            <a:stCxn id="156677" idx="3"/>
            <a:endCxn id="156706" idx="2"/>
          </p:cNvCxnSpPr>
          <p:nvPr/>
        </p:nvCxnSpPr>
        <p:spPr bwMode="auto">
          <a:xfrm flipV="1">
            <a:off x="1575273" y="3242593"/>
            <a:ext cx="519480" cy="645840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6704" name="AutoShape 32"/>
          <p:cNvCxnSpPr>
            <a:cxnSpLocks noChangeShapeType="1"/>
            <a:stCxn id="156706" idx="3"/>
            <a:endCxn id="156707" idx="1"/>
          </p:cNvCxnSpPr>
          <p:nvPr/>
        </p:nvCxnSpPr>
        <p:spPr bwMode="auto">
          <a:xfrm flipV="1">
            <a:off x="2555776" y="2910136"/>
            <a:ext cx="1014407" cy="101625"/>
          </a:xfrm>
          <a:prstGeom prst="straightConnector1">
            <a:avLst/>
          </a:prstGeom>
          <a:noFill/>
          <a:ln w="28575" cap="rnd">
            <a:solidFill>
              <a:srgbClr val="00B050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156705" name="AutoShape 33"/>
          <p:cNvCxnSpPr>
            <a:cxnSpLocks noChangeShapeType="1"/>
            <a:stCxn id="156681" idx="3"/>
            <a:endCxn id="156708" idx="2"/>
          </p:cNvCxnSpPr>
          <p:nvPr/>
        </p:nvCxnSpPr>
        <p:spPr bwMode="auto">
          <a:xfrm flipV="1">
            <a:off x="3785073" y="3966865"/>
            <a:ext cx="383855" cy="912168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1633729" y="2780928"/>
            <a:ext cx="922047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 smtClean="0"/>
              <a:t>val</a:t>
            </a:r>
            <a:r>
              <a:rPr lang="en-US" i="1" dirty="0" smtClean="0"/>
              <a:t>=9</a:t>
            </a:r>
            <a:endParaRPr lang="en-US" dirty="0"/>
          </a:p>
        </p:txBody>
      </p:sp>
      <p:sp>
        <p:nvSpPr>
          <p:cNvPr id="156707" name="Text Box 35"/>
          <p:cNvSpPr txBox="1">
            <a:spLocks noChangeArrowheads="1"/>
          </p:cNvSpPr>
          <p:nvPr/>
        </p:nvSpPr>
        <p:spPr bwMode="auto">
          <a:xfrm>
            <a:off x="3570183" y="2679303"/>
            <a:ext cx="78579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in=9</a:t>
            </a:r>
            <a:endParaRPr lang="en-US" dirty="0"/>
          </a:p>
        </p:txBody>
      </p:sp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3707904" y="3505200"/>
            <a:ext cx="922047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 smtClean="0"/>
              <a:t>val</a:t>
            </a:r>
            <a:r>
              <a:rPr lang="en-US" i="1" dirty="0" smtClean="0"/>
              <a:t>=5</a:t>
            </a:r>
            <a:endParaRPr lang="en-US" dirty="0"/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5796136" y="3501008"/>
            <a:ext cx="78579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in=4</a:t>
            </a:r>
            <a:endParaRPr lang="en-US" dirty="0"/>
          </a:p>
        </p:txBody>
      </p:sp>
      <p:grpSp>
        <p:nvGrpSpPr>
          <p:cNvPr id="156710" name="Group 38"/>
          <p:cNvGrpSpPr>
            <a:grpSpLocks/>
          </p:cNvGrpSpPr>
          <p:nvPr/>
        </p:nvGrpSpPr>
        <p:grpSpPr bwMode="auto">
          <a:xfrm>
            <a:off x="4354516" y="2911475"/>
            <a:ext cx="1833563" cy="825500"/>
            <a:chOff x="2743" y="1834"/>
            <a:chExt cx="1155" cy="520"/>
          </a:xfrm>
        </p:grpSpPr>
        <p:cxnSp>
          <p:nvCxnSpPr>
            <p:cNvPr id="156711" name="AutoShape 39"/>
            <p:cNvCxnSpPr>
              <a:cxnSpLocks noChangeShapeType="1"/>
              <a:stCxn id="156709" idx="0"/>
              <a:endCxn id="156707" idx="3"/>
            </p:cNvCxnSpPr>
            <p:nvPr/>
          </p:nvCxnSpPr>
          <p:spPr bwMode="auto">
            <a:xfrm rot="16200000" flipV="1">
              <a:off x="3135" y="1442"/>
              <a:ext cx="372" cy="1155"/>
            </a:xfrm>
            <a:prstGeom prst="curvedConnector2">
              <a:avLst/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  <p:cxnSp>
          <p:nvCxnSpPr>
            <p:cNvPr id="156712" name="AutoShape 40"/>
            <p:cNvCxnSpPr>
              <a:cxnSpLocks noChangeShapeType="1"/>
              <a:stCxn id="156709" idx="1"/>
              <a:endCxn id="156708" idx="3"/>
            </p:cNvCxnSpPr>
            <p:nvPr/>
          </p:nvCxnSpPr>
          <p:spPr bwMode="auto">
            <a:xfrm rot="10800000" flipV="1">
              <a:off x="2917" y="2351"/>
              <a:ext cx="735" cy="3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</p:grpSp>
      <p:cxnSp>
        <p:nvCxnSpPr>
          <p:cNvPr id="156713" name="AutoShape 41"/>
          <p:cNvCxnSpPr>
            <a:cxnSpLocks noChangeShapeType="1"/>
            <a:stCxn id="156700" idx="3"/>
            <a:endCxn id="156714" idx="2"/>
          </p:cNvCxnSpPr>
          <p:nvPr/>
        </p:nvCxnSpPr>
        <p:spPr bwMode="auto">
          <a:xfrm flipV="1">
            <a:off x="6299673" y="4957465"/>
            <a:ext cx="324555" cy="835968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6156176" y="4495800"/>
            <a:ext cx="936104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 smtClean="0"/>
              <a:t>val</a:t>
            </a:r>
            <a:r>
              <a:rPr lang="en-US" i="1" dirty="0" smtClean="0"/>
              <a:t>=2</a:t>
            </a:r>
            <a:endParaRPr lang="en-US" dirty="0"/>
          </a:p>
        </p:txBody>
      </p: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7812360" y="4335487"/>
            <a:ext cx="792088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smtClean="0"/>
              <a:t>in=6</a:t>
            </a:r>
            <a:endParaRPr lang="en-US" dirty="0"/>
          </a:p>
        </p:txBody>
      </p:sp>
      <p:grpSp>
        <p:nvGrpSpPr>
          <p:cNvPr id="156716" name="Group 44"/>
          <p:cNvGrpSpPr>
            <a:grpSpLocks/>
          </p:cNvGrpSpPr>
          <p:nvPr/>
        </p:nvGrpSpPr>
        <p:grpSpPr bwMode="auto">
          <a:xfrm>
            <a:off x="6580187" y="3733804"/>
            <a:ext cx="1627188" cy="992188"/>
            <a:chOff x="4145" y="2352"/>
            <a:chExt cx="1025" cy="625"/>
          </a:xfrm>
        </p:grpSpPr>
        <p:cxnSp>
          <p:nvCxnSpPr>
            <p:cNvPr id="156717" name="AutoShape 45"/>
            <p:cNvCxnSpPr>
              <a:cxnSpLocks noChangeShapeType="1"/>
              <a:stCxn id="156715" idx="0"/>
              <a:endCxn id="156709" idx="3"/>
            </p:cNvCxnSpPr>
            <p:nvPr/>
          </p:nvCxnSpPr>
          <p:spPr bwMode="auto">
            <a:xfrm rot="16200000" flipV="1">
              <a:off x="4468" y="2029"/>
              <a:ext cx="380" cy="1025"/>
            </a:xfrm>
            <a:prstGeom prst="curvedConnector2">
              <a:avLst/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  <p:cxnSp>
          <p:nvCxnSpPr>
            <p:cNvPr id="156718" name="AutoShape 46"/>
            <p:cNvCxnSpPr>
              <a:cxnSpLocks noChangeShapeType="1"/>
              <a:stCxn id="156715" idx="1"/>
              <a:endCxn id="156714" idx="3"/>
            </p:cNvCxnSpPr>
            <p:nvPr/>
          </p:nvCxnSpPr>
          <p:spPr bwMode="auto">
            <a:xfrm rot="10800000" flipV="1">
              <a:off x="4468" y="2876"/>
              <a:ext cx="454" cy="101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</p:grpSp>
      <p:sp>
        <p:nvSpPr>
          <p:cNvPr id="156719" name="Text Box 47"/>
          <p:cNvSpPr txBox="1">
            <a:spLocks noChangeArrowheads="1"/>
          </p:cNvSpPr>
          <p:nvPr/>
        </p:nvSpPr>
        <p:spPr bwMode="auto">
          <a:xfrm>
            <a:off x="6393904" y="2996952"/>
            <a:ext cx="914400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 smtClean="0"/>
              <a:t>val</a:t>
            </a:r>
            <a:r>
              <a:rPr lang="en-US" i="1" dirty="0" smtClean="0"/>
              <a:t>=6</a:t>
            </a:r>
            <a:endParaRPr lang="en-US" dirty="0"/>
          </a:p>
        </p:txBody>
      </p:sp>
      <p:sp>
        <p:nvSpPr>
          <p:cNvPr id="156720" name="Text Box 48"/>
          <p:cNvSpPr txBox="1">
            <a:spLocks noChangeArrowheads="1"/>
          </p:cNvSpPr>
          <p:nvPr/>
        </p:nvSpPr>
        <p:spPr bwMode="auto">
          <a:xfrm>
            <a:off x="3847727" y="2132856"/>
            <a:ext cx="940297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 smtClean="0"/>
              <a:t>val</a:t>
            </a:r>
            <a:r>
              <a:rPr lang="en-US" i="1" dirty="0" smtClean="0"/>
              <a:t>=6</a:t>
            </a:r>
            <a:endParaRPr lang="en-US" dirty="0"/>
          </a:p>
        </p:txBody>
      </p:sp>
      <p:sp>
        <p:nvSpPr>
          <p:cNvPr id="156721" name="Text Box 49"/>
          <p:cNvSpPr txBox="1">
            <a:spLocks noChangeArrowheads="1"/>
          </p:cNvSpPr>
          <p:nvPr/>
        </p:nvSpPr>
        <p:spPr bwMode="auto">
          <a:xfrm>
            <a:off x="2483768" y="1628800"/>
            <a:ext cx="946126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 smtClean="0"/>
              <a:t>val</a:t>
            </a:r>
            <a:r>
              <a:rPr lang="en-US" i="1" dirty="0" smtClean="0"/>
              <a:t>=6</a:t>
            </a:r>
            <a:endParaRPr lang="en-US" dirty="0"/>
          </a:p>
        </p:txBody>
      </p:sp>
      <p:cxnSp>
        <p:nvCxnSpPr>
          <p:cNvPr id="156722" name="AutoShape 50"/>
          <p:cNvCxnSpPr>
            <a:cxnSpLocks noChangeShapeType="1"/>
            <a:stCxn id="156715" idx="3"/>
            <a:endCxn id="156719" idx="3"/>
          </p:cNvCxnSpPr>
          <p:nvPr/>
        </p:nvCxnSpPr>
        <p:spPr bwMode="auto">
          <a:xfrm flipH="1" flipV="1">
            <a:off x="7308304" y="3227785"/>
            <a:ext cx="1296144" cy="1338535"/>
          </a:xfrm>
          <a:prstGeom prst="curvedConnector3">
            <a:avLst>
              <a:gd name="adj1" fmla="val -17637"/>
            </a:avLst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6723" name="AutoShape 51"/>
          <p:cNvCxnSpPr>
            <a:cxnSpLocks noChangeShapeType="1"/>
            <a:stCxn id="156719" idx="0"/>
            <a:endCxn id="156720" idx="3"/>
          </p:cNvCxnSpPr>
          <p:nvPr/>
        </p:nvCxnSpPr>
        <p:spPr bwMode="auto">
          <a:xfrm rot="16200000" flipV="1">
            <a:off x="5502933" y="1648781"/>
            <a:ext cx="633263" cy="2063080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6724" name="AutoShape 52"/>
          <p:cNvCxnSpPr>
            <a:cxnSpLocks noChangeShapeType="1"/>
            <a:stCxn id="156720" idx="0"/>
            <a:endCxn id="156721" idx="3"/>
          </p:cNvCxnSpPr>
          <p:nvPr/>
        </p:nvCxnSpPr>
        <p:spPr bwMode="auto">
          <a:xfrm rot="16200000" flipV="1">
            <a:off x="3737274" y="1552254"/>
            <a:ext cx="273223" cy="887982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990600" y="4191000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985565" y="2636912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4427984" y="2746251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5638800" y="3106291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2971800" y="5029200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4225925" y="4042395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7596336" y="4042395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6300192" y="5943600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7162800" y="2636912"/>
            <a:ext cx="4984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4788024" y="1772816"/>
            <a:ext cx="4984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1979712" y="1447800"/>
            <a:ext cx="4984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6732240" y="4869160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5229200"/>
            <a:ext cx="4572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Topological sorts: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, 2, 3, 4, 5, 6, 7, 8, 9, 10, 11, </a:t>
            </a:r>
            <a:r>
              <a:rPr lang="en-US" dirty="0" smtClean="0">
                <a:solidFill>
                  <a:schemeClr val="accent2"/>
                </a:solidFill>
              </a:rPr>
              <a:t>12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4, 5, 7, 8, 1, 2, 3, 6, 9, 10, 11, 12</a:t>
            </a:r>
          </a:p>
        </p:txBody>
      </p:sp>
    </p:spTree>
    <p:extLst>
      <p:ext uri="{BB962C8B-B14F-4D97-AF65-F5344CB8AC3E}">
        <p14:creationId xmlns:p14="http://schemas.microsoft.com/office/powerpoint/2010/main" val="161255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Syntax-directed definition with actions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824"/>
            <a:ext cx="7918648" cy="4114800"/>
          </a:xfrm>
        </p:spPr>
        <p:txBody>
          <a:bodyPr/>
          <a:lstStyle/>
          <a:p>
            <a:r>
              <a:rPr lang="en-US" dirty="0"/>
              <a:t>Some definitions can have side-effects: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E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T R </a:t>
            </a:r>
            <a:endParaRPr lang="en-US" sz="2800" dirty="0" smtClean="0">
              <a:solidFill>
                <a:schemeClr val="accent2"/>
              </a:solidFill>
              <a:sym typeface="Symbol" charset="2"/>
            </a:endParaRPr>
          </a:p>
          <a:p>
            <a:pPr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{$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2.in = $1.val;  $0.val = $2.val;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  <a:sym typeface="Symbol" charset="2"/>
              </a:rPr>
              <a:t>printf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("%s", $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2.in);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}</a:t>
            </a:r>
          </a:p>
          <a:p>
            <a:r>
              <a:rPr lang="en-US" dirty="0" smtClean="0"/>
              <a:t>When will </a:t>
            </a:r>
            <a:r>
              <a:rPr lang="en-US" dirty="0"/>
              <a:t>these </a:t>
            </a:r>
            <a:r>
              <a:rPr lang="en-US" dirty="0" smtClean="0"/>
              <a:t>side-effects </a:t>
            </a:r>
            <a:r>
              <a:rPr lang="en-US" dirty="0"/>
              <a:t>occur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order of evaluating attributes is linked to the order of creating nodes in the parse tree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ndara" charset="0"/>
              </a:rPr>
              <a:t>Expr concrete syntax tree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67744" y="1959223"/>
            <a:ext cx="4896544" cy="3731642"/>
            <a:chOff x="2267744" y="1959223"/>
            <a:chExt cx="4896544" cy="3731642"/>
          </a:xfrm>
        </p:grpSpPr>
        <p:sp>
          <p:nvSpPr>
            <p:cNvPr id="27653" name="Text Box 3"/>
            <p:cNvSpPr txBox="1">
              <a:spLocks noChangeArrowheads="1"/>
            </p:cNvSpPr>
            <p:nvPr/>
          </p:nvSpPr>
          <p:spPr bwMode="auto">
            <a:xfrm>
              <a:off x="3962400" y="1959223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27654" name="Text Box 4"/>
            <p:cNvSpPr txBox="1">
              <a:spLocks noChangeArrowheads="1"/>
            </p:cNvSpPr>
            <p:nvPr/>
          </p:nvSpPr>
          <p:spPr bwMode="auto">
            <a:xfrm>
              <a:off x="4860032" y="2819400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27655" name="Text Box 6"/>
            <p:cNvSpPr txBox="1">
              <a:spLocks noChangeArrowheads="1"/>
            </p:cNvSpPr>
            <p:nvPr/>
          </p:nvSpPr>
          <p:spPr bwMode="auto">
            <a:xfrm>
              <a:off x="2843808" y="278092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27656" name="AutoShape 25"/>
            <p:cNvCxnSpPr>
              <a:cxnSpLocks noChangeShapeType="1"/>
              <a:stCxn id="27653" idx="2"/>
              <a:endCxn id="27655" idx="0"/>
            </p:cNvCxnSpPr>
            <p:nvPr/>
          </p:nvCxnSpPr>
          <p:spPr bwMode="auto">
            <a:xfrm flipH="1">
              <a:off x="3029917" y="2420888"/>
              <a:ext cx="1118592" cy="3600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57" name="AutoShape 26"/>
            <p:cNvCxnSpPr>
              <a:cxnSpLocks noChangeShapeType="1"/>
              <a:stCxn id="27653" idx="2"/>
              <a:endCxn id="27654" idx="0"/>
            </p:cNvCxnSpPr>
            <p:nvPr/>
          </p:nvCxnSpPr>
          <p:spPr bwMode="auto">
            <a:xfrm>
              <a:off x="4148509" y="2420888"/>
              <a:ext cx="897632" cy="3985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59" name="AutoShape 49"/>
            <p:cNvCxnSpPr>
              <a:cxnSpLocks noChangeShapeType="1"/>
              <a:stCxn id="27653" idx="2"/>
              <a:endCxn id="27660" idx="0"/>
            </p:cNvCxnSpPr>
            <p:nvPr/>
          </p:nvCxnSpPr>
          <p:spPr bwMode="auto">
            <a:xfrm flipH="1">
              <a:off x="3962152" y="2420888"/>
              <a:ext cx="186357" cy="5040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60" name="Text Box 50"/>
            <p:cNvSpPr txBox="1">
              <a:spLocks noChangeArrowheads="1"/>
            </p:cNvSpPr>
            <p:nvPr/>
          </p:nvSpPr>
          <p:spPr bwMode="auto">
            <a:xfrm>
              <a:off x="3784352" y="2924944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27661" name="Text Box 51"/>
            <p:cNvSpPr txBox="1">
              <a:spLocks noChangeArrowheads="1"/>
            </p:cNvSpPr>
            <p:nvPr/>
          </p:nvSpPr>
          <p:spPr bwMode="auto">
            <a:xfrm>
              <a:off x="2267744" y="3573016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 smtClean="0"/>
                <a:t>int</a:t>
              </a:r>
              <a:endParaRPr lang="en-US" dirty="0"/>
            </a:p>
          </p:txBody>
        </p:sp>
        <p:cxnSp>
          <p:nvCxnSpPr>
            <p:cNvPr id="27664" name="AutoShape 54"/>
            <p:cNvCxnSpPr>
              <a:cxnSpLocks noChangeShapeType="1"/>
              <a:stCxn id="27655" idx="2"/>
              <a:endCxn id="27661" idx="0"/>
            </p:cNvCxnSpPr>
            <p:nvPr/>
          </p:nvCxnSpPr>
          <p:spPr bwMode="auto">
            <a:xfrm flipH="1">
              <a:off x="2521981" y="3242593"/>
              <a:ext cx="507936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66" name="Text Box 56"/>
            <p:cNvSpPr txBox="1">
              <a:spLocks noChangeArrowheads="1"/>
            </p:cNvSpPr>
            <p:nvPr/>
          </p:nvSpPr>
          <p:spPr bwMode="auto">
            <a:xfrm>
              <a:off x="6655815" y="5229200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 smtClean="0"/>
                <a:t>int</a:t>
              </a:r>
              <a:endParaRPr lang="en-US" dirty="0"/>
            </a:p>
          </p:txBody>
        </p:sp>
        <p:sp>
          <p:nvSpPr>
            <p:cNvPr id="27670" name="Text Box 61"/>
            <p:cNvSpPr txBox="1">
              <a:spLocks noChangeArrowheads="1"/>
            </p:cNvSpPr>
            <p:nvPr/>
          </p:nvSpPr>
          <p:spPr bwMode="auto">
            <a:xfrm>
              <a:off x="5351910" y="3645024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7671" name="Text Box 64"/>
            <p:cNvSpPr txBox="1">
              <a:spLocks noChangeArrowheads="1"/>
            </p:cNvSpPr>
            <p:nvPr/>
          </p:nvSpPr>
          <p:spPr bwMode="auto">
            <a:xfrm>
              <a:off x="6216006" y="4548063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7672" name="Text Box 66"/>
            <p:cNvSpPr txBox="1">
              <a:spLocks noChangeArrowheads="1"/>
            </p:cNvSpPr>
            <p:nvPr/>
          </p:nvSpPr>
          <p:spPr bwMode="auto">
            <a:xfrm>
              <a:off x="5387578" y="457768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27673" name="Text Box 67"/>
            <p:cNvSpPr txBox="1">
              <a:spLocks noChangeArrowheads="1"/>
            </p:cNvSpPr>
            <p:nvPr/>
          </p:nvSpPr>
          <p:spPr bwMode="auto">
            <a:xfrm>
              <a:off x="4495575" y="4509120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 smtClean="0"/>
                <a:t>int</a:t>
              </a:r>
              <a:endParaRPr lang="en-US" dirty="0"/>
            </a:p>
          </p:txBody>
        </p:sp>
        <p:cxnSp>
          <p:nvCxnSpPr>
            <p:cNvPr id="27674" name="AutoShape 68"/>
            <p:cNvCxnSpPr>
              <a:cxnSpLocks noChangeShapeType="1"/>
              <a:stCxn id="27670" idx="2"/>
              <a:endCxn id="27672" idx="0"/>
            </p:cNvCxnSpPr>
            <p:nvPr/>
          </p:nvCxnSpPr>
          <p:spPr bwMode="auto">
            <a:xfrm>
              <a:off x="5538019" y="4106689"/>
              <a:ext cx="17834" cy="4709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5" name="AutoShape 69"/>
            <p:cNvCxnSpPr>
              <a:cxnSpLocks noChangeShapeType="1"/>
              <a:stCxn id="27670" idx="2"/>
              <a:endCxn id="27673" idx="0"/>
            </p:cNvCxnSpPr>
            <p:nvPr/>
          </p:nvCxnSpPr>
          <p:spPr bwMode="auto">
            <a:xfrm flipH="1">
              <a:off x="4749812" y="4106689"/>
              <a:ext cx="788207" cy="402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6" name="AutoShape 70"/>
            <p:cNvCxnSpPr>
              <a:cxnSpLocks noChangeShapeType="1"/>
              <a:stCxn id="27654" idx="2"/>
              <a:endCxn id="27670" idx="0"/>
            </p:cNvCxnSpPr>
            <p:nvPr/>
          </p:nvCxnSpPr>
          <p:spPr bwMode="auto">
            <a:xfrm>
              <a:off x="5046141" y="3281065"/>
              <a:ext cx="491878" cy="3639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7" name="AutoShape 71"/>
            <p:cNvCxnSpPr>
              <a:cxnSpLocks noChangeShapeType="1"/>
              <a:stCxn id="27670" idx="2"/>
              <a:endCxn id="27671" idx="0"/>
            </p:cNvCxnSpPr>
            <p:nvPr/>
          </p:nvCxnSpPr>
          <p:spPr bwMode="auto">
            <a:xfrm>
              <a:off x="5538019" y="4106689"/>
              <a:ext cx="864096" cy="4413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9" name="AutoShape 73"/>
            <p:cNvCxnSpPr>
              <a:cxnSpLocks noChangeShapeType="1"/>
              <a:stCxn id="27671" idx="2"/>
              <a:endCxn id="27666" idx="0"/>
            </p:cNvCxnSpPr>
            <p:nvPr/>
          </p:nvCxnSpPr>
          <p:spPr bwMode="auto">
            <a:xfrm>
              <a:off x="6402115" y="5009728"/>
              <a:ext cx="507937" cy="2194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67544" y="1700808"/>
            <a:ext cx="12394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Input:</a:t>
            </a:r>
          </a:p>
          <a:p>
            <a:r>
              <a:rPr lang="en-US" sz="3200" b="1" dirty="0" smtClean="0">
                <a:solidFill>
                  <a:schemeClr val="accent2"/>
                </a:solidFill>
              </a:rPr>
              <a:t>4+3*5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7351543" y="1973158"/>
            <a:ext cx="1396921" cy="181588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605109" y="3861048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int.lexval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2843808" y="4869160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int.lexval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6131073" y="5733256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int.lexval</a:t>
            </a:r>
            <a:r>
              <a:rPr lang="en-US" dirty="0" smtClean="0"/>
              <a:t>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 autoUpdateAnimBg="0"/>
      <p:bldP spid="33" grpId="0" animBg="1" autoUpdateAnimBg="0"/>
      <p:bldP spid="35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Syntax-directed definition with actions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81200"/>
            <a:ext cx="8062664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definition with </a:t>
            </a:r>
            <a:r>
              <a:rPr lang="en-US" sz="2800" dirty="0" smtClean="0"/>
              <a:t>side-effects: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B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X {a} Y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ym typeface="Symbol" charset="2"/>
              </a:rPr>
              <a:t>Bottom-up parser: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ym typeface="Symbol" charset="2"/>
              </a:rPr>
              <a:t>Perform action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a</a:t>
            </a:r>
            <a:r>
              <a:rPr lang="en-US" sz="2400" dirty="0" smtClean="0">
                <a:sym typeface="Symbol" charset="2"/>
              </a:rPr>
              <a:t> as soon as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sz="2400" dirty="0" smtClean="0">
                <a:sym typeface="Symbol" charset="2"/>
              </a:rPr>
              <a:t> appears on top of the stack (if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sz="2400" dirty="0" smtClean="0">
                <a:sym typeface="Symbol" charset="2"/>
              </a:rPr>
              <a:t> is a nonterminal, we can move action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a</a:t>
            </a:r>
            <a:r>
              <a:rPr lang="en-US" sz="2400" dirty="0" smtClean="0">
                <a:sym typeface="Symbol" charset="2"/>
              </a:rPr>
              <a:t> to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XA</a:t>
            </a:r>
            <a:r>
              <a:rPr lang="en-US" sz="2400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…A</a:t>
            </a:r>
            <a:r>
              <a:rPr lang="en-US" sz="2400" baseline="-25000" dirty="0" smtClean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{a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}</a:t>
            </a:r>
            <a:r>
              <a:rPr lang="en-US" sz="2400" dirty="0" smtClean="0"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ym typeface="Symbol" charset="2"/>
              </a:rPr>
              <a:t>Top-down parser: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Perform action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a</a:t>
            </a:r>
            <a:r>
              <a:rPr lang="en-US" sz="2400" dirty="0" smtClean="0">
                <a:sym typeface="Symbol" charset="2"/>
              </a:rPr>
              <a:t> just before we attempt to expand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400" dirty="0" smtClean="0">
                <a:sym typeface="Symbol" charset="2"/>
              </a:rPr>
              <a:t> (if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400" dirty="0" smtClean="0">
                <a:sym typeface="Symbol" charset="2"/>
              </a:rPr>
              <a:t> is a non-terminal) or check for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400" dirty="0" smtClean="0">
                <a:sym typeface="Symbol" charset="2"/>
              </a:rPr>
              <a:t> on the input (if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400" dirty="0" smtClean="0">
                <a:sym typeface="Symbol" charset="2"/>
              </a:rPr>
              <a:t> is a terminal)</a:t>
            </a:r>
            <a:endParaRPr lang="en-US" sz="2400" dirty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SDTs with Actions</a:t>
            </a: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directed </a:t>
            </a:r>
            <a:r>
              <a:rPr lang="en-US" dirty="0" smtClean="0"/>
              <a:t>definition with actions: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R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+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{ print( ‘+’ ); } R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–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{ print( ‘–’ ); } R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  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 err="1" smtClean="0"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{ print( </a:t>
            </a:r>
            <a:r>
              <a:rPr lang="en-US" b="1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);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uiExpand="1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568" y="548680"/>
            <a:ext cx="2587824" cy="682749"/>
          </a:xfrm>
        </p:spPr>
        <p:txBody>
          <a:bodyPr/>
          <a:lstStyle/>
          <a:p>
            <a:r>
              <a:rPr lang="en-US" sz="2800" i="1" dirty="0" smtClean="0"/>
              <a:t>Input:9 </a:t>
            </a:r>
            <a:r>
              <a:rPr lang="en-US" sz="2800" i="1" dirty="0"/>
              <a:t>- 5 + 2</a:t>
            </a:r>
            <a:endParaRPr lang="en-CA" sz="2800" dirty="0"/>
          </a:p>
        </p:txBody>
      </p:sp>
      <p:grpSp>
        <p:nvGrpSpPr>
          <p:cNvPr id="6" name="Group 1027"/>
          <p:cNvGrpSpPr>
            <a:grpSpLocks/>
          </p:cNvGrpSpPr>
          <p:nvPr/>
        </p:nvGrpSpPr>
        <p:grpSpPr bwMode="auto">
          <a:xfrm>
            <a:off x="467544" y="764704"/>
            <a:ext cx="4653136" cy="841375"/>
            <a:chOff x="720" y="972"/>
            <a:chExt cx="4080" cy="1060"/>
          </a:xfrm>
        </p:grpSpPr>
        <p:sp>
          <p:nvSpPr>
            <p:cNvPr id="7" name="Rectangle 1031"/>
            <p:cNvSpPr>
              <a:spLocks noChangeArrowheads="1"/>
            </p:cNvSpPr>
            <p:nvPr/>
          </p:nvSpPr>
          <p:spPr bwMode="auto">
            <a:xfrm>
              <a:off x="3440" y="972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Action</a:t>
              </a:r>
              <a:endParaRPr lang="en-US" sz="2000" dirty="0"/>
            </a:p>
          </p:txBody>
        </p:sp>
        <p:sp>
          <p:nvSpPr>
            <p:cNvPr id="8" name="Rectangle 1028"/>
            <p:cNvSpPr>
              <a:spLocks noChangeArrowheads="1"/>
            </p:cNvSpPr>
            <p:nvPr/>
          </p:nvSpPr>
          <p:spPr bwMode="auto">
            <a:xfrm>
              <a:off x="344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b="1" dirty="0"/>
            </a:p>
          </p:txBody>
        </p:sp>
        <p:sp>
          <p:nvSpPr>
            <p:cNvPr id="9" name="Rectangle 1029"/>
            <p:cNvSpPr>
              <a:spLocks noChangeArrowheads="1"/>
            </p:cNvSpPr>
            <p:nvPr/>
          </p:nvSpPr>
          <p:spPr bwMode="auto">
            <a:xfrm>
              <a:off x="208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9-5+2$</a:t>
              </a:r>
              <a:endParaRPr lang="en-US" sz="2000" dirty="0"/>
            </a:p>
          </p:txBody>
        </p:sp>
        <p:sp>
          <p:nvSpPr>
            <p:cNvPr id="10" name="Rectangle 1030"/>
            <p:cNvSpPr>
              <a:spLocks noChangeArrowheads="1"/>
            </p:cNvSpPr>
            <p:nvPr/>
          </p:nvSpPr>
          <p:spPr bwMode="auto">
            <a:xfrm>
              <a:off x="72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E $</a:t>
              </a:r>
              <a:endParaRPr lang="en-US" sz="2000" dirty="0"/>
            </a:p>
          </p:txBody>
        </p:sp>
        <p:sp>
          <p:nvSpPr>
            <p:cNvPr id="11" name="Rectangle 1032"/>
            <p:cNvSpPr>
              <a:spLocks noChangeArrowheads="1"/>
            </p:cNvSpPr>
            <p:nvPr/>
          </p:nvSpPr>
          <p:spPr bwMode="auto">
            <a:xfrm>
              <a:off x="2080" y="974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Input</a:t>
              </a:r>
            </a:p>
          </p:txBody>
        </p:sp>
        <p:sp>
          <p:nvSpPr>
            <p:cNvPr id="12" name="Rectangle 1033"/>
            <p:cNvSpPr>
              <a:spLocks noChangeArrowheads="1"/>
            </p:cNvSpPr>
            <p:nvPr/>
          </p:nvSpPr>
          <p:spPr bwMode="auto">
            <a:xfrm>
              <a:off x="720" y="973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/>
                <a:t>Stack</a:t>
              </a:r>
            </a:p>
          </p:txBody>
        </p:sp>
        <p:sp>
          <p:nvSpPr>
            <p:cNvPr id="13" name="Line 1034"/>
            <p:cNvSpPr>
              <a:spLocks noChangeShapeType="1"/>
            </p:cNvSpPr>
            <p:nvPr/>
          </p:nvSpPr>
          <p:spPr bwMode="auto">
            <a:xfrm>
              <a:off x="720" y="979"/>
              <a:ext cx="40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" name="Line 1035"/>
            <p:cNvSpPr>
              <a:spLocks noChangeShapeType="1"/>
            </p:cNvSpPr>
            <p:nvPr/>
          </p:nvSpPr>
          <p:spPr bwMode="auto">
            <a:xfrm>
              <a:off x="720" y="1541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" name="Line 1036"/>
            <p:cNvSpPr>
              <a:spLocks noChangeShapeType="1"/>
            </p:cNvSpPr>
            <p:nvPr/>
          </p:nvSpPr>
          <p:spPr bwMode="auto">
            <a:xfrm>
              <a:off x="720" y="20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16" name="Group 1037"/>
          <p:cNvGrpSpPr>
            <a:grpSpLocks/>
          </p:cNvGrpSpPr>
          <p:nvPr/>
        </p:nvGrpSpPr>
        <p:grpSpPr bwMode="auto">
          <a:xfrm>
            <a:off x="467544" y="1634404"/>
            <a:ext cx="4653136" cy="360363"/>
            <a:chOff x="720" y="1708"/>
            <a:chExt cx="4080" cy="454"/>
          </a:xfrm>
        </p:grpSpPr>
        <p:sp>
          <p:nvSpPr>
            <p:cNvPr id="17" name="Rectangle 1038"/>
            <p:cNvSpPr>
              <a:spLocks noChangeArrowheads="1"/>
            </p:cNvSpPr>
            <p:nvPr/>
          </p:nvSpPr>
          <p:spPr bwMode="auto">
            <a:xfrm>
              <a:off x="344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b="1" dirty="0"/>
            </a:p>
          </p:txBody>
        </p:sp>
        <p:sp>
          <p:nvSpPr>
            <p:cNvPr id="18" name="Rectangle 1039"/>
            <p:cNvSpPr>
              <a:spLocks noChangeArrowheads="1"/>
            </p:cNvSpPr>
            <p:nvPr/>
          </p:nvSpPr>
          <p:spPr bwMode="auto">
            <a:xfrm>
              <a:off x="208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9-5+2$</a:t>
              </a:r>
              <a:endParaRPr lang="en-US" sz="2000" dirty="0"/>
            </a:p>
          </p:txBody>
        </p:sp>
        <p:sp>
          <p:nvSpPr>
            <p:cNvPr id="19" name="Rectangle 1040"/>
            <p:cNvSpPr>
              <a:spLocks noChangeArrowheads="1"/>
            </p:cNvSpPr>
            <p:nvPr/>
          </p:nvSpPr>
          <p:spPr bwMode="auto">
            <a:xfrm>
              <a:off x="72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T R $</a:t>
              </a:r>
              <a:endParaRPr lang="en-US" sz="2000" dirty="0"/>
            </a:p>
          </p:txBody>
        </p:sp>
        <p:sp>
          <p:nvSpPr>
            <p:cNvPr id="20" name="Line 1041"/>
            <p:cNvSpPr>
              <a:spLocks noChangeShapeType="1"/>
            </p:cNvSpPr>
            <p:nvPr/>
          </p:nvSpPr>
          <p:spPr bwMode="auto">
            <a:xfrm>
              <a:off x="720" y="216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1" name="Group 1042"/>
          <p:cNvGrpSpPr>
            <a:grpSpLocks/>
          </p:cNvGrpSpPr>
          <p:nvPr/>
        </p:nvGrpSpPr>
        <p:grpSpPr bwMode="auto">
          <a:xfrm>
            <a:off x="467544" y="2066464"/>
            <a:ext cx="4653136" cy="388941"/>
            <a:chOff x="720" y="1960"/>
            <a:chExt cx="4080" cy="490"/>
          </a:xfrm>
        </p:grpSpPr>
        <p:sp>
          <p:nvSpPr>
            <p:cNvPr id="22" name="Rectangle 1043"/>
            <p:cNvSpPr>
              <a:spLocks noChangeArrowheads="1"/>
            </p:cNvSpPr>
            <p:nvPr/>
          </p:nvSpPr>
          <p:spPr bwMode="auto">
            <a:xfrm>
              <a:off x="344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print(9)</a:t>
              </a:r>
              <a:endParaRPr lang="en-US" sz="2000" b="1" dirty="0"/>
            </a:p>
          </p:txBody>
        </p:sp>
        <p:sp>
          <p:nvSpPr>
            <p:cNvPr id="23" name="Rectangle 1044"/>
            <p:cNvSpPr>
              <a:spLocks noChangeArrowheads="1"/>
            </p:cNvSpPr>
            <p:nvPr/>
          </p:nvSpPr>
          <p:spPr bwMode="auto">
            <a:xfrm>
              <a:off x="208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9-5+2$</a:t>
              </a:r>
              <a:endParaRPr lang="en-US" sz="2000" dirty="0"/>
            </a:p>
          </p:txBody>
        </p:sp>
        <p:sp>
          <p:nvSpPr>
            <p:cNvPr id="24" name="Rectangle 1045"/>
            <p:cNvSpPr>
              <a:spLocks noChangeArrowheads="1"/>
            </p:cNvSpPr>
            <p:nvPr/>
          </p:nvSpPr>
          <p:spPr bwMode="auto">
            <a:xfrm>
              <a:off x="72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 smtClean="0"/>
                <a:t>int</a:t>
              </a:r>
              <a:r>
                <a:rPr lang="en-US" sz="2000" dirty="0" smtClean="0"/>
                <a:t> R $</a:t>
              </a:r>
              <a:endParaRPr lang="en-US" sz="2000" dirty="0"/>
            </a:p>
          </p:txBody>
        </p:sp>
        <p:sp>
          <p:nvSpPr>
            <p:cNvPr id="25" name="Line 1046"/>
            <p:cNvSpPr>
              <a:spLocks noChangeShapeType="1"/>
            </p:cNvSpPr>
            <p:nvPr/>
          </p:nvSpPr>
          <p:spPr bwMode="auto">
            <a:xfrm>
              <a:off x="720" y="24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6" name="Group 1047"/>
          <p:cNvGrpSpPr>
            <a:grpSpLocks/>
          </p:cNvGrpSpPr>
          <p:nvPr/>
        </p:nvGrpSpPr>
        <p:grpSpPr bwMode="auto">
          <a:xfrm>
            <a:off x="467544" y="2498250"/>
            <a:ext cx="4653136" cy="360363"/>
            <a:chOff x="720" y="2178"/>
            <a:chExt cx="4080" cy="454"/>
          </a:xfrm>
        </p:grpSpPr>
        <p:sp>
          <p:nvSpPr>
            <p:cNvPr id="27" name="Rectangle 1048"/>
            <p:cNvSpPr>
              <a:spLocks noChangeArrowheads="1"/>
            </p:cNvSpPr>
            <p:nvPr/>
          </p:nvSpPr>
          <p:spPr bwMode="auto">
            <a:xfrm>
              <a:off x="344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b="1" dirty="0"/>
            </a:p>
          </p:txBody>
        </p:sp>
        <p:sp>
          <p:nvSpPr>
            <p:cNvPr id="28" name="Rectangle 1049"/>
            <p:cNvSpPr>
              <a:spLocks noChangeArrowheads="1"/>
            </p:cNvSpPr>
            <p:nvPr/>
          </p:nvSpPr>
          <p:spPr bwMode="auto">
            <a:xfrm>
              <a:off x="208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-5+2$</a:t>
              </a:r>
              <a:endParaRPr lang="en-US" sz="2000" dirty="0"/>
            </a:p>
          </p:txBody>
        </p:sp>
        <p:sp>
          <p:nvSpPr>
            <p:cNvPr id="29" name="Rectangle 1050"/>
            <p:cNvSpPr>
              <a:spLocks noChangeArrowheads="1"/>
            </p:cNvSpPr>
            <p:nvPr/>
          </p:nvSpPr>
          <p:spPr bwMode="auto">
            <a:xfrm>
              <a:off x="72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 R $</a:t>
              </a:r>
              <a:endParaRPr lang="en-US" sz="2000" dirty="0"/>
            </a:p>
          </p:txBody>
        </p:sp>
        <p:sp>
          <p:nvSpPr>
            <p:cNvPr id="30" name="Line 1051"/>
            <p:cNvSpPr>
              <a:spLocks noChangeShapeType="1"/>
            </p:cNvSpPr>
            <p:nvPr/>
          </p:nvSpPr>
          <p:spPr bwMode="auto">
            <a:xfrm>
              <a:off x="720" y="26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1" name="Group 1052"/>
          <p:cNvGrpSpPr>
            <a:grpSpLocks/>
          </p:cNvGrpSpPr>
          <p:nvPr/>
        </p:nvGrpSpPr>
        <p:grpSpPr bwMode="auto">
          <a:xfrm>
            <a:off x="467544" y="2930848"/>
            <a:ext cx="4653136" cy="359570"/>
            <a:chOff x="720" y="2397"/>
            <a:chExt cx="4080" cy="453"/>
          </a:xfrm>
        </p:grpSpPr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33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-5+2$</a:t>
              </a:r>
              <a:endParaRPr lang="en-US" sz="2000" dirty="0"/>
            </a:p>
          </p:txBody>
        </p:sp>
        <p:sp>
          <p:nvSpPr>
            <p:cNvPr id="34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- T R $</a:t>
              </a:r>
              <a:endParaRPr lang="en-US" sz="2000" dirty="0"/>
            </a:p>
          </p:txBody>
        </p:sp>
        <p:sp>
          <p:nvSpPr>
            <p:cNvPr id="35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6" name="Group 1052"/>
          <p:cNvGrpSpPr>
            <a:grpSpLocks/>
          </p:cNvGrpSpPr>
          <p:nvPr/>
        </p:nvGrpSpPr>
        <p:grpSpPr bwMode="auto">
          <a:xfrm>
            <a:off x="468736" y="3363067"/>
            <a:ext cx="4653136" cy="359570"/>
            <a:chOff x="720" y="2397"/>
            <a:chExt cx="4080" cy="453"/>
          </a:xfrm>
        </p:grpSpPr>
        <p:sp>
          <p:nvSpPr>
            <p:cNvPr id="37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38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5+2$</a:t>
              </a:r>
              <a:endParaRPr lang="en-US" sz="2000" dirty="0"/>
            </a:p>
          </p:txBody>
        </p:sp>
        <p:sp>
          <p:nvSpPr>
            <p:cNvPr id="39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T R $</a:t>
              </a:r>
              <a:endParaRPr lang="en-US" sz="2000" dirty="0"/>
            </a:p>
          </p:txBody>
        </p:sp>
        <p:sp>
          <p:nvSpPr>
            <p:cNvPr id="40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41" name="Group 1052"/>
          <p:cNvGrpSpPr>
            <a:grpSpLocks/>
          </p:cNvGrpSpPr>
          <p:nvPr/>
        </p:nvGrpSpPr>
        <p:grpSpPr bwMode="auto">
          <a:xfrm>
            <a:off x="468736" y="3795115"/>
            <a:ext cx="4653136" cy="359570"/>
            <a:chOff x="720" y="2397"/>
            <a:chExt cx="4080" cy="453"/>
          </a:xfrm>
        </p:grpSpPr>
        <p:sp>
          <p:nvSpPr>
            <p:cNvPr id="42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print(5)</a:t>
              </a:r>
              <a:endParaRPr lang="en-US" sz="2000" dirty="0"/>
            </a:p>
          </p:txBody>
        </p:sp>
        <p:sp>
          <p:nvSpPr>
            <p:cNvPr id="43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5+2$</a:t>
              </a:r>
              <a:endParaRPr lang="en-US" sz="2000" dirty="0"/>
            </a:p>
          </p:txBody>
        </p:sp>
        <p:sp>
          <p:nvSpPr>
            <p:cNvPr id="44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 smtClean="0"/>
                <a:t>int</a:t>
              </a:r>
              <a:r>
                <a:rPr lang="en-US" sz="2000" dirty="0" smtClean="0"/>
                <a:t> R $</a:t>
              </a:r>
              <a:endParaRPr lang="en-US" sz="2000" dirty="0"/>
            </a:p>
          </p:txBody>
        </p:sp>
        <p:sp>
          <p:nvSpPr>
            <p:cNvPr id="45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51" name="Group 1052"/>
          <p:cNvGrpSpPr>
            <a:grpSpLocks/>
          </p:cNvGrpSpPr>
          <p:nvPr/>
        </p:nvGrpSpPr>
        <p:grpSpPr bwMode="auto">
          <a:xfrm>
            <a:off x="469304" y="4587203"/>
            <a:ext cx="4653136" cy="359570"/>
            <a:chOff x="720" y="2397"/>
            <a:chExt cx="4080" cy="453"/>
          </a:xfrm>
        </p:grpSpPr>
        <p:sp>
          <p:nvSpPr>
            <p:cNvPr id="52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53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+2$</a:t>
              </a:r>
              <a:endParaRPr lang="en-US" sz="2000" dirty="0"/>
            </a:p>
          </p:txBody>
        </p:sp>
        <p:sp>
          <p:nvSpPr>
            <p:cNvPr id="54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+T R $</a:t>
              </a:r>
              <a:endParaRPr lang="en-US" sz="2000" dirty="0"/>
            </a:p>
          </p:txBody>
        </p:sp>
        <p:sp>
          <p:nvSpPr>
            <p:cNvPr id="55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56" name="Group 1052"/>
          <p:cNvGrpSpPr>
            <a:grpSpLocks/>
          </p:cNvGrpSpPr>
          <p:nvPr/>
        </p:nvGrpSpPr>
        <p:grpSpPr bwMode="auto">
          <a:xfrm>
            <a:off x="468736" y="4990675"/>
            <a:ext cx="4653136" cy="359570"/>
            <a:chOff x="720" y="2397"/>
            <a:chExt cx="4080" cy="453"/>
          </a:xfrm>
        </p:grpSpPr>
        <p:sp>
          <p:nvSpPr>
            <p:cNvPr id="57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58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2$</a:t>
              </a:r>
              <a:endParaRPr lang="en-US" sz="2000" dirty="0"/>
            </a:p>
          </p:txBody>
        </p:sp>
        <p:sp>
          <p:nvSpPr>
            <p:cNvPr id="59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T R$</a:t>
              </a:r>
              <a:endParaRPr lang="en-US" sz="2000" dirty="0"/>
            </a:p>
          </p:txBody>
        </p:sp>
        <p:sp>
          <p:nvSpPr>
            <p:cNvPr id="60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8736" y="4163267"/>
            <a:ext cx="4653136" cy="393852"/>
            <a:chOff x="468736" y="4163267"/>
            <a:chExt cx="4653136" cy="393852"/>
          </a:xfrm>
        </p:grpSpPr>
        <p:grpSp>
          <p:nvGrpSpPr>
            <p:cNvPr id="46" name="Group 1052"/>
            <p:cNvGrpSpPr>
              <a:grpSpLocks/>
            </p:cNvGrpSpPr>
            <p:nvPr/>
          </p:nvGrpSpPr>
          <p:grpSpPr bwMode="auto">
            <a:xfrm>
              <a:off x="468736" y="4197549"/>
              <a:ext cx="4653136" cy="359570"/>
              <a:chOff x="720" y="2397"/>
              <a:chExt cx="4080" cy="453"/>
            </a:xfrm>
          </p:grpSpPr>
          <p:sp>
            <p:nvSpPr>
              <p:cNvPr id="47" name="Rectangle 1053"/>
              <p:cNvSpPr>
                <a:spLocks noChangeArrowheads="1"/>
              </p:cNvSpPr>
              <p:nvPr/>
            </p:nvSpPr>
            <p:spPr bwMode="auto">
              <a:xfrm>
                <a:off x="3440" y="2397"/>
                <a:ext cx="136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45720" rIns="45720">
                <a:prstTxWarp prst="textNoShape">
                  <a:avLst/>
                </a:prstTxWarp>
              </a:bodyPr>
              <a:lstStyle/>
              <a:p>
                <a:pPr lvl="0" eaLnBrk="1" hangingPunct="1">
                  <a:spcBef>
                    <a:spcPct val="20000"/>
                  </a:spcBef>
                </a:pPr>
                <a:endParaRPr lang="en-US" sz="2000" dirty="0"/>
              </a:p>
            </p:txBody>
          </p:sp>
          <p:sp>
            <p:nvSpPr>
              <p:cNvPr id="48" name="Rectangle 1054"/>
              <p:cNvSpPr>
                <a:spLocks noChangeArrowheads="1"/>
              </p:cNvSpPr>
              <p:nvPr/>
            </p:nvSpPr>
            <p:spPr bwMode="auto">
              <a:xfrm>
                <a:off x="2080" y="2397"/>
                <a:ext cx="136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45720" rIns="45720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sz="2000" dirty="0" smtClean="0"/>
                  <a:t>+2$</a:t>
                </a:r>
                <a:endParaRPr lang="en-US" sz="2000" dirty="0"/>
              </a:p>
            </p:txBody>
          </p:sp>
          <p:sp>
            <p:nvSpPr>
              <p:cNvPr id="49" name="Rectangle 1055"/>
              <p:cNvSpPr>
                <a:spLocks noChangeArrowheads="1"/>
              </p:cNvSpPr>
              <p:nvPr/>
            </p:nvSpPr>
            <p:spPr bwMode="auto">
              <a:xfrm>
                <a:off x="720" y="2397"/>
                <a:ext cx="136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45720" rIns="45720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sz="2000" dirty="0" smtClean="0"/>
                  <a:t> R $</a:t>
                </a:r>
                <a:endParaRPr lang="en-US" sz="2000" dirty="0"/>
              </a:p>
            </p:txBody>
          </p:sp>
          <p:sp>
            <p:nvSpPr>
              <p:cNvPr id="50" name="Line 1056"/>
              <p:cNvSpPr>
                <a:spLocks noChangeShapeType="1"/>
              </p:cNvSpPr>
              <p:nvPr/>
            </p:nvSpPr>
            <p:spPr bwMode="auto">
              <a:xfrm>
                <a:off x="720" y="2850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45720" rIns="45720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sp>
          <p:nvSpPr>
            <p:cNvPr id="61" name="Rectangle 1053"/>
            <p:cNvSpPr>
              <a:spLocks noChangeArrowheads="1"/>
            </p:cNvSpPr>
            <p:nvPr/>
          </p:nvSpPr>
          <p:spPr bwMode="auto">
            <a:xfrm>
              <a:off x="3569635" y="4163267"/>
              <a:ext cx="155104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print(-)</a:t>
              </a:r>
              <a:endParaRPr lang="en-US" sz="2000" dirty="0"/>
            </a:p>
          </p:txBody>
        </p:sp>
      </p:grpSp>
      <p:grpSp>
        <p:nvGrpSpPr>
          <p:cNvPr id="62" name="Group 1052"/>
          <p:cNvGrpSpPr>
            <a:grpSpLocks/>
          </p:cNvGrpSpPr>
          <p:nvPr/>
        </p:nvGrpSpPr>
        <p:grpSpPr bwMode="auto">
          <a:xfrm>
            <a:off x="467544" y="5373216"/>
            <a:ext cx="4653136" cy="359570"/>
            <a:chOff x="720" y="2397"/>
            <a:chExt cx="4080" cy="453"/>
          </a:xfrm>
        </p:grpSpPr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 smtClean="0">
                  <a:sym typeface="Symbol" charset="2"/>
                </a:rPr>
                <a:t>print(2)</a:t>
              </a:r>
              <a:endParaRPr lang="en-US" sz="2000" dirty="0"/>
            </a:p>
          </p:txBody>
        </p:sp>
        <p:sp>
          <p:nvSpPr>
            <p:cNvPr id="64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2$</a:t>
              </a:r>
              <a:endParaRPr lang="en-US" sz="2000" dirty="0"/>
            </a:p>
          </p:txBody>
        </p:sp>
        <p:sp>
          <p:nvSpPr>
            <p:cNvPr id="65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 smtClean="0"/>
                <a:t>int</a:t>
              </a:r>
              <a:r>
                <a:rPr lang="en-US" sz="2000" dirty="0" smtClean="0"/>
                <a:t> R$</a:t>
              </a:r>
              <a:endParaRPr lang="en-US" sz="2000" dirty="0"/>
            </a:p>
          </p:txBody>
        </p:sp>
        <p:sp>
          <p:nvSpPr>
            <p:cNvPr id="66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7" name="Group 1052"/>
          <p:cNvGrpSpPr>
            <a:grpSpLocks/>
          </p:cNvGrpSpPr>
          <p:nvPr/>
        </p:nvGrpSpPr>
        <p:grpSpPr bwMode="auto">
          <a:xfrm>
            <a:off x="467544" y="5746426"/>
            <a:ext cx="4653136" cy="359570"/>
            <a:chOff x="720" y="2397"/>
            <a:chExt cx="4080" cy="453"/>
          </a:xfrm>
        </p:grpSpPr>
        <p:sp>
          <p:nvSpPr>
            <p:cNvPr id="68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p</a:t>
              </a:r>
              <a:r>
                <a:rPr lang="en-US" sz="2000" b="1" dirty="0" smtClean="0">
                  <a:sym typeface="Symbol" charset="2"/>
                </a:rPr>
                <a:t>rint(+)</a:t>
              </a:r>
              <a:endParaRPr lang="en-US" sz="2000" dirty="0"/>
            </a:p>
          </p:txBody>
        </p:sp>
        <p:sp>
          <p:nvSpPr>
            <p:cNvPr id="69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70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 R$</a:t>
              </a:r>
              <a:endParaRPr lang="en-US" sz="2000" dirty="0"/>
            </a:p>
          </p:txBody>
        </p:sp>
        <p:sp>
          <p:nvSpPr>
            <p:cNvPr id="71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72" name="Group 1052"/>
          <p:cNvGrpSpPr>
            <a:grpSpLocks/>
          </p:cNvGrpSpPr>
          <p:nvPr/>
        </p:nvGrpSpPr>
        <p:grpSpPr bwMode="auto">
          <a:xfrm>
            <a:off x="467544" y="6165774"/>
            <a:ext cx="4653136" cy="359570"/>
            <a:chOff x="720" y="2397"/>
            <a:chExt cx="4080" cy="453"/>
          </a:xfrm>
        </p:grpSpPr>
        <p:sp>
          <p:nvSpPr>
            <p:cNvPr id="73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 smtClean="0">
                  <a:sym typeface="Symbol" charset="2"/>
                </a:rPr>
                <a:t>terminate</a:t>
              </a:r>
              <a:endParaRPr lang="en-US" sz="2000" dirty="0"/>
            </a:p>
          </p:txBody>
        </p:sp>
        <p:sp>
          <p:nvSpPr>
            <p:cNvPr id="74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75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76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5472608" y="1268760"/>
            <a:ext cx="35638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E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T R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R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+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T { print( ‘+’ ); } R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R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–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T { print( ‘–’ ); } R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R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  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sz="2000" b="1" dirty="0" err="1">
                <a:sym typeface="Symbol" charset="2"/>
              </a:rPr>
              <a:t>int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{ print( </a:t>
            </a:r>
            <a:r>
              <a:rPr lang="en-US" sz="2000" b="1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); }</a:t>
            </a:r>
          </a:p>
        </p:txBody>
      </p:sp>
      <p:graphicFrame>
        <p:nvGraphicFramePr>
          <p:cNvPr id="7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940616"/>
              </p:ext>
            </p:extLst>
          </p:nvPr>
        </p:nvGraphicFramePr>
        <p:xfrm>
          <a:off x="5436097" y="3318487"/>
          <a:ext cx="3384177" cy="1239375"/>
        </p:xfrm>
        <a:graphic>
          <a:graphicData uri="http://schemas.openxmlformats.org/drawingml/2006/table">
            <a:tbl>
              <a:tblPr/>
              <a:tblGrid>
                <a:gridCol w="719179"/>
                <a:gridCol w="706067"/>
                <a:gridCol w="699618"/>
                <a:gridCol w="572083"/>
                <a:gridCol w="687230"/>
              </a:tblGrid>
              <a:tr h="311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-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- T 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" name="Title 1"/>
          <p:cNvSpPr txBox="1">
            <a:spLocks/>
          </p:cNvSpPr>
          <p:nvPr/>
        </p:nvSpPr>
        <p:spPr bwMode="auto">
          <a:xfrm>
            <a:off x="5508104" y="4834483"/>
            <a:ext cx="2587824" cy="68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ndara"/>
                <a:ea typeface="+mj-ea"/>
                <a:cs typeface="Candara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9pPr>
          </a:lstStyle>
          <a:p>
            <a:pPr eaLnBrk="1" hangingPunct="1"/>
            <a:r>
              <a:rPr lang="en-US" sz="2800" i="1" kern="0" dirty="0" smtClean="0"/>
              <a:t>output:  9 5 - 2 + </a:t>
            </a:r>
            <a:endParaRPr lang="en-CA" sz="2800" kern="0" dirty="0"/>
          </a:p>
        </p:txBody>
      </p:sp>
      <p:sp>
        <p:nvSpPr>
          <p:cNvPr id="80" name="Rectangle 79"/>
          <p:cNvSpPr/>
          <p:nvPr/>
        </p:nvSpPr>
        <p:spPr>
          <a:xfrm>
            <a:off x="5256584" y="5478323"/>
            <a:ext cx="3779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SDT maps </a:t>
            </a:r>
            <a:r>
              <a:rPr lang="en-US" dirty="0">
                <a:solidFill>
                  <a:schemeClr val="accent2"/>
                </a:solidFill>
              </a:rPr>
              <a:t>infix expressions to </a:t>
            </a:r>
            <a:r>
              <a:rPr lang="en-US" dirty="0" smtClean="0">
                <a:solidFill>
                  <a:schemeClr val="accent2"/>
                </a:solidFill>
              </a:rPr>
              <a:t>postfix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0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Actions in stack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Action </a:t>
            </a:r>
            <a:r>
              <a:rPr lang="en-CA" dirty="0" smtClean="0">
                <a:solidFill>
                  <a:schemeClr val="accent2"/>
                </a:solidFill>
              </a:rPr>
              <a:t>a</a:t>
            </a:r>
            <a:r>
              <a:rPr lang="en-CA" dirty="0" smtClean="0"/>
              <a:t> for </a:t>
            </a:r>
            <a:r>
              <a:rPr lang="en-US" dirty="0">
                <a:solidFill>
                  <a:schemeClr val="accent2"/>
                </a:solidFill>
              </a:rPr>
              <a:t>B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X {a} Y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CA" dirty="0" smtClean="0"/>
              <a:t>is pushed to the stack when the derivation step </a:t>
            </a:r>
            <a:r>
              <a:rPr lang="en-US" dirty="0">
                <a:solidFill>
                  <a:schemeClr val="accent2"/>
                </a:solidFill>
              </a:rPr>
              <a:t>B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X {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a}Y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CA" dirty="0" smtClean="0"/>
              <a:t>is made  </a:t>
            </a:r>
          </a:p>
          <a:p>
            <a:r>
              <a:rPr lang="en-CA" dirty="0" smtClean="0"/>
              <a:t>But the action is performed only after complete derivations for </a:t>
            </a:r>
            <a:r>
              <a:rPr lang="en-CA" dirty="0" smtClean="0">
                <a:solidFill>
                  <a:schemeClr val="accent2"/>
                </a:solidFill>
              </a:rPr>
              <a:t>X</a:t>
            </a:r>
            <a:r>
              <a:rPr lang="en-CA" dirty="0" smtClean="0"/>
              <a:t> has been carried out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298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568" y="548680"/>
            <a:ext cx="2587824" cy="682749"/>
          </a:xfrm>
        </p:spPr>
        <p:txBody>
          <a:bodyPr/>
          <a:lstStyle/>
          <a:p>
            <a:r>
              <a:rPr lang="en-US" sz="2800" i="1" dirty="0" smtClean="0"/>
              <a:t>Input:9 </a:t>
            </a:r>
            <a:r>
              <a:rPr lang="en-US" sz="2800" i="1" dirty="0"/>
              <a:t>- 5 + 2</a:t>
            </a:r>
            <a:endParaRPr lang="en-CA" sz="2800" dirty="0"/>
          </a:p>
        </p:txBody>
      </p:sp>
      <p:grpSp>
        <p:nvGrpSpPr>
          <p:cNvPr id="6" name="Group 1027"/>
          <p:cNvGrpSpPr>
            <a:grpSpLocks/>
          </p:cNvGrpSpPr>
          <p:nvPr/>
        </p:nvGrpSpPr>
        <p:grpSpPr bwMode="auto">
          <a:xfrm>
            <a:off x="467544" y="764704"/>
            <a:ext cx="4653136" cy="841375"/>
            <a:chOff x="720" y="972"/>
            <a:chExt cx="4080" cy="1060"/>
          </a:xfrm>
        </p:grpSpPr>
        <p:sp>
          <p:nvSpPr>
            <p:cNvPr id="7" name="Rectangle 1031"/>
            <p:cNvSpPr>
              <a:spLocks noChangeArrowheads="1"/>
            </p:cNvSpPr>
            <p:nvPr/>
          </p:nvSpPr>
          <p:spPr bwMode="auto">
            <a:xfrm>
              <a:off x="3440" y="972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Action</a:t>
              </a:r>
              <a:endParaRPr lang="en-US" sz="2000" dirty="0"/>
            </a:p>
          </p:txBody>
        </p:sp>
        <p:sp>
          <p:nvSpPr>
            <p:cNvPr id="8" name="Rectangle 1028"/>
            <p:cNvSpPr>
              <a:spLocks noChangeArrowheads="1"/>
            </p:cNvSpPr>
            <p:nvPr/>
          </p:nvSpPr>
          <p:spPr bwMode="auto">
            <a:xfrm>
              <a:off x="344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b="1" dirty="0"/>
            </a:p>
          </p:txBody>
        </p:sp>
        <p:sp>
          <p:nvSpPr>
            <p:cNvPr id="9" name="Rectangle 1029"/>
            <p:cNvSpPr>
              <a:spLocks noChangeArrowheads="1"/>
            </p:cNvSpPr>
            <p:nvPr/>
          </p:nvSpPr>
          <p:spPr bwMode="auto">
            <a:xfrm>
              <a:off x="208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9-5+2$</a:t>
              </a:r>
              <a:endParaRPr lang="en-US" sz="2000" dirty="0"/>
            </a:p>
          </p:txBody>
        </p:sp>
        <p:sp>
          <p:nvSpPr>
            <p:cNvPr id="10" name="Rectangle 1030"/>
            <p:cNvSpPr>
              <a:spLocks noChangeArrowheads="1"/>
            </p:cNvSpPr>
            <p:nvPr/>
          </p:nvSpPr>
          <p:spPr bwMode="auto">
            <a:xfrm>
              <a:off x="72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E $</a:t>
              </a:r>
              <a:endParaRPr lang="en-US" sz="2000" dirty="0"/>
            </a:p>
          </p:txBody>
        </p:sp>
        <p:sp>
          <p:nvSpPr>
            <p:cNvPr id="11" name="Rectangle 1032"/>
            <p:cNvSpPr>
              <a:spLocks noChangeArrowheads="1"/>
            </p:cNvSpPr>
            <p:nvPr/>
          </p:nvSpPr>
          <p:spPr bwMode="auto">
            <a:xfrm>
              <a:off x="2080" y="974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Input</a:t>
              </a:r>
            </a:p>
          </p:txBody>
        </p:sp>
        <p:sp>
          <p:nvSpPr>
            <p:cNvPr id="12" name="Rectangle 1033"/>
            <p:cNvSpPr>
              <a:spLocks noChangeArrowheads="1"/>
            </p:cNvSpPr>
            <p:nvPr/>
          </p:nvSpPr>
          <p:spPr bwMode="auto">
            <a:xfrm>
              <a:off x="720" y="973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/>
                <a:t>Stack</a:t>
              </a:r>
            </a:p>
          </p:txBody>
        </p:sp>
        <p:sp>
          <p:nvSpPr>
            <p:cNvPr id="13" name="Line 1034"/>
            <p:cNvSpPr>
              <a:spLocks noChangeShapeType="1"/>
            </p:cNvSpPr>
            <p:nvPr/>
          </p:nvSpPr>
          <p:spPr bwMode="auto">
            <a:xfrm>
              <a:off x="720" y="979"/>
              <a:ext cx="40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" name="Line 1035"/>
            <p:cNvSpPr>
              <a:spLocks noChangeShapeType="1"/>
            </p:cNvSpPr>
            <p:nvPr/>
          </p:nvSpPr>
          <p:spPr bwMode="auto">
            <a:xfrm>
              <a:off x="720" y="1541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" name="Line 1036"/>
            <p:cNvSpPr>
              <a:spLocks noChangeShapeType="1"/>
            </p:cNvSpPr>
            <p:nvPr/>
          </p:nvSpPr>
          <p:spPr bwMode="auto">
            <a:xfrm>
              <a:off x="720" y="20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16" name="Group 1037"/>
          <p:cNvGrpSpPr>
            <a:grpSpLocks/>
          </p:cNvGrpSpPr>
          <p:nvPr/>
        </p:nvGrpSpPr>
        <p:grpSpPr bwMode="auto">
          <a:xfrm>
            <a:off x="467544" y="1634404"/>
            <a:ext cx="4653136" cy="360363"/>
            <a:chOff x="720" y="1708"/>
            <a:chExt cx="4080" cy="454"/>
          </a:xfrm>
        </p:grpSpPr>
        <p:sp>
          <p:nvSpPr>
            <p:cNvPr id="17" name="Rectangle 1038"/>
            <p:cNvSpPr>
              <a:spLocks noChangeArrowheads="1"/>
            </p:cNvSpPr>
            <p:nvPr/>
          </p:nvSpPr>
          <p:spPr bwMode="auto">
            <a:xfrm>
              <a:off x="344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b="1" dirty="0"/>
            </a:p>
          </p:txBody>
        </p:sp>
        <p:sp>
          <p:nvSpPr>
            <p:cNvPr id="18" name="Rectangle 1039"/>
            <p:cNvSpPr>
              <a:spLocks noChangeArrowheads="1"/>
            </p:cNvSpPr>
            <p:nvPr/>
          </p:nvSpPr>
          <p:spPr bwMode="auto">
            <a:xfrm>
              <a:off x="208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9-5+2$</a:t>
              </a:r>
              <a:endParaRPr lang="en-US" sz="2000" dirty="0"/>
            </a:p>
          </p:txBody>
        </p:sp>
        <p:sp>
          <p:nvSpPr>
            <p:cNvPr id="19" name="Rectangle 1040"/>
            <p:cNvSpPr>
              <a:spLocks noChangeArrowheads="1"/>
            </p:cNvSpPr>
            <p:nvPr/>
          </p:nvSpPr>
          <p:spPr bwMode="auto">
            <a:xfrm>
              <a:off x="72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T R $</a:t>
              </a:r>
              <a:endParaRPr lang="en-US" sz="2000" dirty="0"/>
            </a:p>
          </p:txBody>
        </p:sp>
        <p:sp>
          <p:nvSpPr>
            <p:cNvPr id="20" name="Line 1041"/>
            <p:cNvSpPr>
              <a:spLocks noChangeShapeType="1"/>
            </p:cNvSpPr>
            <p:nvPr/>
          </p:nvSpPr>
          <p:spPr bwMode="auto">
            <a:xfrm>
              <a:off x="720" y="216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1" name="Group 1042"/>
          <p:cNvGrpSpPr>
            <a:grpSpLocks/>
          </p:cNvGrpSpPr>
          <p:nvPr/>
        </p:nvGrpSpPr>
        <p:grpSpPr bwMode="auto">
          <a:xfrm>
            <a:off x="467544" y="2066464"/>
            <a:ext cx="4653136" cy="388941"/>
            <a:chOff x="720" y="1960"/>
            <a:chExt cx="4080" cy="490"/>
          </a:xfrm>
        </p:grpSpPr>
        <p:sp>
          <p:nvSpPr>
            <p:cNvPr id="22" name="Rectangle 1043"/>
            <p:cNvSpPr>
              <a:spLocks noChangeArrowheads="1"/>
            </p:cNvSpPr>
            <p:nvPr/>
          </p:nvSpPr>
          <p:spPr bwMode="auto">
            <a:xfrm>
              <a:off x="344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print(9)</a:t>
              </a:r>
              <a:endParaRPr lang="en-US" sz="2000" b="1" dirty="0"/>
            </a:p>
          </p:txBody>
        </p:sp>
        <p:sp>
          <p:nvSpPr>
            <p:cNvPr id="23" name="Rectangle 1044"/>
            <p:cNvSpPr>
              <a:spLocks noChangeArrowheads="1"/>
            </p:cNvSpPr>
            <p:nvPr/>
          </p:nvSpPr>
          <p:spPr bwMode="auto">
            <a:xfrm>
              <a:off x="208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9-5+2$</a:t>
              </a:r>
              <a:endParaRPr lang="en-US" sz="2000" dirty="0"/>
            </a:p>
          </p:txBody>
        </p:sp>
        <p:sp>
          <p:nvSpPr>
            <p:cNvPr id="24" name="Rectangle 1045"/>
            <p:cNvSpPr>
              <a:spLocks noChangeArrowheads="1"/>
            </p:cNvSpPr>
            <p:nvPr/>
          </p:nvSpPr>
          <p:spPr bwMode="auto">
            <a:xfrm>
              <a:off x="72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 smtClean="0"/>
                <a:t>int</a:t>
              </a:r>
              <a:r>
                <a:rPr lang="en-US" sz="2000" dirty="0" smtClean="0"/>
                <a:t> R $</a:t>
              </a:r>
              <a:endParaRPr lang="en-US" sz="2000" dirty="0"/>
            </a:p>
          </p:txBody>
        </p:sp>
        <p:sp>
          <p:nvSpPr>
            <p:cNvPr id="25" name="Line 1046"/>
            <p:cNvSpPr>
              <a:spLocks noChangeShapeType="1"/>
            </p:cNvSpPr>
            <p:nvPr/>
          </p:nvSpPr>
          <p:spPr bwMode="auto">
            <a:xfrm>
              <a:off x="720" y="24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6" name="Group 1047"/>
          <p:cNvGrpSpPr>
            <a:grpSpLocks/>
          </p:cNvGrpSpPr>
          <p:nvPr/>
        </p:nvGrpSpPr>
        <p:grpSpPr bwMode="auto">
          <a:xfrm>
            <a:off x="467544" y="2498250"/>
            <a:ext cx="4653136" cy="360363"/>
            <a:chOff x="720" y="2178"/>
            <a:chExt cx="4080" cy="454"/>
          </a:xfrm>
        </p:grpSpPr>
        <p:sp>
          <p:nvSpPr>
            <p:cNvPr id="27" name="Rectangle 1048"/>
            <p:cNvSpPr>
              <a:spLocks noChangeArrowheads="1"/>
            </p:cNvSpPr>
            <p:nvPr/>
          </p:nvSpPr>
          <p:spPr bwMode="auto">
            <a:xfrm>
              <a:off x="344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b="1" dirty="0"/>
            </a:p>
          </p:txBody>
        </p:sp>
        <p:sp>
          <p:nvSpPr>
            <p:cNvPr id="28" name="Rectangle 1049"/>
            <p:cNvSpPr>
              <a:spLocks noChangeArrowheads="1"/>
            </p:cNvSpPr>
            <p:nvPr/>
          </p:nvSpPr>
          <p:spPr bwMode="auto">
            <a:xfrm>
              <a:off x="208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-5+2$</a:t>
              </a:r>
              <a:endParaRPr lang="en-US" sz="2000" dirty="0"/>
            </a:p>
          </p:txBody>
        </p:sp>
        <p:sp>
          <p:nvSpPr>
            <p:cNvPr id="29" name="Rectangle 1050"/>
            <p:cNvSpPr>
              <a:spLocks noChangeArrowheads="1"/>
            </p:cNvSpPr>
            <p:nvPr/>
          </p:nvSpPr>
          <p:spPr bwMode="auto">
            <a:xfrm>
              <a:off x="72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 R $</a:t>
              </a:r>
              <a:endParaRPr lang="en-US" sz="2000" dirty="0"/>
            </a:p>
          </p:txBody>
        </p:sp>
        <p:sp>
          <p:nvSpPr>
            <p:cNvPr id="30" name="Line 1051"/>
            <p:cNvSpPr>
              <a:spLocks noChangeShapeType="1"/>
            </p:cNvSpPr>
            <p:nvPr/>
          </p:nvSpPr>
          <p:spPr bwMode="auto">
            <a:xfrm>
              <a:off x="720" y="26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1" name="Group 1052"/>
          <p:cNvGrpSpPr>
            <a:grpSpLocks/>
          </p:cNvGrpSpPr>
          <p:nvPr/>
        </p:nvGrpSpPr>
        <p:grpSpPr bwMode="auto">
          <a:xfrm>
            <a:off x="467544" y="2930848"/>
            <a:ext cx="4653136" cy="359570"/>
            <a:chOff x="720" y="2397"/>
            <a:chExt cx="4080" cy="453"/>
          </a:xfrm>
        </p:grpSpPr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33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-5+2$</a:t>
              </a:r>
              <a:endParaRPr lang="en-US" sz="2000" dirty="0"/>
            </a:p>
          </p:txBody>
        </p:sp>
        <p:sp>
          <p:nvSpPr>
            <p:cNvPr id="34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- T </a:t>
              </a:r>
              <a:r>
                <a:rPr lang="en-US" sz="2000" dirty="0" smtClean="0">
                  <a:solidFill>
                    <a:schemeClr val="accent2"/>
                  </a:solidFill>
                </a:rPr>
                <a:t>#A</a:t>
              </a:r>
              <a:r>
                <a:rPr lang="en-US" sz="2000" dirty="0" smtClean="0"/>
                <a:t> R $</a:t>
              </a:r>
              <a:endParaRPr lang="en-US" sz="2000" dirty="0"/>
            </a:p>
          </p:txBody>
        </p:sp>
        <p:sp>
          <p:nvSpPr>
            <p:cNvPr id="35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6" name="Group 1052"/>
          <p:cNvGrpSpPr>
            <a:grpSpLocks/>
          </p:cNvGrpSpPr>
          <p:nvPr/>
        </p:nvGrpSpPr>
        <p:grpSpPr bwMode="auto">
          <a:xfrm>
            <a:off x="468736" y="3363067"/>
            <a:ext cx="4653136" cy="359570"/>
            <a:chOff x="720" y="2397"/>
            <a:chExt cx="4080" cy="453"/>
          </a:xfrm>
        </p:grpSpPr>
        <p:sp>
          <p:nvSpPr>
            <p:cNvPr id="37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38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5+2$</a:t>
              </a:r>
              <a:endParaRPr lang="en-US" sz="2000" dirty="0"/>
            </a:p>
          </p:txBody>
        </p:sp>
        <p:sp>
          <p:nvSpPr>
            <p:cNvPr id="39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T </a:t>
              </a:r>
              <a:r>
                <a:rPr lang="en-US" sz="2000" dirty="0">
                  <a:solidFill>
                    <a:schemeClr val="accent2"/>
                  </a:solidFill>
                </a:rPr>
                <a:t>#A</a:t>
              </a:r>
              <a:r>
                <a:rPr lang="en-US" sz="2000" dirty="0"/>
                <a:t> R </a:t>
              </a: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40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41" name="Group 1052"/>
          <p:cNvGrpSpPr>
            <a:grpSpLocks/>
          </p:cNvGrpSpPr>
          <p:nvPr/>
        </p:nvGrpSpPr>
        <p:grpSpPr bwMode="auto">
          <a:xfrm>
            <a:off x="468736" y="3795115"/>
            <a:ext cx="4653136" cy="359570"/>
            <a:chOff x="720" y="2397"/>
            <a:chExt cx="4080" cy="453"/>
          </a:xfrm>
        </p:grpSpPr>
        <p:sp>
          <p:nvSpPr>
            <p:cNvPr id="42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print(5)</a:t>
              </a:r>
              <a:endParaRPr lang="en-US" sz="2000" dirty="0"/>
            </a:p>
          </p:txBody>
        </p:sp>
        <p:sp>
          <p:nvSpPr>
            <p:cNvPr id="43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5+2$</a:t>
              </a:r>
              <a:endParaRPr lang="en-US" sz="2000" dirty="0"/>
            </a:p>
          </p:txBody>
        </p:sp>
        <p:sp>
          <p:nvSpPr>
            <p:cNvPr id="44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 smtClean="0"/>
                <a:t>int</a:t>
              </a:r>
              <a:r>
                <a:rPr lang="en-US" sz="2000" dirty="0" smtClean="0"/>
                <a:t> </a:t>
              </a:r>
              <a:r>
                <a:rPr lang="en-US" sz="2000" dirty="0">
                  <a:solidFill>
                    <a:schemeClr val="accent2"/>
                  </a:solidFill>
                </a:rPr>
                <a:t>#A</a:t>
              </a:r>
              <a:r>
                <a:rPr lang="en-US" sz="2000" dirty="0"/>
                <a:t> R </a:t>
              </a: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45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46" name="Group 1052"/>
          <p:cNvGrpSpPr>
            <a:grpSpLocks/>
          </p:cNvGrpSpPr>
          <p:nvPr/>
        </p:nvGrpSpPr>
        <p:grpSpPr bwMode="auto">
          <a:xfrm>
            <a:off x="468736" y="4197549"/>
            <a:ext cx="4653136" cy="359570"/>
            <a:chOff x="720" y="2397"/>
            <a:chExt cx="4080" cy="453"/>
          </a:xfrm>
        </p:grpSpPr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48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+2$</a:t>
              </a:r>
              <a:endParaRPr lang="en-US" sz="2000" dirty="0"/>
            </a:p>
          </p:txBody>
        </p:sp>
        <p:sp>
          <p:nvSpPr>
            <p:cNvPr id="49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 </a:t>
              </a:r>
              <a:r>
                <a:rPr lang="en-US" sz="2000" dirty="0">
                  <a:solidFill>
                    <a:srgbClr val="FF0000"/>
                  </a:solidFill>
                </a:rPr>
                <a:t>#A</a:t>
              </a:r>
              <a:r>
                <a:rPr lang="en-US" sz="2000" dirty="0"/>
                <a:t> R </a:t>
              </a: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50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51" name="Group 1052"/>
          <p:cNvGrpSpPr>
            <a:grpSpLocks/>
          </p:cNvGrpSpPr>
          <p:nvPr/>
        </p:nvGrpSpPr>
        <p:grpSpPr bwMode="auto">
          <a:xfrm>
            <a:off x="469304" y="4587203"/>
            <a:ext cx="4653136" cy="359570"/>
            <a:chOff x="720" y="2397"/>
            <a:chExt cx="4080" cy="453"/>
          </a:xfrm>
        </p:grpSpPr>
        <p:sp>
          <p:nvSpPr>
            <p:cNvPr id="52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53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+2$</a:t>
              </a:r>
              <a:endParaRPr lang="en-US" sz="2000" dirty="0"/>
            </a:p>
          </p:txBody>
        </p:sp>
        <p:sp>
          <p:nvSpPr>
            <p:cNvPr id="54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+T </a:t>
              </a:r>
              <a:r>
                <a:rPr lang="en-US" sz="2000" dirty="0" smtClean="0">
                  <a:solidFill>
                    <a:schemeClr val="accent2"/>
                  </a:solidFill>
                </a:rPr>
                <a:t>#B</a:t>
              </a:r>
              <a:r>
                <a:rPr lang="en-US" sz="2000" dirty="0" smtClean="0"/>
                <a:t> R $</a:t>
              </a:r>
              <a:endParaRPr lang="en-US" sz="2000" dirty="0"/>
            </a:p>
          </p:txBody>
        </p:sp>
        <p:sp>
          <p:nvSpPr>
            <p:cNvPr id="55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56" name="Group 1052"/>
          <p:cNvGrpSpPr>
            <a:grpSpLocks/>
          </p:cNvGrpSpPr>
          <p:nvPr/>
        </p:nvGrpSpPr>
        <p:grpSpPr bwMode="auto">
          <a:xfrm>
            <a:off x="468736" y="4990675"/>
            <a:ext cx="4653136" cy="359570"/>
            <a:chOff x="720" y="2397"/>
            <a:chExt cx="4080" cy="453"/>
          </a:xfrm>
        </p:grpSpPr>
        <p:sp>
          <p:nvSpPr>
            <p:cNvPr id="57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58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2$</a:t>
              </a:r>
              <a:endParaRPr lang="en-US" sz="2000" dirty="0"/>
            </a:p>
          </p:txBody>
        </p:sp>
        <p:sp>
          <p:nvSpPr>
            <p:cNvPr id="59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T </a:t>
              </a:r>
              <a:r>
                <a:rPr lang="en-US" sz="2000" dirty="0" smtClean="0">
                  <a:solidFill>
                    <a:schemeClr val="accent2"/>
                  </a:solidFill>
                </a:rPr>
                <a:t>#B</a:t>
              </a:r>
              <a:r>
                <a:rPr lang="en-US" sz="2000" dirty="0" smtClean="0"/>
                <a:t> R$</a:t>
              </a:r>
              <a:endParaRPr lang="en-US" sz="2000" dirty="0"/>
            </a:p>
          </p:txBody>
        </p:sp>
        <p:sp>
          <p:nvSpPr>
            <p:cNvPr id="60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61" name="Rectangle 1053"/>
          <p:cNvSpPr>
            <a:spLocks noChangeArrowheads="1"/>
          </p:cNvSpPr>
          <p:nvPr/>
        </p:nvSpPr>
        <p:spPr bwMode="auto">
          <a:xfrm>
            <a:off x="3569635" y="4163267"/>
            <a:ext cx="155104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b="1" dirty="0" smtClean="0"/>
              <a:t>print(-)</a:t>
            </a:r>
            <a:endParaRPr lang="en-US" sz="2000" dirty="0"/>
          </a:p>
        </p:txBody>
      </p:sp>
      <p:grpSp>
        <p:nvGrpSpPr>
          <p:cNvPr id="62" name="Group 1052"/>
          <p:cNvGrpSpPr>
            <a:grpSpLocks/>
          </p:cNvGrpSpPr>
          <p:nvPr/>
        </p:nvGrpSpPr>
        <p:grpSpPr bwMode="auto">
          <a:xfrm>
            <a:off x="467544" y="5373216"/>
            <a:ext cx="4653136" cy="359570"/>
            <a:chOff x="720" y="2397"/>
            <a:chExt cx="4080" cy="453"/>
          </a:xfrm>
        </p:grpSpPr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 smtClean="0">
                  <a:sym typeface="Symbol" charset="2"/>
                </a:rPr>
                <a:t>print(2)</a:t>
              </a:r>
              <a:endParaRPr lang="en-US" sz="2000" dirty="0"/>
            </a:p>
          </p:txBody>
        </p:sp>
        <p:sp>
          <p:nvSpPr>
            <p:cNvPr id="64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2$</a:t>
              </a:r>
              <a:endParaRPr lang="en-US" sz="2000" dirty="0"/>
            </a:p>
          </p:txBody>
        </p:sp>
        <p:sp>
          <p:nvSpPr>
            <p:cNvPr id="65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 smtClean="0"/>
                <a:t>int</a:t>
              </a:r>
              <a:r>
                <a:rPr lang="en-US" sz="2000" dirty="0" smtClean="0"/>
                <a:t> </a:t>
              </a:r>
              <a:r>
                <a:rPr lang="en-US" sz="2000" dirty="0" smtClean="0">
                  <a:solidFill>
                    <a:schemeClr val="accent2"/>
                  </a:solidFill>
                </a:rPr>
                <a:t>#B</a:t>
              </a:r>
              <a:r>
                <a:rPr lang="en-US" sz="2000" dirty="0" smtClean="0"/>
                <a:t> R$</a:t>
              </a:r>
              <a:endParaRPr lang="en-US" sz="2000" dirty="0"/>
            </a:p>
          </p:txBody>
        </p:sp>
        <p:sp>
          <p:nvSpPr>
            <p:cNvPr id="66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7" name="Group 1052"/>
          <p:cNvGrpSpPr>
            <a:grpSpLocks/>
          </p:cNvGrpSpPr>
          <p:nvPr/>
        </p:nvGrpSpPr>
        <p:grpSpPr bwMode="auto">
          <a:xfrm>
            <a:off x="467544" y="5746426"/>
            <a:ext cx="4653136" cy="359570"/>
            <a:chOff x="720" y="2397"/>
            <a:chExt cx="4080" cy="453"/>
          </a:xfrm>
        </p:grpSpPr>
        <p:sp>
          <p:nvSpPr>
            <p:cNvPr id="68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p</a:t>
              </a:r>
              <a:r>
                <a:rPr lang="en-US" sz="2000" b="1" dirty="0" smtClean="0">
                  <a:sym typeface="Symbol" charset="2"/>
                </a:rPr>
                <a:t>rint(+)</a:t>
              </a:r>
              <a:endParaRPr lang="en-US" sz="2000" dirty="0"/>
            </a:p>
          </p:txBody>
        </p:sp>
        <p:sp>
          <p:nvSpPr>
            <p:cNvPr id="69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70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#B</a:t>
              </a:r>
              <a:r>
                <a:rPr lang="en-US" sz="2000" dirty="0" smtClean="0"/>
                <a:t> </a:t>
              </a:r>
              <a:r>
                <a:rPr lang="en-US" sz="2000" dirty="0"/>
                <a:t>R</a:t>
              </a: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71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72" name="Group 1052"/>
          <p:cNvGrpSpPr>
            <a:grpSpLocks/>
          </p:cNvGrpSpPr>
          <p:nvPr/>
        </p:nvGrpSpPr>
        <p:grpSpPr bwMode="auto">
          <a:xfrm>
            <a:off x="467544" y="6165774"/>
            <a:ext cx="4653136" cy="359570"/>
            <a:chOff x="720" y="2397"/>
            <a:chExt cx="4080" cy="453"/>
          </a:xfrm>
        </p:grpSpPr>
        <p:sp>
          <p:nvSpPr>
            <p:cNvPr id="73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 smtClean="0">
                  <a:sym typeface="Symbol" charset="2"/>
                </a:rPr>
                <a:t>terminate</a:t>
              </a:r>
              <a:endParaRPr lang="en-US" sz="2000" dirty="0"/>
            </a:p>
          </p:txBody>
        </p:sp>
        <p:sp>
          <p:nvSpPr>
            <p:cNvPr id="74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75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76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5472608" y="1268760"/>
            <a:ext cx="35638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E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T R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R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+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T { print( ‘+’ ); } R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R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–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T { print( ‘–’ ); } R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R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  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sz="2000" b="1" dirty="0" err="1">
                <a:sym typeface="Symbol" charset="2"/>
              </a:rPr>
              <a:t>int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{ print( </a:t>
            </a:r>
            <a:r>
              <a:rPr lang="en-US" sz="2000" b="1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); }</a:t>
            </a:r>
          </a:p>
        </p:txBody>
      </p:sp>
      <p:graphicFrame>
        <p:nvGraphicFramePr>
          <p:cNvPr id="7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108504"/>
              </p:ext>
            </p:extLst>
          </p:nvPr>
        </p:nvGraphicFramePr>
        <p:xfrm>
          <a:off x="5436097" y="3318487"/>
          <a:ext cx="3384177" cy="1239375"/>
        </p:xfrm>
        <a:graphic>
          <a:graphicData uri="http://schemas.openxmlformats.org/drawingml/2006/table">
            <a:tbl>
              <a:tblPr/>
              <a:tblGrid>
                <a:gridCol w="719179"/>
                <a:gridCol w="706067"/>
                <a:gridCol w="699618"/>
                <a:gridCol w="572083"/>
                <a:gridCol w="687230"/>
              </a:tblGrid>
              <a:tr h="311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-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- T 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70068" y="5013176"/>
            <a:ext cx="19988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#A:</a:t>
            </a:r>
            <a:r>
              <a:rPr lang="en-US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print( ‘–’ </a:t>
            </a:r>
            <a:r>
              <a:rPr lang="en-US" dirty="0" smtClean="0">
                <a:solidFill>
                  <a:srgbClr val="FF0000"/>
                </a:solidFill>
                <a:sym typeface="Symbol" charset="2"/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#B:</a:t>
            </a:r>
            <a:r>
              <a:rPr lang="en-US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print( </a:t>
            </a:r>
            <a:r>
              <a:rPr lang="en-US" dirty="0" smtClean="0">
                <a:solidFill>
                  <a:srgbClr val="FF0000"/>
                </a:solidFill>
                <a:sym typeface="Symbol" charset="2"/>
              </a:rPr>
              <a:t>‘+’ )</a:t>
            </a:r>
            <a:endParaRPr lang="en-US" dirty="0">
              <a:solidFill>
                <a:srgbClr val="FF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016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SDTs with Actions</a:t>
            </a:r>
            <a:endParaRPr lang="en-US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981200"/>
            <a:ext cx="7772400" cy="41148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yntax </a:t>
            </a:r>
            <a:r>
              <a:rPr lang="en-US" dirty="0"/>
              <a:t>directed definition </a:t>
            </a:r>
            <a:r>
              <a:rPr lang="en-US" dirty="0" smtClean="0"/>
              <a:t>that tries to map </a:t>
            </a:r>
            <a:r>
              <a:rPr lang="en-US" dirty="0"/>
              <a:t>infix expressions to prefix: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R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{ print( ‘+’ ); } </a:t>
            </a:r>
            <a:r>
              <a:rPr lang="en-US" dirty="0">
                <a:sym typeface="Symbol" charset="2"/>
              </a:rPr>
              <a:t>+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R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{ print( ‘–’ ); } </a:t>
            </a:r>
            <a:r>
              <a:rPr lang="en-US" dirty="0">
                <a:sym typeface="Symbol" charset="2"/>
              </a:rPr>
              <a:t>–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R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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 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 err="1" smtClean="0"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{ print( </a:t>
            </a:r>
            <a:r>
              <a:rPr lang="en-US" b="1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); }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508104" y="2996952"/>
            <a:ext cx="3744416" cy="304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Impossible to implement SDT during either top-down or bottom-up parsing, because the parser would have to perform printing actions long before it knows whether these symbols will appear in its input.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uiExpand="1" build="p" autoUpdateAnimBg="0"/>
      <p:bldP spid="1710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Marker non-terminals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71600"/>
            <a:ext cx="8136904" cy="4114800"/>
          </a:xfrm>
        </p:spPr>
        <p:txBody>
          <a:bodyPr/>
          <a:lstStyle/>
          <a:p>
            <a:r>
              <a:rPr lang="en-US" sz="2800" dirty="0"/>
              <a:t>B</a:t>
            </a:r>
            <a:r>
              <a:rPr lang="en-US" sz="2800" dirty="0" smtClean="0"/>
              <a:t>ottom-up translation for L-attributed definitions:</a:t>
            </a:r>
            <a:endParaRPr lang="en-US" sz="2800" dirty="0"/>
          </a:p>
          <a:p>
            <a:r>
              <a:rPr lang="en-US" sz="2800" dirty="0" smtClean="0"/>
              <a:t>Assumption: each symbol </a:t>
            </a:r>
            <a:r>
              <a:rPr lang="en-US" sz="2800" dirty="0" smtClean="0">
                <a:solidFill>
                  <a:schemeClr val="accent2"/>
                </a:solidFill>
              </a:rPr>
              <a:t>X</a:t>
            </a:r>
            <a:r>
              <a:rPr lang="en-US" sz="2800" dirty="0" smtClean="0"/>
              <a:t> has one synthesized (</a:t>
            </a:r>
            <a:r>
              <a:rPr lang="en-US" sz="2800" dirty="0" err="1" smtClean="0">
                <a:solidFill>
                  <a:schemeClr val="accent2"/>
                </a:solidFill>
              </a:rPr>
              <a:t>X</a:t>
            </a:r>
            <a:r>
              <a:rPr lang="en-US" sz="2800" baseline="-25000" dirty="0" err="1" smtClean="0">
                <a:solidFill>
                  <a:schemeClr val="accent2"/>
                </a:solidFill>
              </a:rPr>
              <a:t>val</a:t>
            </a:r>
            <a:r>
              <a:rPr lang="en-US" sz="2800" dirty="0" smtClean="0"/>
              <a:t>) and one inherited (</a:t>
            </a:r>
            <a:r>
              <a:rPr lang="en-US" sz="2800" dirty="0" err="1" smtClean="0">
                <a:solidFill>
                  <a:schemeClr val="accent2"/>
                </a:solidFill>
              </a:rPr>
              <a:t>X</a:t>
            </a:r>
            <a:r>
              <a:rPr lang="en-US" sz="2800" baseline="-25000" dirty="0" err="1" smtClean="0">
                <a:solidFill>
                  <a:schemeClr val="accent2"/>
                </a:solidFill>
              </a:rPr>
              <a:t>in</a:t>
            </a:r>
            <a:r>
              <a:rPr lang="en-US" sz="2800" dirty="0" smtClean="0"/>
              <a:t>) attribute (or actions)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ym typeface="Symbol" charset="2"/>
              </a:rPr>
              <a:t>Replace </a:t>
            </a:r>
            <a:r>
              <a:rPr lang="en-US" sz="2800" dirty="0">
                <a:sym typeface="Symbol" charset="2"/>
              </a:rPr>
              <a:t>each </a:t>
            </a:r>
            <a:r>
              <a:rPr lang="en-US" sz="2800" dirty="0">
                <a:solidFill>
                  <a:schemeClr val="accent2"/>
                </a:solidFill>
              </a:rPr>
              <a:t>A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sz="2800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 …</a:t>
            </a:r>
            <a:r>
              <a:rPr lang="en-US" sz="2800" dirty="0" err="1" smtClean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sz="2800" baseline="-25000" dirty="0" err="1" smtClean="0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sz="2800" dirty="0" smtClean="0">
                <a:sym typeface="Symbol" charset="2"/>
              </a:rPr>
              <a:t> by:</a:t>
            </a:r>
            <a:endParaRPr lang="en-US" sz="2800" dirty="0">
              <a:sym typeface="Symbol" charset="2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X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…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baseline="-25000" dirty="0" err="1" smtClean="0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baseline="-25000" dirty="0" err="1" smtClean="0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baseline="-25000" dirty="0" err="1" smtClean="0">
                <a:solidFill>
                  <a:schemeClr val="accent2"/>
                </a:solidFill>
                <a:sym typeface="Symbol" charset="2"/>
              </a:rPr>
              <a:t>i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 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(new marker non-terminals)</a:t>
            </a:r>
            <a:endParaRPr lang="en-US" sz="2000" dirty="0">
              <a:solidFill>
                <a:schemeClr val="accent2"/>
              </a:solidFill>
              <a:sym typeface="Symbol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ym typeface="Symbol" charset="2"/>
              </a:rPr>
              <a:t>When reducing by 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sz="2800" baseline="-25000" dirty="0" err="1">
                <a:solidFill>
                  <a:schemeClr val="accent2"/>
                </a:solidFill>
                <a:sym typeface="Symbol" charset="2"/>
              </a:rPr>
              <a:t>i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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</a:t>
            </a:r>
            <a:endParaRPr lang="en-US" sz="2800" dirty="0">
              <a:sym typeface="Symbol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724400"/>
            <a:ext cx="3833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Compute X</a:t>
            </a:r>
            <a:r>
              <a:rPr lang="en-US" baseline="-25000" dirty="0" smtClean="0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.in (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M</a:t>
            </a:r>
            <a:r>
              <a:rPr lang="en-US" baseline="-25000" dirty="0" err="1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i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.val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 = X</a:t>
            </a:r>
            <a:r>
              <a:rPr lang="en-US" baseline="-25000" dirty="0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.in</a:t>
            </a:r>
            <a:r>
              <a:rPr lang="en-US" dirty="0" smtClean="0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)</a:t>
            </a:r>
          </a:p>
          <a:p>
            <a:r>
              <a:rPr lang="en-US" dirty="0" smtClean="0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push it into stack</a:t>
            </a:r>
            <a:endParaRPr lang="en-US" dirty="0">
              <a:solidFill>
                <a:schemeClr val="accent2"/>
              </a:solidFill>
              <a:latin typeface="Candara" panose="020E0502030303020204" pitchFamily="34" charset="0"/>
              <a:cs typeface="Candar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68144" y="4144900"/>
            <a:ext cx="1498697" cy="2668476"/>
            <a:chOff x="5953623" y="3882268"/>
            <a:chExt cx="1498697" cy="2668476"/>
          </a:xfrm>
        </p:grpSpPr>
        <p:grpSp>
          <p:nvGrpSpPr>
            <p:cNvPr id="10" name="Group 9"/>
            <p:cNvGrpSpPr/>
            <p:nvPr/>
          </p:nvGrpSpPr>
          <p:grpSpPr>
            <a:xfrm>
              <a:off x="5953623" y="3882268"/>
              <a:ext cx="1446279" cy="2604537"/>
              <a:chOff x="6300192" y="4600508"/>
              <a:chExt cx="1446279" cy="1589892"/>
            </a:xfrm>
          </p:grpSpPr>
          <p:cxnSp>
            <p:nvCxnSpPr>
              <p:cNvPr id="3" name="Straight Connector 2"/>
              <p:cNvCxnSpPr/>
              <p:nvPr/>
            </p:nvCxnSpPr>
            <p:spPr bwMode="auto">
              <a:xfrm flipV="1">
                <a:off x="6300192" y="4600509"/>
                <a:ext cx="0" cy="15898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V="1">
                <a:off x="7740352" y="4600509"/>
                <a:ext cx="0" cy="15898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V="1">
                <a:off x="7007572" y="4600508"/>
                <a:ext cx="0" cy="15898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>
                <a:off x="6300192" y="6190400"/>
                <a:ext cx="1446279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" name="TextBox 15"/>
            <p:cNvSpPr txBox="1"/>
            <p:nvPr/>
          </p:nvSpPr>
          <p:spPr>
            <a:xfrm>
              <a:off x="6053401" y="5477162"/>
              <a:ext cx="463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M</a:t>
              </a:r>
              <a:r>
                <a:rPr lang="en-US" sz="2000" baseline="-25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27095" y="5470624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.in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51031" y="5163730"/>
              <a:ext cx="386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01695" y="5157192"/>
              <a:ext cx="760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.val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51031" y="4901098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</a:t>
              </a:r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.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4725" y="489456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51031" y="4083610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i-1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12025" y="4077072"/>
              <a:ext cx="840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i-1</a:t>
              </a:r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.val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72239" y="5837202"/>
              <a:ext cx="5100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M</a:t>
              </a:r>
              <a:r>
                <a:rPr lang="en-US" sz="2000" baseline="-25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A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45933" y="5830664"/>
              <a:ext cx="6030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A.in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51031" y="4757082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</a:t>
              </a:r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.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24725" y="475054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51031" y="4613066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</a:t>
              </a:r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.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24725" y="460652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51031" y="43970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M</a:t>
              </a:r>
              <a:r>
                <a:rPr lang="en-US" sz="2000" baseline="-25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i-1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4725" y="4390504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i-1</a:t>
              </a:r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 .in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6068" y="6150634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</a:t>
              </a:r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.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19762" y="614409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46068" y="6019318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</a:t>
              </a:r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.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19762" y="60127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966323" y="405821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2"/>
                </a:solidFill>
                <a:latin typeface="Candara"/>
                <a:cs typeface="Candara"/>
              </a:rPr>
              <a:t>M</a:t>
            </a:r>
            <a:r>
              <a:rPr lang="en-US" sz="2000" baseline="-25000" dirty="0" err="1" smtClean="0">
                <a:solidFill>
                  <a:schemeClr val="accent2"/>
                </a:solidFill>
                <a:latin typeface="Candara"/>
                <a:cs typeface="Candara"/>
              </a:rPr>
              <a:t>i</a:t>
            </a:r>
            <a:endParaRPr lang="en-US" sz="2000" dirty="0">
              <a:solidFill>
                <a:schemeClr val="accent2"/>
              </a:solidFill>
              <a:latin typeface="Candara"/>
              <a:cs typeface="Candar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27317" y="4051672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andara"/>
                <a:cs typeface="Candara"/>
              </a:rPr>
              <a:t>X</a:t>
            </a:r>
            <a:r>
              <a:rPr lang="en-US" sz="2000" baseline="-25000" dirty="0" smtClean="0">
                <a:solidFill>
                  <a:schemeClr val="accent2"/>
                </a:solidFill>
                <a:latin typeface="Candara"/>
                <a:cs typeface="Candara"/>
              </a:rPr>
              <a:t>i</a:t>
            </a:r>
            <a:r>
              <a:rPr lang="en-US" sz="2000" dirty="0" smtClean="0">
                <a:solidFill>
                  <a:schemeClr val="accent2"/>
                </a:solidFill>
                <a:latin typeface="Candara"/>
                <a:cs typeface="Candara"/>
              </a:rPr>
              <a:t>.in</a:t>
            </a:r>
            <a:endParaRPr lang="en-US" sz="2000" dirty="0">
              <a:solidFill>
                <a:schemeClr val="accent2"/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78017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" grpId="0"/>
      <p:bldP spid="3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Marker non-terminals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dirty="0" smtClean="0"/>
              <a:t>When reducing by </a:t>
            </a:r>
            <a:r>
              <a:rPr lang="en-US" sz="2400" dirty="0">
                <a:solidFill>
                  <a:schemeClr val="accent2"/>
                </a:solidFill>
              </a:rPr>
              <a:t>A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 M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X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…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sz="2400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sz="2400" baseline="-25000" dirty="0" err="1" smtClean="0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: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400" dirty="0" err="1" smtClean="0">
                <a:solidFill>
                  <a:schemeClr val="accent2"/>
                </a:solidFill>
              </a:rPr>
              <a:t>A.val</a:t>
            </a:r>
            <a:r>
              <a:rPr lang="en-US" sz="2400" dirty="0" smtClean="0">
                <a:solidFill>
                  <a:schemeClr val="accent2"/>
                </a:solidFill>
              </a:rPr>
              <a:t> = f(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sz="2400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.val, X</a:t>
            </a:r>
            <a:r>
              <a:rPr lang="en-US" sz="2400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.val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…</a:t>
            </a:r>
            <a:r>
              <a:rPr lang="en-US" sz="2400" dirty="0" err="1" smtClean="0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sz="2400" baseline="-25000" dirty="0" err="1" smtClean="0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sz="2400" dirty="0" err="1" smtClean="0">
                <a:solidFill>
                  <a:schemeClr val="accent2"/>
                </a:solidFill>
                <a:sym typeface="Symbol" charset="2"/>
              </a:rPr>
              <a:t>.val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, </a:t>
            </a:r>
            <a:r>
              <a:rPr lang="en-US" sz="2400" dirty="0" err="1" smtClean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sz="2400" baseline="-25000" dirty="0" err="1" smtClean="0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sz="2400" dirty="0" err="1" smtClean="0">
                <a:solidFill>
                  <a:schemeClr val="accent2"/>
                </a:solidFill>
                <a:sym typeface="Symbol" charset="2"/>
              </a:rPr>
              <a:t>.val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)</a:t>
            </a:r>
          </a:p>
          <a:p>
            <a:pPr lvl="1"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Push A into stack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(</a:t>
            </a:r>
            <a:r>
              <a:rPr lang="en-US" sz="2400" dirty="0" err="1">
                <a:solidFill>
                  <a:schemeClr val="accent2"/>
                </a:solidFill>
              </a:rPr>
              <a:t>M</a:t>
            </a:r>
            <a:r>
              <a:rPr lang="en-US" sz="2400" baseline="-25000" dirty="0" err="1">
                <a:solidFill>
                  <a:schemeClr val="accent2"/>
                </a:solidFill>
              </a:rPr>
              <a:t>i</a:t>
            </a:r>
            <a:r>
              <a:rPr lang="en-US" sz="2400" dirty="0" err="1">
                <a:solidFill>
                  <a:schemeClr val="accent2"/>
                </a:solidFill>
              </a:rPr>
              <a:t>.val</a:t>
            </a:r>
            <a:r>
              <a:rPr lang="en-US" sz="2400" dirty="0">
                <a:solidFill>
                  <a:schemeClr val="accent2"/>
                </a:solidFill>
              </a:rPr>
              <a:t> = X</a:t>
            </a:r>
            <a:r>
              <a:rPr lang="en-US" sz="2400" baseline="-25000" dirty="0">
                <a:solidFill>
                  <a:schemeClr val="accent2"/>
                </a:solidFill>
              </a:rPr>
              <a:t>i</a:t>
            </a:r>
            <a:r>
              <a:rPr lang="en-US" sz="2400" dirty="0">
                <a:solidFill>
                  <a:schemeClr val="accent2"/>
                </a:solidFill>
              </a:rPr>
              <a:t>.in)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pPr lvl="1"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 lvl="1">
              <a:buFontTx/>
              <a:buNone/>
            </a:pPr>
            <a:endParaRPr lang="en-US" sz="2400" dirty="0" smtClean="0">
              <a:solidFill>
                <a:schemeClr val="accent2"/>
              </a:solidFill>
              <a:sym typeface="Symbol" charset="2"/>
            </a:endParaRPr>
          </a:p>
          <a:p>
            <a:pPr lvl="1"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 lvl="1"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 smtClean="0">
                <a:sym typeface="Symbol" charset="2"/>
              </a:rPr>
              <a:t>Simplification: if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sz="2400" baseline="-25000" dirty="0" err="1" smtClean="0">
                <a:solidFill>
                  <a:schemeClr val="accent2"/>
                </a:solidFill>
                <a:sym typeface="Symbol" charset="2"/>
              </a:rPr>
              <a:t>j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smtClean="0">
                <a:sym typeface="Symbol" charset="2"/>
              </a:rPr>
              <a:t>has no attributes or is computed  by a copy </a:t>
            </a:r>
            <a:r>
              <a:rPr lang="en-US" sz="2400" dirty="0">
                <a:sym typeface="Symbol" charset="2"/>
              </a:rPr>
              <a:t>rule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sz="2400" baseline="-25000" dirty="0" smtClean="0">
                <a:solidFill>
                  <a:schemeClr val="accent2"/>
                </a:solidFill>
                <a:sym typeface="Symbol" charset="2"/>
              </a:rPr>
              <a:t>j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.in=X</a:t>
            </a:r>
            <a:r>
              <a:rPr lang="en-US" sz="2400" baseline="-25000" dirty="0" smtClean="0">
                <a:solidFill>
                  <a:schemeClr val="accent2"/>
                </a:solidFill>
                <a:sym typeface="Symbol" charset="2"/>
              </a:rPr>
              <a:t>j-1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.val </a:t>
            </a:r>
            <a:r>
              <a:rPr lang="en-US" sz="2400" dirty="0" smtClean="0">
                <a:sym typeface="Symbol" charset="2"/>
              </a:rPr>
              <a:t>discard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sz="2400" baseline="-25000" dirty="0" err="1" smtClean="0">
                <a:solidFill>
                  <a:schemeClr val="accent2"/>
                </a:solidFill>
                <a:sym typeface="Symbol" charset="2"/>
              </a:rPr>
              <a:t>j</a:t>
            </a:r>
            <a:r>
              <a:rPr lang="en-US" sz="2400" dirty="0" smtClean="0">
                <a:sym typeface="Symbol" charset="2"/>
              </a:rPr>
              <a:t>; adjust indices suitably. If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X</a:t>
            </a:r>
            <a:r>
              <a:rPr lang="en-US" sz="2400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.in </a:t>
            </a:r>
            <a:r>
              <a:rPr lang="en-US" sz="2400" dirty="0" smtClean="0">
                <a:sym typeface="Symbol" charset="2"/>
              </a:rPr>
              <a:t>exist and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X</a:t>
            </a:r>
            <a:r>
              <a:rPr lang="en-US" sz="2400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.in = A.in</a:t>
            </a:r>
            <a:r>
              <a:rPr lang="en-US" sz="2400" dirty="0" smtClean="0">
                <a:sym typeface="Symbol" charset="2"/>
              </a:rPr>
              <a:t>, omit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M</a:t>
            </a:r>
            <a:r>
              <a:rPr lang="en-US" sz="2400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endParaRPr lang="en-US" sz="2400" dirty="0" smtClean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865391" y="2836392"/>
            <a:ext cx="1452209" cy="2248792"/>
            <a:chOff x="5953623" y="4077072"/>
            <a:chExt cx="1452209" cy="2473672"/>
          </a:xfrm>
        </p:grpSpPr>
        <p:grpSp>
          <p:nvGrpSpPr>
            <p:cNvPr id="21" name="Group 20"/>
            <p:cNvGrpSpPr/>
            <p:nvPr/>
          </p:nvGrpSpPr>
          <p:grpSpPr>
            <a:xfrm>
              <a:off x="5953623" y="4106724"/>
              <a:ext cx="1446279" cy="2380079"/>
              <a:chOff x="6300192" y="4737524"/>
              <a:chExt cx="1446279" cy="1452876"/>
            </a:xfrm>
          </p:grpSpPr>
          <p:cxnSp>
            <p:nvCxnSpPr>
              <p:cNvPr id="55" name="Straight Connector 54"/>
              <p:cNvCxnSpPr/>
              <p:nvPr/>
            </p:nvCxnSpPr>
            <p:spPr bwMode="auto">
              <a:xfrm flipV="1">
                <a:off x="6300192" y="4737527"/>
                <a:ext cx="0" cy="14453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 flipV="1">
                <a:off x="7740352" y="4737524"/>
                <a:ext cx="0" cy="14453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 flipV="1">
                <a:off x="7007572" y="4737524"/>
                <a:ext cx="0" cy="14453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6300192" y="6190400"/>
                <a:ext cx="1446279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TextBox 21"/>
            <p:cNvSpPr txBox="1"/>
            <p:nvPr/>
          </p:nvSpPr>
          <p:spPr>
            <a:xfrm>
              <a:off x="6053401" y="5477162"/>
              <a:ext cx="463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M</a:t>
              </a:r>
              <a:r>
                <a:rPr lang="en-US" sz="2000" baseline="-25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27095" y="5470624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.in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51031" y="5163730"/>
              <a:ext cx="386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01695" y="5157192"/>
              <a:ext cx="760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.val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51031" y="4901098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</a:t>
              </a:r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.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4725" y="489456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51031" y="4083610"/>
              <a:ext cx="420308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 err="1">
                  <a:solidFill>
                    <a:schemeClr val="accent2"/>
                  </a:solidFill>
                  <a:latin typeface="Candara"/>
                  <a:cs typeface="Candara"/>
                </a:rPr>
                <a:t>n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12025" y="4077072"/>
              <a:ext cx="793807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 err="1">
                  <a:solidFill>
                    <a:schemeClr val="accent2"/>
                  </a:solidFill>
                  <a:latin typeface="Candara"/>
                  <a:cs typeface="Candara"/>
                </a:rPr>
                <a:t>n</a:t>
              </a:r>
              <a:r>
                <a:rPr lang="en-US" sz="2000" dirty="0" err="1" smtClean="0">
                  <a:solidFill>
                    <a:schemeClr val="accent2"/>
                  </a:solidFill>
                  <a:latin typeface="Candara"/>
                  <a:cs typeface="Candara"/>
                </a:rPr>
                <a:t>.val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72239" y="5837202"/>
              <a:ext cx="5100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M</a:t>
              </a:r>
              <a:r>
                <a:rPr lang="en-US" sz="2000" baseline="-25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A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45933" y="5830664"/>
              <a:ext cx="6030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A.in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51031" y="4757082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</a:t>
              </a:r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.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24725" y="475054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1031" y="4613066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</a:t>
              </a:r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.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24725" y="460652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51031" y="4397042"/>
              <a:ext cx="497252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chemeClr val="accent2"/>
                  </a:solidFill>
                  <a:latin typeface="Candara"/>
                  <a:cs typeface="Candara"/>
                </a:rPr>
                <a:t>M</a:t>
              </a:r>
              <a:r>
                <a:rPr lang="en-US" sz="2000" baseline="-25000" dirty="0" err="1">
                  <a:solidFill>
                    <a:schemeClr val="accent2"/>
                  </a:solidFill>
                  <a:latin typeface="Candara"/>
                  <a:cs typeface="Candara"/>
                </a:rPr>
                <a:t>n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24725" y="4390504"/>
              <a:ext cx="736099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 err="1">
                  <a:solidFill>
                    <a:schemeClr val="accent2"/>
                  </a:solidFill>
                  <a:latin typeface="Candara"/>
                  <a:cs typeface="Candara"/>
                </a:rPr>
                <a:t>n</a:t>
              </a:r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 .in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46068" y="6150634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</a:t>
              </a:r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.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19762" y="614409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046068" y="6019318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</a:t>
              </a:r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.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19762" y="60127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61" name="Right Arrow 60"/>
          <p:cNvSpPr/>
          <p:nvPr/>
        </p:nvSpPr>
        <p:spPr bwMode="auto">
          <a:xfrm>
            <a:off x="5580112" y="3501008"/>
            <a:ext cx="720080" cy="34697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38089" y="3166368"/>
            <a:ext cx="1446279" cy="1054720"/>
            <a:chOff x="6438089" y="3166368"/>
            <a:chExt cx="1446279" cy="1054720"/>
          </a:xfrm>
        </p:grpSpPr>
        <p:grpSp>
          <p:nvGrpSpPr>
            <p:cNvPr id="2" name="Group 1"/>
            <p:cNvGrpSpPr/>
            <p:nvPr/>
          </p:nvGrpSpPr>
          <p:grpSpPr>
            <a:xfrm>
              <a:off x="6438089" y="3221608"/>
              <a:ext cx="1446279" cy="999480"/>
              <a:chOff x="4283968" y="2861568"/>
              <a:chExt cx="1446279" cy="99948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283968" y="2861568"/>
                <a:ext cx="1446279" cy="936105"/>
                <a:chOff x="6300192" y="4719429"/>
                <a:chExt cx="1446279" cy="1589891"/>
              </a:xfrm>
            </p:grpSpPr>
            <p:cxnSp>
              <p:nvCxnSpPr>
                <p:cNvPr id="25" name="Straight Connector 24"/>
                <p:cNvCxnSpPr/>
                <p:nvPr/>
              </p:nvCxnSpPr>
              <p:spPr bwMode="auto">
                <a:xfrm flipV="1">
                  <a:off x="6300192" y="4719429"/>
                  <a:ext cx="0" cy="158989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 flipV="1">
                  <a:off x="7740352" y="4719429"/>
                  <a:ext cx="0" cy="158989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flipV="1">
                  <a:off x="7007572" y="4719429"/>
                  <a:ext cx="0" cy="158989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6300192" y="6309320"/>
                  <a:ext cx="144627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7" name="TextBox 36"/>
              <p:cNvSpPr txBox="1"/>
              <p:nvPr/>
            </p:nvSpPr>
            <p:spPr>
              <a:xfrm>
                <a:off x="4402584" y="3126298"/>
                <a:ext cx="5100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/>
                    </a:solidFill>
                    <a:latin typeface="Candara"/>
                    <a:cs typeface="Candara"/>
                  </a:rPr>
                  <a:t>M</a:t>
                </a:r>
                <a:r>
                  <a:rPr lang="en-US" sz="2000" baseline="-25000" dirty="0" smtClean="0">
                    <a:solidFill>
                      <a:schemeClr val="accent2"/>
                    </a:solidFill>
                    <a:latin typeface="Candara"/>
                    <a:cs typeface="Candara"/>
                  </a:rPr>
                  <a:t>A</a:t>
                </a:r>
                <a:endParaRPr lang="en-US" sz="2000" dirty="0">
                  <a:solidFill>
                    <a:schemeClr val="accent2"/>
                  </a:solidFill>
                  <a:latin typeface="Candara"/>
                  <a:cs typeface="Candar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976278" y="3119760"/>
                <a:ext cx="6030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/>
                    </a:solidFill>
                    <a:latin typeface="Candara"/>
                    <a:cs typeface="Candara"/>
                  </a:rPr>
                  <a:t>A.in</a:t>
                </a:r>
                <a:endParaRPr lang="en-US" sz="2000" dirty="0">
                  <a:solidFill>
                    <a:schemeClr val="accent2"/>
                  </a:solidFill>
                  <a:latin typeface="Candara"/>
                  <a:cs typeface="Candara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359821" y="3291522"/>
                <a:ext cx="3048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Candara"/>
                    <a:cs typeface="Candara"/>
                  </a:rPr>
                  <a:t> 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andara"/>
                    <a:cs typeface="Candara"/>
                  </a:rPr>
                  <a:t>.</a:t>
                </a:r>
                <a:endParaRPr lang="en-US" sz="2000" dirty="0">
                  <a:solidFill>
                    <a:schemeClr val="accent2"/>
                  </a:solidFill>
                  <a:latin typeface="Candara"/>
                  <a:cs typeface="Candara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33515" y="3284984"/>
                <a:ext cx="4171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/>
                    </a:solidFill>
                    <a:latin typeface="Candara"/>
                    <a:cs typeface="Candara"/>
                  </a:rPr>
                  <a:t>   .</a:t>
                </a:r>
                <a:endParaRPr lang="en-US" sz="2000" dirty="0">
                  <a:solidFill>
                    <a:schemeClr val="accent2"/>
                  </a:solidFill>
                  <a:latin typeface="Candara"/>
                  <a:cs typeface="Candara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355205" y="3460938"/>
                <a:ext cx="3048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Candara"/>
                    <a:cs typeface="Candara"/>
                  </a:rPr>
                  <a:t> 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Candara"/>
                    <a:cs typeface="Candara"/>
                  </a:rPr>
                  <a:t>.</a:t>
                </a:r>
                <a:endParaRPr lang="en-US" sz="2000" dirty="0">
                  <a:solidFill>
                    <a:schemeClr val="accent2"/>
                  </a:solidFill>
                  <a:latin typeface="Candara"/>
                  <a:cs typeface="Candara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928899" y="3454400"/>
                <a:ext cx="4171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/>
                    </a:solidFill>
                    <a:latin typeface="Candara"/>
                    <a:cs typeface="Candara"/>
                  </a:rPr>
                  <a:t>   .</a:t>
                </a:r>
                <a:endParaRPr lang="en-US" sz="2000" dirty="0">
                  <a:solidFill>
                    <a:schemeClr val="accent2"/>
                  </a:solidFill>
                  <a:latin typeface="Candara"/>
                  <a:cs typeface="Candara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6554316" y="317290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andara"/>
                  <a:cs typeface="Candara"/>
                </a:rPr>
                <a:t>A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128010" y="3166368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chemeClr val="accent2"/>
                  </a:solidFill>
                  <a:latin typeface="Candara"/>
                  <a:cs typeface="Candara"/>
                </a:rPr>
                <a:t>A.val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1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 Non-terminals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E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T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R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+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T { print( ‘+’ ); }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R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-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T { print( ‘-’ ); }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R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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sz="2800" b="1" dirty="0" err="1" smtClean="0">
                <a:sym typeface="Symbol" charset="2"/>
              </a:rPr>
              <a:t>int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{ print( </a:t>
            </a:r>
            <a:r>
              <a:rPr lang="en-US" sz="2800" b="1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800" dirty="0" err="1" smtClean="0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301413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 Non-terminals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E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T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R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+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T M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R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-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T N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R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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sz="2800" b="1" dirty="0" err="1" smtClean="0">
                <a:sym typeface="Symbol" charset="2"/>
              </a:rPr>
              <a:t>int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{ print( </a:t>
            </a:r>
            <a:r>
              <a:rPr lang="en-US" sz="2800" b="1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800" dirty="0" err="1" smtClean="0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);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M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 { print( ‘+’ );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N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 { print( ‘-’ ); }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5470525" y="2574925"/>
            <a:ext cx="2894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Equivalent SDT using</a:t>
            </a:r>
          </a:p>
          <a:p>
            <a:r>
              <a:rPr lang="en-US" i="1"/>
              <a:t>marker non-terminals</a:t>
            </a:r>
          </a:p>
        </p:txBody>
      </p:sp>
    </p:spTree>
    <p:extLst>
      <p:ext uri="{BB962C8B-B14F-4D97-AF65-F5344CB8AC3E}">
        <p14:creationId xmlns:p14="http://schemas.microsoft.com/office/powerpoint/2010/main" val="212458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ndara" charset="0"/>
              </a:rPr>
              <a:t>Expr concrete syntax tree</a:t>
            </a: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962400" y="195922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860032" y="28194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2843808" y="278092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029917" y="2420888"/>
            <a:ext cx="1118592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148509" y="2420888"/>
            <a:ext cx="897632" cy="3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 flipH="1">
            <a:off x="3962152" y="2420888"/>
            <a:ext cx="186357" cy="504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3784352" y="2924944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2267744" y="3573016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 flipH="1">
            <a:off x="2521981" y="3242593"/>
            <a:ext cx="507936" cy="3304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655815" y="5229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5351910" y="3645024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6216006" y="454806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5387578" y="457768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495575" y="450912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538019" y="4106689"/>
            <a:ext cx="17834" cy="4709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749812" y="4106689"/>
            <a:ext cx="788207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046141" y="3281065"/>
            <a:ext cx="491878" cy="363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538019" y="4106689"/>
            <a:ext cx="864096" cy="4413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402115" y="5009728"/>
            <a:ext cx="507937" cy="219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67544" y="1700808"/>
            <a:ext cx="12394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Input:</a:t>
            </a:r>
          </a:p>
          <a:p>
            <a:r>
              <a:rPr lang="en-US" sz="3200" b="1" dirty="0" smtClean="0">
                <a:solidFill>
                  <a:schemeClr val="accent2"/>
                </a:solidFill>
              </a:rPr>
              <a:t>4+3*5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7351543" y="1973158"/>
            <a:ext cx="1396921" cy="181588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605109" y="3861048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int.lexval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2843808" y="4869160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int.lexval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6131073" y="5733256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int.lexval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715358" y="2662312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.val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611902" y="4479503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T.val</a:t>
            </a:r>
            <a:r>
              <a:rPr lang="en-US" dirty="0" smtClean="0"/>
              <a:t>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9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Impossible Syntax-directed Definition</a:t>
            </a:r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4853880" y="4149080"/>
            <a:ext cx="40386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Causes a reduce/reduce conflict when marker non-terminals are introduced.</a:t>
            </a:r>
            <a:endParaRPr lang="en-US" dirty="0"/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5715000" y="2133600"/>
            <a:ext cx="2590800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Tries to convert infix to prefix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1844824"/>
            <a:ext cx="41582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{ print( ‘+’ ); }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 </a:t>
            </a:r>
            <a:r>
              <a:rPr lang="en-US" b="1" dirty="0" smtClean="0">
                <a:sym typeface="Symbol" charset="2"/>
              </a:rPr>
              <a:t>+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T</a:t>
            </a:r>
            <a:endParaRPr lang="en-US" sz="2000" dirty="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{ print(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‘-’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); }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 </a:t>
            </a:r>
            <a:r>
              <a:rPr lang="en-US" b="1" dirty="0" smtClean="0">
                <a:sym typeface="Symbol" charset="2"/>
              </a:rPr>
              <a:t>–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>
                <a:sym typeface="Symbol" charset="2"/>
              </a:rPr>
              <a:t>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US" b="1" dirty="0">
                <a:sym typeface="Symbol" charset="2"/>
              </a:rPr>
              <a:t>)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{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print(</a:t>
            </a:r>
            <a:r>
              <a:rPr lang="en-US" b="1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);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}</a:t>
            </a:r>
            <a:endParaRPr lang="en-US" dirty="0"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7808" y="3789040"/>
            <a:ext cx="4158208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M E </a:t>
            </a:r>
            <a:r>
              <a:rPr lang="en-US" b="1" dirty="0" smtClean="0">
                <a:sym typeface="Symbol" charset="2"/>
              </a:rPr>
              <a:t>+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T</a:t>
            </a:r>
            <a:endParaRPr lang="en-US" sz="2000" dirty="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N E </a:t>
            </a:r>
            <a:r>
              <a:rPr lang="en-US" b="1" dirty="0" smtClean="0">
                <a:sym typeface="Symbol" charset="2"/>
              </a:rPr>
              <a:t>–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 { print( ‘+’ );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N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 { print(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‘-’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); }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>
                <a:sym typeface="Symbol" charset="2"/>
              </a:rPr>
              <a:t>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US" b="1" dirty="0">
                <a:sym typeface="Symbol" charset="2"/>
              </a:rPr>
              <a:t>)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{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print(</a:t>
            </a:r>
            <a:r>
              <a:rPr lang="en-US" b="1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);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}</a:t>
            </a:r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90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0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parser produces concrete syntax trees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Abstract syntax trees: define semantic checks or a syntax-directed translation to the desired output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Attribute grammars: static definition of syntax-directed translation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Synthesized and Inherited attributes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S-attribute grammars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L-attributed grammars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Complex inherited attributes can be defined if the full parse tree is available</a:t>
            </a:r>
          </a:p>
        </p:txBody>
      </p:sp>
    </p:spTree>
    <p:extLst>
      <p:ext uri="{BB962C8B-B14F-4D97-AF65-F5344CB8AC3E}">
        <p14:creationId xmlns:p14="http://schemas.microsoft.com/office/powerpoint/2010/main" val="142359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67000"/>
            <a:ext cx="7924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Extra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36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Syntax-directed defns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00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Arial" charset="0"/>
              <a:buChar char="•"/>
            </a:pPr>
            <a:r>
              <a:rPr lang="en-US"/>
              <a:t>LR parser, S-attributed definition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Char char="•"/>
            </a:pPr>
            <a:r>
              <a:rPr lang="en-US"/>
              <a:t>more details later …</a:t>
            </a:r>
          </a:p>
          <a:p>
            <a:pPr marL="609600" indent="-609600">
              <a:lnSpc>
                <a:spcPct val="90000"/>
              </a:lnSpc>
              <a:buFont typeface="Arial" charset="0"/>
              <a:buChar char="•"/>
            </a:pPr>
            <a:r>
              <a:rPr lang="en-US"/>
              <a:t>LL parser, L-attributed definition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5384800" y="4146550"/>
            <a:ext cx="215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b="1"/>
              <a:t>T </a:t>
            </a:r>
            <a:r>
              <a:rPr lang="en-US" sz="2000" b="1">
                <a:sym typeface="Symbol" charset="2"/>
              </a:rPr>
              <a:t> </a:t>
            </a:r>
            <a:r>
              <a:rPr lang="en-US" sz="2000" b="1"/>
              <a:t>F T’ { $2.in = $1.val }</a:t>
            </a:r>
            <a:endParaRPr lang="en-US" sz="2800"/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3225800" y="4146550"/>
            <a:ext cx="215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id)*id$</a:t>
            </a: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1066800" y="4146550"/>
            <a:ext cx="215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$T’)T’F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5410200" y="4800600"/>
            <a:ext cx="215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b="1"/>
              <a:t>F </a:t>
            </a:r>
            <a:r>
              <a:rPr lang="en-US" sz="2000" b="1">
                <a:sym typeface="Symbol" charset="2"/>
              </a:rPr>
              <a:t> </a:t>
            </a:r>
            <a:r>
              <a:rPr lang="en-US" sz="2000" b="1"/>
              <a:t>id { $0.val = $1.val }</a:t>
            </a:r>
            <a:endParaRPr lang="en-US" sz="2800"/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3251200" y="4800600"/>
            <a:ext cx="215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id)*id$</a:t>
            </a: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1092200" y="4800600"/>
            <a:ext cx="215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$T’)T’id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5334000" y="5486400"/>
            <a:ext cx="2159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endParaRPr lang="en-US" sz="2800"/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3175000" y="5486400"/>
            <a:ext cx="2159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)*id$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1016000" y="5486400"/>
            <a:ext cx="2159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$T’)T’</a:t>
            </a:r>
          </a:p>
        </p:txBody>
      </p:sp>
      <p:sp>
        <p:nvSpPr>
          <p:cNvPr id="175127" name="Rectangle 23"/>
          <p:cNvSpPr>
            <a:spLocks noChangeArrowheads="1"/>
          </p:cNvSpPr>
          <p:nvPr/>
        </p:nvSpPr>
        <p:spPr bwMode="auto">
          <a:xfrm>
            <a:off x="5410200" y="3613150"/>
            <a:ext cx="2159000" cy="517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Output</a:t>
            </a: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3251200" y="3613150"/>
            <a:ext cx="2159000" cy="517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Input</a:t>
            </a:r>
          </a:p>
        </p:txBody>
      </p:sp>
      <p:sp>
        <p:nvSpPr>
          <p:cNvPr id="175129" name="Rectangle 25"/>
          <p:cNvSpPr>
            <a:spLocks noChangeArrowheads="1"/>
          </p:cNvSpPr>
          <p:nvPr/>
        </p:nvSpPr>
        <p:spPr bwMode="auto">
          <a:xfrm>
            <a:off x="1092200" y="3613150"/>
            <a:ext cx="2159000" cy="517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Stack</a:t>
            </a:r>
          </a:p>
        </p:txBody>
      </p:sp>
      <p:sp>
        <p:nvSpPr>
          <p:cNvPr id="175130" name="Line 26"/>
          <p:cNvSpPr>
            <a:spLocks noChangeShapeType="1"/>
          </p:cNvSpPr>
          <p:nvPr/>
        </p:nvSpPr>
        <p:spPr bwMode="auto">
          <a:xfrm>
            <a:off x="1092200" y="3613150"/>
            <a:ext cx="6477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131" name="Line 27"/>
          <p:cNvSpPr>
            <a:spLocks noChangeShapeType="1"/>
          </p:cNvSpPr>
          <p:nvPr/>
        </p:nvSpPr>
        <p:spPr bwMode="auto">
          <a:xfrm>
            <a:off x="1092200" y="41306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133" name="AutoShape 29"/>
          <p:cNvSpPr>
            <a:spLocks noChangeArrowheads="1"/>
          </p:cNvSpPr>
          <p:nvPr/>
        </p:nvSpPr>
        <p:spPr bwMode="auto">
          <a:xfrm>
            <a:off x="2286000" y="5911850"/>
            <a:ext cx="2209800" cy="831850"/>
          </a:xfrm>
          <a:prstGeom prst="wedgeRectCallout">
            <a:avLst>
              <a:gd name="adj1" fmla="val -63218"/>
              <a:gd name="adj2" fmla="val -7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action record: T’.in = F.val</a:t>
            </a:r>
          </a:p>
        </p:txBody>
      </p:sp>
      <p:sp>
        <p:nvSpPr>
          <p:cNvPr id="175134" name="Text Box 30"/>
          <p:cNvSpPr txBox="1">
            <a:spLocks noChangeArrowheads="1"/>
          </p:cNvSpPr>
          <p:nvPr/>
        </p:nvSpPr>
        <p:spPr bwMode="auto">
          <a:xfrm>
            <a:off x="4876800" y="5486400"/>
            <a:ext cx="3200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The action record stays on the stack when T’ is replaced with rhs of rule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LR parsing and inherited attributes</a:t>
            </a: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As we just saw, inherited attributes are possible when doing top-down parsing</a:t>
            </a:r>
          </a:p>
          <a:p>
            <a:pPr>
              <a:lnSpc>
                <a:spcPct val="90000"/>
              </a:lnSpc>
            </a:pPr>
            <a:r>
              <a:rPr lang="en-US"/>
              <a:t>How can we compute inherited attributes in a bottom-up shift-reduce parser</a:t>
            </a:r>
          </a:p>
          <a:p>
            <a:pPr>
              <a:lnSpc>
                <a:spcPct val="90000"/>
              </a:lnSpc>
            </a:pPr>
            <a:r>
              <a:rPr lang="en-US"/>
              <a:t>Problem: doing it incrementally (while parsing)</a:t>
            </a:r>
          </a:p>
          <a:p>
            <a:pPr>
              <a:lnSpc>
                <a:spcPct val="90000"/>
              </a:lnSpc>
            </a:pPr>
            <a:r>
              <a:rPr lang="en-US"/>
              <a:t>Note that LR parsing implies depth-first visit which matches L-attributed definitions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LR parsing and inherited attributes</a:t>
            </a: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Attributes can be stored on the stack used by the shift-reduce parsing</a:t>
            </a:r>
          </a:p>
          <a:p>
            <a:pPr>
              <a:lnSpc>
                <a:spcPct val="90000"/>
              </a:lnSpc>
            </a:pPr>
            <a:r>
              <a:rPr lang="en-US"/>
              <a:t>For synthesized attributes: when a reduce action is invoked, store the value on the stack based on value popped from stack</a:t>
            </a:r>
          </a:p>
          <a:p>
            <a:pPr>
              <a:lnSpc>
                <a:spcPct val="90000"/>
              </a:lnSpc>
            </a:pPr>
            <a:r>
              <a:rPr lang="en-US"/>
              <a:t>For inherited attributes: transmit the attribute value when executing the </a:t>
            </a:r>
            <a:r>
              <a:rPr lang="en-US" b="1"/>
              <a:t>goto</a:t>
            </a:r>
            <a:r>
              <a:rPr lang="en-US"/>
              <a:t> function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Example: Synthesized Attributes</a:t>
            </a: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T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F     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T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T * F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{ $0.val = $1.val *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F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id</a:t>
            </a:r>
            <a:r>
              <a:rPr lang="en-US" sz="2800" dirty="0">
                <a:sym typeface="Symbol" charset="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{ </a:t>
            </a:r>
            <a:r>
              <a:rPr lang="en-US" sz="2800" dirty="0" err="1">
                <a:sym typeface="Symbol" charset="2"/>
              </a:rPr>
              <a:t>val</a:t>
            </a:r>
            <a:r>
              <a:rPr lang="en-US" sz="2800" dirty="0">
                <a:sym typeface="Symbol" charset="2"/>
              </a:rPr>
              <a:t> := </a:t>
            </a:r>
            <a:r>
              <a:rPr lang="en-US" sz="2800" b="1" dirty="0" err="1">
                <a:sym typeface="Symbol" charset="2"/>
              </a:rPr>
              <a:t>id</a:t>
            </a:r>
            <a:r>
              <a:rPr lang="en-US" sz="2800" dirty="0" err="1">
                <a:sym typeface="Symbol" charset="2"/>
              </a:rPr>
              <a:t>.lookup</a:t>
            </a:r>
            <a:r>
              <a:rPr lang="en-US" sz="2800" dirty="0">
                <a:sym typeface="Symbol" charset="2"/>
              </a:rPr>
              <a:t>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 if (</a:t>
            </a:r>
            <a:r>
              <a:rPr lang="en-US" sz="2800" dirty="0" err="1">
                <a:sym typeface="Symbol" charset="2"/>
              </a:rPr>
              <a:t>val</a:t>
            </a:r>
            <a:r>
              <a:rPr lang="en-US" sz="2800" dirty="0">
                <a:sym typeface="Symbol" charset="2"/>
              </a:rPr>
              <a:t>) 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 else { error; } </a:t>
            </a:r>
            <a:endParaRPr lang="en-US" sz="2800" dirty="0" smtClean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</a:t>
            </a:r>
            <a:r>
              <a:rPr lang="en-US" sz="2800" dirty="0" smtClean="0">
                <a:sym typeface="Symbol" charset="2"/>
              </a:rPr>
              <a:t>  }</a:t>
            </a:r>
            <a:endParaRPr lang="en-US" sz="2800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F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( T )   { $0.val = </a:t>
            </a:r>
            <a:r>
              <a:rPr lang="en-US" sz="2800" dirty="0" smtClean="0">
                <a:sym typeface="Symbol" charset="2"/>
              </a:rPr>
              <a:t>$2.</a:t>
            </a:r>
            <a:r>
              <a:rPr lang="en-US" sz="2800" dirty="0">
                <a:sym typeface="Symbol" charset="2"/>
              </a:rPr>
              <a:t>val;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uiExpand="1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28600" y="23622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819400" y="609600"/>
            <a:ext cx="1676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/>
        </p:nvGraphicFramePr>
        <p:xfrm>
          <a:off x="76200" y="762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51223" name="Group 23"/>
          <p:cNvGrpSpPr>
            <a:grpSpLocks/>
          </p:cNvGrpSpPr>
          <p:nvPr/>
        </p:nvGrpSpPr>
        <p:grpSpPr bwMode="auto">
          <a:xfrm>
            <a:off x="1371600" y="609600"/>
            <a:ext cx="1439863" cy="1744663"/>
            <a:chOff x="864" y="384"/>
            <a:chExt cx="907" cy="1099"/>
          </a:xfrm>
        </p:grpSpPr>
        <p:cxnSp>
          <p:nvCxnSpPr>
            <p:cNvPr id="51224" name="AutoShape 24"/>
            <p:cNvCxnSpPr>
              <a:cxnSpLocks noChangeShapeType="1"/>
              <a:stCxn id="51202" idx="0"/>
              <a:endCxn id="51203" idx="1"/>
            </p:cNvCxnSpPr>
            <p:nvPr/>
          </p:nvCxnSpPr>
          <p:spPr bwMode="auto">
            <a:xfrm rot="16200000">
              <a:off x="852" y="564"/>
              <a:ext cx="931" cy="90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25" name="Rectangle 25"/>
            <p:cNvSpPr>
              <a:spLocks noChangeArrowheads="1"/>
            </p:cNvSpPr>
            <p:nvPr/>
          </p:nvSpPr>
          <p:spPr bwMode="auto">
            <a:xfrm>
              <a:off x="1296" y="3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3276600" y="16002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pSp>
        <p:nvGrpSpPr>
          <p:cNvPr id="51227" name="Group 27"/>
          <p:cNvGrpSpPr>
            <a:grpSpLocks/>
          </p:cNvGrpSpPr>
          <p:nvPr/>
        </p:nvGrpSpPr>
        <p:grpSpPr bwMode="auto">
          <a:xfrm>
            <a:off x="2522538" y="2019300"/>
            <a:ext cx="746125" cy="1333500"/>
            <a:chOff x="1589" y="1272"/>
            <a:chExt cx="470" cy="840"/>
          </a:xfrm>
        </p:grpSpPr>
        <p:cxnSp>
          <p:nvCxnSpPr>
            <p:cNvPr id="51228" name="AutoShape 28"/>
            <p:cNvCxnSpPr>
              <a:cxnSpLocks noChangeShapeType="1"/>
              <a:stCxn id="51202" idx="3"/>
              <a:endCxn id="51226" idx="1"/>
            </p:cNvCxnSpPr>
            <p:nvPr/>
          </p:nvCxnSpPr>
          <p:spPr bwMode="auto">
            <a:xfrm flipV="1">
              <a:off x="1589" y="1272"/>
              <a:ext cx="470" cy="84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29" name="Rectangle 29"/>
            <p:cNvSpPr>
              <a:spLocks noChangeArrowheads="1"/>
            </p:cNvSpPr>
            <p:nvPr/>
          </p:nvSpPr>
          <p:spPr bwMode="auto">
            <a:xfrm>
              <a:off x="1632" y="144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30" name="Rectangle 30"/>
          <p:cNvSpPr>
            <a:spLocks noChangeArrowheads="1"/>
          </p:cNvSpPr>
          <p:nvPr/>
        </p:nvSpPr>
        <p:spPr bwMode="auto">
          <a:xfrm>
            <a:off x="3429000" y="3124200"/>
            <a:ext cx="23622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51231" name="Group 31"/>
          <p:cNvGrpSpPr>
            <a:grpSpLocks/>
          </p:cNvGrpSpPr>
          <p:nvPr/>
        </p:nvGrpSpPr>
        <p:grpSpPr bwMode="auto">
          <a:xfrm>
            <a:off x="4457700" y="2446338"/>
            <a:ext cx="495300" cy="677862"/>
            <a:chOff x="2808" y="1541"/>
            <a:chExt cx="312" cy="427"/>
          </a:xfrm>
        </p:grpSpPr>
        <p:cxnSp>
          <p:nvCxnSpPr>
            <p:cNvPr id="51232" name="AutoShape 32"/>
            <p:cNvCxnSpPr>
              <a:cxnSpLocks noChangeShapeType="1"/>
              <a:stCxn id="51226" idx="2"/>
              <a:endCxn id="51230" idx="0"/>
            </p:cNvCxnSpPr>
            <p:nvPr/>
          </p:nvCxnSpPr>
          <p:spPr bwMode="auto">
            <a:xfrm>
              <a:off x="2808" y="1541"/>
              <a:ext cx="96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33" name="Rectangle 33"/>
            <p:cNvSpPr>
              <a:spLocks noChangeArrowheads="1"/>
            </p:cNvSpPr>
            <p:nvPr/>
          </p:nvSpPr>
          <p:spPr bwMode="auto">
            <a:xfrm>
              <a:off x="2880" y="1632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latin typeface="Comic Sans MS" charset="0"/>
                  <a:sym typeface="Symbol" charset="2"/>
                </a:rPr>
                <a:t>*</a:t>
              </a:r>
            </a:p>
          </p:txBody>
        </p:sp>
      </p:grpSp>
      <p:sp>
        <p:nvSpPr>
          <p:cNvPr id="51234" name="Rectangle 34"/>
          <p:cNvSpPr>
            <a:spLocks noChangeArrowheads="1"/>
          </p:cNvSpPr>
          <p:nvPr/>
        </p:nvSpPr>
        <p:spPr bwMode="auto">
          <a:xfrm>
            <a:off x="6248400" y="1676400"/>
            <a:ext cx="2362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51235" name="Group 35"/>
          <p:cNvGrpSpPr>
            <a:grpSpLocks/>
          </p:cNvGrpSpPr>
          <p:nvPr/>
        </p:nvGrpSpPr>
        <p:grpSpPr bwMode="auto">
          <a:xfrm>
            <a:off x="5799138" y="1943100"/>
            <a:ext cx="677862" cy="1828800"/>
            <a:chOff x="3653" y="1224"/>
            <a:chExt cx="427" cy="1152"/>
          </a:xfrm>
        </p:grpSpPr>
        <p:cxnSp>
          <p:nvCxnSpPr>
            <p:cNvPr id="51236" name="AutoShape 36"/>
            <p:cNvCxnSpPr>
              <a:cxnSpLocks noChangeShapeType="1"/>
              <a:stCxn id="51230" idx="3"/>
              <a:endCxn id="51234" idx="1"/>
            </p:cNvCxnSpPr>
            <p:nvPr/>
          </p:nvCxnSpPr>
          <p:spPr bwMode="auto">
            <a:xfrm flipV="1">
              <a:off x="3653" y="1224"/>
              <a:ext cx="283" cy="1152"/>
            </a:xfrm>
            <a:prstGeom prst="curvedConnector3">
              <a:avLst>
                <a:gd name="adj1" fmla="val 49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37" name="Rectangle 37"/>
            <p:cNvSpPr>
              <a:spLocks noChangeArrowheads="1"/>
            </p:cNvSpPr>
            <p:nvPr/>
          </p:nvSpPr>
          <p:spPr bwMode="auto">
            <a:xfrm>
              <a:off x="3840" y="15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38" name="Rectangle 38"/>
          <p:cNvSpPr>
            <a:spLocks noChangeArrowheads="1"/>
          </p:cNvSpPr>
          <p:nvPr/>
        </p:nvSpPr>
        <p:spPr bwMode="auto">
          <a:xfrm>
            <a:off x="6477000" y="39624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)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/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51239" name="Group 39"/>
          <p:cNvGrpSpPr>
            <a:grpSpLocks/>
          </p:cNvGrpSpPr>
          <p:nvPr/>
        </p:nvGrpSpPr>
        <p:grpSpPr bwMode="auto">
          <a:xfrm>
            <a:off x="5799138" y="3771900"/>
            <a:ext cx="677862" cy="1181100"/>
            <a:chOff x="3653" y="2376"/>
            <a:chExt cx="427" cy="744"/>
          </a:xfrm>
        </p:grpSpPr>
        <p:cxnSp>
          <p:nvCxnSpPr>
            <p:cNvPr id="51240" name="AutoShape 40"/>
            <p:cNvCxnSpPr>
              <a:cxnSpLocks noChangeShapeType="1"/>
              <a:stCxn id="51230" idx="3"/>
              <a:endCxn id="51238" idx="1"/>
            </p:cNvCxnSpPr>
            <p:nvPr/>
          </p:nvCxnSpPr>
          <p:spPr bwMode="auto">
            <a:xfrm>
              <a:off x="3653" y="2376"/>
              <a:ext cx="422" cy="74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41" name="Rectangle 41"/>
            <p:cNvSpPr>
              <a:spLocks noChangeArrowheads="1"/>
            </p:cNvSpPr>
            <p:nvPr/>
          </p:nvSpPr>
          <p:spPr bwMode="auto">
            <a:xfrm>
              <a:off x="3840" y="2448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(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42" name="Rectangle 42"/>
          <p:cNvSpPr>
            <a:spLocks noChangeArrowheads="1"/>
          </p:cNvSpPr>
          <p:nvPr/>
        </p:nvSpPr>
        <p:spPr bwMode="auto">
          <a:xfrm>
            <a:off x="3276600" y="52578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</a:p>
        </p:txBody>
      </p:sp>
      <p:grpSp>
        <p:nvGrpSpPr>
          <p:cNvPr id="51243" name="Group 43"/>
          <p:cNvGrpSpPr>
            <a:grpSpLocks/>
          </p:cNvGrpSpPr>
          <p:nvPr/>
        </p:nvGrpSpPr>
        <p:grpSpPr bwMode="auto">
          <a:xfrm>
            <a:off x="5646738" y="4953000"/>
            <a:ext cx="822325" cy="914400"/>
            <a:chOff x="3557" y="3120"/>
            <a:chExt cx="518" cy="576"/>
          </a:xfrm>
        </p:grpSpPr>
        <p:cxnSp>
          <p:nvCxnSpPr>
            <p:cNvPr id="51244" name="AutoShape 44"/>
            <p:cNvCxnSpPr>
              <a:cxnSpLocks noChangeShapeType="1"/>
              <a:stCxn id="51238" idx="1"/>
              <a:endCxn id="51242" idx="3"/>
            </p:cNvCxnSpPr>
            <p:nvPr/>
          </p:nvCxnSpPr>
          <p:spPr bwMode="auto">
            <a:xfrm rot="10800000" flipV="1">
              <a:off x="3557" y="3120"/>
              <a:ext cx="518" cy="45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45" name="Rectangle 45"/>
            <p:cNvSpPr>
              <a:spLocks noChangeArrowheads="1"/>
            </p:cNvSpPr>
            <p:nvPr/>
          </p:nvSpPr>
          <p:spPr bwMode="auto">
            <a:xfrm>
              <a:off x="3792" y="336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46" name="Rectangle 46"/>
          <p:cNvSpPr>
            <a:spLocks noChangeArrowheads="1"/>
          </p:cNvSpPr>
          <p:nvPr/>
        </p:nvSpPr>
        <p:spPr bwMode="auto">
          <a:xfrm>
            <a:off x="1295400" y="45720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)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51247" name="Group 47"/>
          <p:cNvGrpSpPr>
            <a:grpSpLocks/>
          </p:cNvGrpSpPr>
          <p:nvPr/>
        </p:nvGrpSpPr>
        <p:grpSpPr bwMode="auto">
          <a:xfrm>
            <a:off x="3589338" y="4572000"/>
            <a:ext cx="906462" cy="677863"/>
            <a:chOff x="2261" y="2880"/>
            <a:chExt cx="571" cy="427"/>
          </a:xfrm>
        </p:grpSpPr>
        <p:cxnSp>
          <p:nvCxnSpPr>
            <p:cNvPr id="51248" name="AutoShape 48"/>
            <p:cNvCxnSpPr>
              <a:cxnSpLocks noChangeShapeType="1"/>
              <a:stCxn id="51242" idx="0"/>
              <a:endCxn id="51246" idx="3"/>
            </p:cNvCxnSpPr>
            <p:nvPr/>
          </p:nvCxnSpPr>
          <p:spPr bwMode="auto">
            <a:xfrm rot="5400000" flipH="1">
              <a:off x="2405" y="2904"/>
              <a:ext cx="259" cy="54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49" name="Rectangle 49"/>
            <p:cNvSpPr>
              <a:spLocks noChangeArrowheads="1"/>
            </p:cNvSpPr>
            <p:nvPr/>
          </p:nvSpPr>
          <p:spPr bwMode="auto">
            <a:xfrm>
              <a:off x="2592" y="288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)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50" name="Rectangle 50"/>
          <p:cNvSpPr>
            <a:spLocks noChangeArrowheads="1"/>
          </p:cNvSpPr>
          <p:nvPr/>
        </p:nvSpPr>
        <p:spPr bwMode="auto">
          <a:xfrm>
            <a:off x="6781800" y="2819400"/>
            <a:ext cx="1828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51251" name="Group 51"/>
          <p:cNvGrpSpPr>
            <a:grpSpLocks/>
          </p:cNvGrpSpPr>
          <p:nvPr/>
        </p:nvGrpSpPr>
        <p:grpSpPr bwMode="auto">
          <a:xfrm>
            <a:off x="7620000" y="3352800"/>
            <a:ext cx="609600" cy="609600"/>
            <a:chOff x="4800" y="2112"/>
            <a:chExt cx="384" cy="384"/>
          </a:xfrm>
        </p:grpSpPr>
        <p:cxnSp>
          <p:nvCxnSpPr>
            <p:cNvPr id="51252" name="AutoShape 52"/>
            <p:cNvCxnSpPr>
              <a:cxnSpLocks noChangeShapeType="1"/>
              <a:stCxn id="51238" idx="0"/>
              <a:endCxn id="51250" idx="2"/>
            </p:cNvCxnSpPr>
            <p:nvPr/>
          </p:nvCxnSpPr>
          <p:spPr bwMode="auto">
            <a:xfrm rot="16200000">
              <a:off x="4634" y="2278"/>
              <a:ext cx="379" cy="48"/>
            </a:xfrm>
            <a:prstGeom prst="curvedConnector3">
              <a:avLst>
                <a:gd name="adj1" fmla="val 493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53" name="Rectangle 53"/>
            <p:cNvSpPr>
              <a:spLocks noChangeArrowheads="1"/>
            </p:cNvSpPr>
            <p:nvPr/>
          </p:nvSpPr>
          <p:spPr bwMode="auto">
            <a:xfrm>
              <a:off x="4848" y="21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cxnSp>
        <p:nvCxnSpPr>
          <p:cNvPr id="51254" name="AutoShape 54"/>
          <p:cNvCxnSpPr>
            <a:cxnSpLocks noChangeShapeType="1"/>
          </p:cNvCxnSpPr>
          <p:nvPr/>
        </p:nvCxnSpPr>
        <p:spPr bwMode="auto">
          <a:xfrm rot="16200000">
            <a:off x="4122737" y="4762501"/>
            <a:ext cx="822325" cy="1524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55" name="Rectangle 55"/>
          <p:cNvSpPr>
            <a:spLocks noChangeArrowheads="1"/>
          </p:cNvSpPr>
          <p:nvPr/>
        </p:nvSpPr>
        <p:spPr bwMode="auto">
          <a:xfrm>
            <a:off x="4572000" y="46482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*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51256" name="AutoShape 56"/>
          <p:cNvCxnSpPr>
            <a:cxnSpLocks noChangeShapeType="1"/>
            <a:stCxn id="51238" idx="3"/>
            <a:endCxn id="51203" idx="0"/>
          </p:cNvCxnSpPr>
          <p:nvPr/>
        </p:nvCxnSpPr>
        <p:spPr bwMode="auto">
          <a:xfrm flipH="1" flipV="1">
            <a:off x="3657600" y="601663"/>
            <a:ext cx="5113338" cy="4351337"/>
          </a:xfrm>
          <a:prstGeom prst="curvedConnector4">
            <a:avLst>
              <a:gd name="adj1" fmla="val -4315"/>
              <a:gd name="adj2" fmla="val 10506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257" name="AutoShape 57"/>
          <p:cNvCxnSpPr>
            <a:cxnSpLocks noChangeShapeType="1"/>
            <a:stCxn id="51238" idx="3"/>
            <a:endCxn id="51238" idx="2"/>
          </p:cNvCxnSpPr>
          <p:nvPr/>
        </p:nvCxnSpPr>
        <p:spPr bwMode="auto">
          <a:xfrm flipH="1">
            <a:off x="7620000" y="4953000"/>
            <a:ext cx="1150938" cy="998538"/>
          </a:xfrm>
          <a:prstGeom prst="curvedConnector4">
            <a:avLst>
              <a:gd name="adj1" fmla="val -19171"/>
              <a:gd name="adj2" fmla="val 1220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58" name="Rectangle 58"/>
          <p:cNvSpPr>
            <a:spLocks noChangeArrowheads="1"/>
          </p:cNvSpPr>
          <p:nvPr/>
        </p:nvSpPr>
        <p:spPr bwMode="auto">
          <a:xfrm>
            <a:off x="8534400" y="60198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sp>
        <p:nvSpPr>
          <p:cNvPr id="51259" name="Rectangle 59"/>
          <p:cNvSpPr>
            <a:spLocks noChangeArrowheads="1"/>
          </p:cNvSpPr>
          <p:nvPr/>
        </p:nvSpPr>
        <p:spPr bwMode="auto">
          <a:xfrm>
            <a:off x="8001000" y="381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F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51260" name="AutoShape 60"/>
          <p:cNvCxnSpPr>
            <a:cxnSpLocks noChangeShapeType="1"/>
          </p:cNvCxnSpPr>
          <p:nvPr/>
        </p:nvCxnSpPr>
        <p:spPr bwMode="auto">
          <a:xfrm flipV="1">
            <a:off x="5799138" y="3086100"/>
            <a:ext cx="982662" cy="685800"/>
          </a:xfrm>
          <a:prstGeom prst="curvedConnector3">
            <a:avLst>
              <a:gd name="adj1" fmla="val 495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61" name="Rectangle 61"/>
          <p:cNvSpPr>
            <a:spLocks noChangeArrowheads="1"/>
          </p:cNvSpPr>
          <p:nvPr/>
        </p:nvSpPr>
        <p:spPr bwMode="auto">
          <a:xfrm>
            <a:off x="6248400" y="3276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51262" name="AutoShape 62"/>
          <p:cNvCxnSpPr>
            <a:cxnSpLocks noChangeShapeType="1"/>
          </p:cNvCxnSpPr>
          <p:nvPr/>
        </p:nvCxnSpPr>
        <p:spPr bwMode="auto">
          <a:xfrm flipV="1">
            <a:off x="2514600" y="2819400"/>
            <a:ext cx="5181600" cy="533400"/>
          </a:xfrm>
          <a:prstGeom prst="curvedConnector4">
            <a:avLst>
              <a:gd name="adj1" fmla="val 16412"/>
              <a:gd name="adj2" fmla="val 1428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63" name="Rectangle 63"/>
          <p:cNvSpPr>
            <a:spLocks noChangeArrowheads="1"/>
          </p:cNvSpPr>
          <p:nvPr/>
        </p:nvSpPr>
        <p:spPr bwMode="auto">
          <a:xfrm>
            <a:off x="3041650" y="2514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51264" name="AutoShape 64"/>
          <p:cNvCxnSpPr>
            <a:cxnSpLocks noChangeShapeType="1"/>
          </p:cNvCxnSpPr>
          <p:nvPr/>
        </p:nvCxnSpPr>
        <p:spPr bwMode="auto">
          <a:xfrm rot="10800000" flipH="1" flipV="1">
            <a:off x="220663" y="3352800"/>
            <a:ext cx="7399337" cy="2598738"/>
          </a:xfrm>
          <a:prstGeom prst="curvedConnector4">
            <a:avLst>
              <a:gd name="adj1" fmla="val -2213"/>
              <a:gd name="adj2" fmla="val 10849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65" name="Rectangle 65"/>
          <p:cNvSpPr>
            <a:spLocks noChangeArrowheads="1"/>
          </p:cNvSpPr>
          <p:nvPr/>
        </p:nvSpPr>
        <p:spPr bwMode="auto">
          <a:xfrm>
            <a:off x="533400" y="4953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grpSp>
        <p:nvGrpSpPr>
          <p:cNvPr id="51266" name="Group 66"/>
          <p:cNvGrpSpPr>
            <a:grpSpLocks/>
          </p:cNvGrpSpPr>
          <p:nvPr/>
        </p:nvGrpSpPr>
        <p:grpSpPr bwMode="auto">
          <a:xfrm>
            <a:off x="3276600" y="1219200"/>
            <a:ext cx="2514600" cy="1219200"/>
            <a:chOff x="2064" y="768"/>
            <a:chExt cx="1584" cy="768"/>
          </a:xfrm>
        </p:grpSpPr>
        <p:sp>
          <p:nvSpPr>
            <p:cNvPr id="51267" name="Rectangle 67"/>
            <p:cNvSpPr>
              <a:spLocks noChangeArrowheads="1"/>
            </p:cNvSpPr>
            <p:nvPr/>
          </p:nvSpPr>
          <p:spPr bwMode="auto">
            <a:xfrm>
              <a:off x="2688" y="76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$ Accept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68" name="Rectangle 68"/>
            <p:cNvSpPr>
              <a:spLocks noChangeArrowheads="1"/>
            </p:cNvSpPr>
            <p:nvPr/>
          </p:nvSpPr>
          <p:spPr bwMode="auto">
            <a:xfrm>
              <a:off x="2064" y="1008"/>
              <a:ext cx="1488" cy="52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269" name="Group 69"/>
          <p:cNvGrpSpPr>
            <a:grpSpLocks/>
          </p:cNvGrpSpPr>
          <p:nvPr/>
        </p:nvGrpSpPr>
        <p:grpSpPr bwMode="auto">
          <a:xfrm>
            <a:off x="2819400" y="228600"/>
            <a:ext cx="1828800" cy="914400"/>
            <a:chOff x="1776" y="144"/>
            <a:chExt cx="1152" cy="576"/>
          </a:xfrm>
        </p:grpSpPr>
        <p:sp>
          <p:nvSpPr>
            <p:cNvPr id="51270" name="Rectangle 70"/>
            <p:cNvSpPr>
              <a:spLocks noChangeArrowheads="1"/>
            </p:cNvSpPr>
            <p:nvPr/>
          </p:nvSpPr>
          <p:spPr bwMode="auto">
            <a:xfrm>
              <a:off x="1968" y="144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1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71" name="Rectangle 71"/>
            <p:cNvSpPr>
              <a:spLocks noChangeArrowheads="1"/>
            </p:cNvSpPr>
            <p:nvPr/>
          </p:nvSpPr>
          <p:spPr bwMode="auto">
            <a:xfrm>
              <a:off x="1776" y="384"/>
              <a:ext cx="1056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272" name="Group 72"/>
          <p:cNvGrpSpPr>
            <a:grpSpLocks/>
          </p:cNvGrpSpPr>
          <p:nvPr/>
        </p:nvGrpSpPr>
        <p:grpSpPr bwMode="auto">
          <a:xfrm>
            <a:off x="6248400" y="1295400"/>
            <a:ext cx="2362200" cy="914400"/>
            <a:chOff x="3936" y="816"/>
            <a:chExt cx="1488" cy="576"/>
          </a:xfrm>
        </p:grpSpPr>
        <p:sp>
          <p:nvSpPr>
            <p:cNvPr id="51273" name="Rectangle 73"/>
            <p:cNvSpPr>
              <a:spLocks noChangeArrowheads="1"/>
            </p:cNvSpPr>
            <p:nvPr/>
          </p:nvSpPr>
          <p:spPr bwMode="auto">
            <a:xfrm>
              <a:off x="4320" y="8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2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74" name="Rectangle 74"/>
            <p:cNvSpPr>
              <a:spLocks noChangeArrowheads="1"/>
            </p:cNvSpPr>
            <p:nvPr/>
          </p:nvSpPr>
          <p:spPr bwMode="auto">
            <a:xfrm>
              <a:off x="3936" y="1056"/>
              <a:ext cx="1488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275" name="Group 75"/>
          <p:cNvGrpSpPr>
            <a:grpSpLocks/>
          </p:cNvGrpSpPr>
          <p:nvPr/>
        </p:nvGrpSpPr>
        <p:grpSpPr bwMode="auto">
          <a:xfrm>
            <a:off x="6781800" y="2362200"/>
            <a:ext cx="2209800" cy="990600"/>
            <a:chOff x="4272" y="1488"/>
            <a:chExt cx="1392" cy="624"/>
          </a:xfrm>
        </p:grpSpPr>
        <p:sp>
          <p:nvSpPr>
            <p:cNvPr id="51276" name="Rectangle 76"/>
            <p:cNvSpPr>
              <a:spLocks noChangeArrowheads="1"/>
            </p:cNvSpPr>
            <p:nvPr/>
          </p:nvSpPr>
          <p:spPr bwMode="auto">
            <a:xfrm>
              <a:off x="4704" y="148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3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77" name="Rectangle 77"/>
            <p:cNvSpPr>
              <a:spLocks noChangeArrowheads="1"/>
            </p:cNvSpPr>
            <p:nvPr/>
          </p:nvSpPr>
          <p:spPr bwMode="auto">
            <a:xfrm>
              <a:off x="4272" y="1776"/>
              <a:ext cx="1152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278" name="Group 78"/>
          <p:cNvGrpSpPr>
            <a:grpSpLocks/>
          </p:cNvGrpSpPr>
          <p:nvPr/>
        </p:nvGrpSpPr>
        <p:grpSpPr bwMode="auto">
          <a:xfrm>
            <a:off x="1295400" y="4572000"/>
            <a:ext cx="2286000" cy="990600"/>
            <a:chOff x="816" y="2880"/>
            <a:chExt cx="1440" cy="624"/>
          </a:xfrm>
        </p:grpSpPr>
        <p:sp>
          <p:nvSpPr>
            <p:cNvPr id="51279" name="Rectangle 79"/>
            <p:cNvSpPr>
              <a:spLocks noChangeArrowheads="1"/>
            </p:cNvSpPr>
            <p:nvPr/>
          </p:nvSpPr>
          <p:spPr bwMode="auto">
            <a:xfrm>
              <a:off x="864" y="32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4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80" name="Rectangle 80"/>
            <p:cNvSpPr>
              <a:spLocks noChangeArrowheads="1"/>
            </p:cNvSpPr>
            <p:nvPr/>
          </p:nvSpPr>
          <p:spPr bwMode="auto">
            <a:xfrm>
              <a:off x="816" y="2880"/>
              <a:ext cx="1440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</a:t>
            </a:r>
            <a:r>
              <a:rPr lang="en-US" baseline="-25000"/>
              <a:t>val=3</a:t>
            </a:r>
            <a:r>
              <a:rPr lang="en-US"/>
              <a:t>)*id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61482" name="Group 42"/>
          <p:cNvGraphicFramePr>
            <a:graphicFrameLocks noGrp="1"/>
          </p:cNvGraphicFramePr>
          <p:nvPr>
            <p:ph type="body" idx="1"/>
          </p:nvPr>
        </p:nvGraphicFramePr>
        <p:xfrm>
          <a:off x="228600" y="1752600"/>
          <a:ext cx="8686800" cy="4267200"/>
        </p:xfrm>
        <a:graphic>
          <a:graphicData uri="http://schemas.openxmlformats.org/drawingml/2006/table">
            <a:tbl>
              <a:tblPr/>
              <a:tblGrid>
                <a:gridCol w="1128713"/>
                <a:gridCol w="1793875"/>
                <a:gridCol w="3159125"/>
                <a:gridCol w="2605087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5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F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 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[5,F]=1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 T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F,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[5,T]=6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4 F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(T),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 6 5, goto [0,F]=1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 id.val=3;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$1.val }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a.Pop; a.Push 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$1.val }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a.Pop; a.Push 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$2.val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pops; a.Push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</a:t>
            </a:r>
            <a:r>
              <a:rPr lang="en-US" baseline="-25000"/>
              <a:t>val=3</a:t>
            </a:r>
            <a:r>
              <a:rPr lang="en-US"/>
              <a:t>)*id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63516" name="Group 28"/>
          <p:cNvGraphicFramePr>
            <a:graphicFrameLocks noGrp="1"/>
          </p:cNvGraphicFramePr>
          <p:nvPr>
            <p:ph type="body" idx="1"/>
          </p:nvPr>
        </p:nvGraphicFramePr>
        <p:xfrm>
          <a:off x="381000" y="1981200"/>
          <a:ext cx="8382000" cy="4413503"/>
        </p:xfrm>
        <a:graphic>
          <a:graphicData uri="http://schemas.openxmlformats.org/drawingml/2006/table">
            <a:tbl>
              <a:tblPr/>
              <a:tblGrid>
                <a:gridCol w="1096963"/>
                <a:gridCol w="1084262"/>
                <a:gridCol w="3381375"/>
                <a:gridCol w="2819400"/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3 F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[3,F]=4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2 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T *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4 3 2,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$1.val }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;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mul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id.val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$1.val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$3.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val;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pops;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3*2=6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ndara" charset="0"/>
              </a:rPr>
              <a:t>Expr concrete syntax tree</a:t>
            </a: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962400" y="195922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860032" y="28194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2843808" y="278092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029917" y="2420888"/>
            <a:ext cx="1118592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148509" y="2420888"/>
            <a:ext cx="897632" cy="3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 flipH="1">
            <a:off x="3962152" y="2420888"/>
            <a:ext cx="186357" cy="504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3784352" y="2924944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2267744" y="3573016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 flipH="1">
            <a:off x="2521981" y="3242593"/>
            <a:ext cx="507936" cy="3304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655815" y="5229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5351910" y="3645024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6216006" y="454806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5387578" y="457768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495575" y="450912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538019" y="4106689"/>
            <a:ext cx="17834" cy="4709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749812" y="4106689"/>
            <a:ext cx="788207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046141" y="3281065"/>
            <a:ext cx="491878" cy="363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538019" y="4106689"/>
            <a:ext cx="864096" cy="4413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402115" y="5009728"/>
            <a:ext cx="507937" cy="219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67544" y="1700808"/>
            <a:ext cx="12394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Input:</a:t>
            </a:r>
          </a:p>
          <a:p>
            <a:r>
              <a:rPr lang="en-US" sz="3200" b="1" dirty="0" smtClean="0">
                <a:solidFill>
                  <a:schemeClr val="accent2"/>
                </a:solidFill>
              </a:rPr>
              <a:t>4+3*5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7351543" y="1973158"/>
            <a:ext cx="1396921" cy="181588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605109" y="3861048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int.lexval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2843808" y="4869160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int.lexval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6131073" y="5733256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int.lexval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715358" y="2662312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.val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611902" y="4479503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T.val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724128" y="3573016"/>
            <a:ext cx="1282339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T.val</a:t>
            </a:r>
            <a:r>
              <a:rPr lang="en-US" dirty="0" smtClean="0"/>
              <a:t>=15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Inherited Attributes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E </a:t>
            </a:r>
            <a:r>
              <a:rPr lang="en-US" sz="2800">
                <a:sym typeface="Symbol" charset="2"/>
              </a:rPr>
              <a:t> T 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ym typeface="Symbol" charset="2"/>
              </a:rPr>
              <a:t>{ $2.in = $1.val;  $0.val = $2.val;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R </a:t>
            </a:r>
            <a:r>
              <a:rPr lang="en-US" sz="2800">
                <a:sym typeface="Symbol" charset="2"/>
              </a:rPr>
              <a:t> + T 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ym typeface="Symbol" charset="2"/>
              </a:rPr>
              <a:t>{ $3.in = $0.in + $2.val;  $0.val =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R </a:t>
            </a:r>
            <a:r>
              <a:rPr lang="en-US" sz="2800">
                <a:sym typeface="Symbol" charset="2"/>
              </a:rPr>
              <a:t>   { $0.val = $0.in;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T  ( E )  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T  </a:t>
            </a:r>
            <a:r>
              <a:rPr lang="en-US" sz="2800" b="1">
                <a:sym typeface="Symbol" charset="2"/>
              </a:rPr>
              <a:t>id</a:t>
            </a:r>
            <a:r>
              <a:rPr lang="en-US" sz="2800">
                <a:sym typeface="Symbol" charset="2"/>
              </a:rPr>
              <a:t> { $0.val = </a:t>
            </a:r>
            <a:r>
              <a:rPr lang="en-US" sz="2800" b="1">
                <a:sym typeface="Symbol" charset="2"/>
              </a:rPr>
              <a:t>id</a:t>
            </a:r>
            <a:r>
              <a:rPr lang="en-US" sz="2800">
                <a:sym typeface="Symbol" charset="2"/>
              </a:rPr>
              <a:t>.lookup;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bldLvl="2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304800" y="3276600"/>
            <a:ext cx="2057400" cy="1600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E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aphicFrame>
        <p:nvGraphicFramePr>
          <p:cNvPr id="123935" name="Group 31"/>
          <p:cNvGraphicFramePr>
            <a:graphicFrameLocks noGrp="1"/>
          </p:cNvGraphicFramePr>
          <p:nvPr/>
        </p:nvGraphicFramePr>
        <p:xfrm>
          <a:off x="228600" y="228600"/>
          <a:ext cx="1905000" cy="243840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23936" name="Rectangle 32"/>
          <p:cNvSpPr>
            <a:spLocks noChangeArrowheads="1"/>
          </p:cNvSpPr>
          <p:nvPr/>
        </p:nvSpPr>
        <p:spPr bwMode="auto">
          <a:xfrm>
            <a:off x="3581400" y="4876800"/>
            <a:ext cx="17526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2743200" y="838200"/>
            <a:ext cx="2286000" cy="1219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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3938" name="Rectangle 34"/>
          <p:cNvSpPr>
            <a:spLocks noChangeArrowheads="1"/>
          </p:cNvSpPr>
          <p:nvPr/>
        </p:nvSpPr>
        <p:spPr bwMode="auto">
          <a:xfrm>
            <a:off x="6324600" y="990600"/>
            <a:ext cx="2057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R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3733800" y="3048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3</a:t>
            </a:r>
          </a:p>
        </p:txBody>
      </p:sp>
      <p:sp>
        <p:nvSpPr>
          <p:cNvPr id="123940" name="Text Box 36"/>
          <p:cNvSpPr txBox="1">
            <a:spLocks noChangeArrowheads="1"/>
          </p:cNvSpPr>
          <p:nvPr/>
        </p:nvSpPr>
        <p:spPr bwMode="auto">
          <a:xfrm>
            <a:off x="6629400" y="4572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1</a:t>
            </a:r>
          </a:p>
        </p:txBody>
      </p:sp>
      <p:sp>
        <p:nvSpPr>
          <p:cNvPr id="123941" name="Rectangle 37"/>
          <p:cNvSpPr>
            <a:spLocks noChangeArrowheads="1"/>
          </p:cNvSpPr>
          <p:nvPr/>
        </p:nvSpPr>
        <p:spPr bwMode="auto">
          <a:xfrm>
            <a:off x="6019800" y="2057400"/>
            <a:ext cx="2286000" cy="1219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+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endParaRPr lang="en-US" b="1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3942" name="Rectangle 38"/>
          <p:cNvSpPr>
            <a:spLocks noChangeArrowheads="1"/>
          </p:cNvSpPr>
          <p:nvPr/>
        </p:nvSpPr>
        <p:spPr bwMode="auto">
          <a:xfrm>
            <a:off x="2895600" y="2667000"/>
            <a:ext cx="22860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E 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R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T 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E 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T 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123943" name="Text Box 39"/>
          <p:cNvSpPr txBox="1">
            <a:spLocks noChangeArrowheads="1"/>
          </p:cNvSpPr>
          <p:nvPr/>
        </p:nvSpPr>
        <p:spPr bwMode="auto">
          <a:xfrm>
            <a:off x="4114800" y="53340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5</a:t>
            </a:r>
          </a:p>
        </p:txBody>
      </p:sp>
      <p:sp>
        <p:nvSpPr>
          <p:cNvPr id="123944" name="Rectangle 40"/>
          <p:cNvSpPr>
            <a:spLocks noChangeArrowheads="1"/>
          </p:cNvSpPr>
          <p:nvPr/>
        </p:nvSpPr>
        <p:spPr bwMode="auto">
          <a:xfrm>
            <a:off x="6019800" y="4495800"/>
            <a:ext cx="2286000" cy="1219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+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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50" name="Rectangle 46"/>
          <p:cNvSpPr>
            <a:spLocks noChangeArrowheads="1"/>
          </p:cNvSpPr>
          <p:nvPr/>
        </p:nvSpPr>
        <p:spPr bwMode="auto">
          <a:xfrm>
            <a:off x="3200400" y="5943600"/>
            <a:ext cx="22860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+ T R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54" name="Text Box 50"/>
          <p:cNvSpPr txBox="1">
            <a:spLocks noChangeArrowheads="1"/>
          </p:cNvSpPr>
          <p:nvPr/>
        </p:nvSpPr>
        <p:spPr bwMode="auto">
          <a:xfrm>
            <a:off x="4191000" y="64008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2</a:t>
            </a:r>
          </a:p>
        </p:txBody>
      </p:sp>
      <p:sp>
        <p:nvSpPr>
          <p:cNvPr id="123955" name="Text Box 51"/>
          <p:cNvSpPr txBox="1">
            <a:spLocks noChangeArrowheads="1"/>
          </p:cNvSpPr>
          <p:nvPr/>
        </p:nvSpPr>
        <p:spPr bwMode="auto">
          <a:xfrm>
            <a:off x="7239000" y="57150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3</a:t>
            </a:r>
          </a:p>
        </p:txBody>
      </p:sp>
      <p:grpSp>
        <p:nvGrpSpPr>
          <p:cNvPr id="123980" name="Group 76"/>
          <p:cNvGrpSpPr>
            <a:grpSpLocks/>
          </p:cNvGrpSpPr>
          <p:nvPr/>
        </p:nvGrpSpPr>
        <p:grpSpPr bwMode="auto">
          <a:xfrm>
            <a:off x="2370138" y="4076700"/>
            <a:ext cx="1203325" cy="1028700"/>
            <a:chOff x="1493" y="2568"/>
            <a:chExt cx="758" cy="648"/>
          </a:xfrm>
        </p:grpSpPr>
        <p:cxnSp>
          <p:nvCxnSpPr>
            <p:cNvPr id="123946" name="AutoShape 42"/>
            <p:cNvCxnSpPr>
              <a:cxnSpLocks noChangeShapeType="1"/>
              <a:stCxn id="123908" idx="3"/>
              <a:endCxn id="123936" idx="1"/>
            </p:cNvCxnSpPr>
            <p:nvPr/>
          </p:nvCxnSpPr>
          <p:spPr bwMode="auto">
            <a:xfrm>
              <a:off x="1493" y="2568"/>
              <a:ext cx="758" cy="6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56" name="Text Box 52"/>
            <p:cNvSpPr txBox="1">
              <a:spLocks noChangeArrowheads="1"/>
            </p:cNvSpPr>
            <p:nvPr/>
          </p:nvSpPr>
          <p:spPr bwMode="auto">
            <a:xfrm>
              <a:off x="1536" y="2880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id</a:t>
              </a:r>
            </a:p>
          </p:txBody>
        </p:sp>
      </p:grpSp>
      <p:grpSp>
        <p:nvGrpSpPr>
          <p:cNvPr id="123978" name="Group 74"/>
          <p:cNvGrpSpPr>
            <a:grpSpLocks/>
          </p:cNvGrpSpPr>
          <p:nvPr/>
        </p:nvGrpSpPr>
        <p:grpSpPr bwMode="auto">
          <a:xfrm>
            <a:off x="1333500" y="2065338"/>
            <a:ext cx="2552700" cy="1203325"/>
            <a:chOff x="840" y="1301"/>
            <a:chExt cx="1608" cy="758"/>
          </a:xfrm>
        </p:grpSpPr>
        <p:cxnSp>
          <p:nvCxnSpPr>
            <p:cNvPr id="123945" name="AutoShape 41"/>
            <p:cNvCxnSpPr>
              <a:cxnSpLocks noChangeShapeType="1"/>
              <a:stCxn id="123908" idx="0"/>
              <a:endCxn id="123937" idx="2"/>
            </p:cNvCxnSpPr>
            <p:nvPr/>
          </p:nvCxnSpPr>
          <p:spPr bwMode="auto">
            <a:xfrm rot="16200000">
              <a:off x="1265" y="876"/>
              <a:ext cx="758" cy="160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58" name="Text Box 54"/>
            <p:cNvSpPr txBox="1">
              <a:spLocks noChangeArrowheads="1"/>
            </p:cNvSpPr>
            <p:nvPr/>
          </p:nvSpPr>
          <p:spPr bwMode="auto">
            <a:xfrm>
              <a:off x="1536" y="13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grpSp>
        <p:nvGrpSpPr>
          <p:cNvPr id="123983" name="Group 79"/>
          <p:cNvGrpSpPr>
            <a:grpSpLocks/>
          </p:cNvGrpSpPr>
          <p:nvPr/>
        </p:nvGrpSpPr>
        <p:grpSpPr bwMode="auto">
          <a:xfrm>
            <a:off x="5037138" y="838200"/>
            <a:ext cx="1279525" cy="609600"/>
            <a:chOff x="3173" y="528"/>
            <a:chExt cx="806" cy="384"/>
          </a:xfrm>
        </p:grpSpPr>
        <p:cxnSp>
          <p:nvCxnSpPr>
            <p:cNvPr id="123948" name="AutoShape 44"/>
            <p:cNvCxnSpPr>
              <a:cxnSpLocks noChangeShapeType="1"/>
              <a:stCxn id="123937" idx="3"/>
              <a:endCxn id="123938" idx="1"/>
            </p:cNvCxnSpPr>
            <p:nvPr/>
          </p:nvCxnSpPr>
          <p:spPr bwMode="auto">
            <a:xfrm flipV="1">
              <a:off x="3173" y="792"/>
              <a:ext cx="806" cy="1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59" name="Text Box 55"/>
            <p:cNvSpPr txBox="1">
              <a:spLocks noChangeArrowheads="1"/>
            </p:cNvSpPr>
            <p:nvPr/>
          </p:nvSpPr>
          <p:spPr bwMode="auto">
            <a:xfrm>
              <a:off x="3552" y="52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  <p:grpSp>
        <p:nvGrpSpPr>
          <p:cNvPr id="123979" name="Group 75"/>
          <p:cNvGrpSpPr>
            <a:grpSpLocks/>
          </p:cNvGrpSpPr>
          <p:nvPr/>
        </p:nvGrpSpPr>
        <p:grpSpPr bwMode="auto">
          <a:xfrm>
            <a:off x="2370138" y="3048000"/>
            <a:ext cx="517525" cy="1028700"/>
            <a:chOff x="1493" y="1920"/>
            <a:chExt cx="326" cy="648"/>
          </a:xfrm>
        </p:grpSpPr>
        <p:sp>
          <p:nvSpPr>
            <p:cNvPr id="123957" name="Text Box 53"/>
            <p:cNvSpPr txBox="1">
              <a:spLocks noChangeArrowheads="1"/>
            </p:cNvSpPr>
            <p:nvPr/>
          </p:nvSpPr>
          <p:spPr bwMode="auto">
            <a:xfrm>
              <a:off x="1536" y="192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</a:t>
              </a:r>
            </a:p>
          </p:txBody>
        </p:sp>
        <p:cxnSp>
          <p:nvCxnSpPr>
            <p:cNvPr id="123960" name="AutoShape 56"/>
            <p:cNvCxnSpPr>
              <a:cxnSpLocks noChangeShapeType="1"/>
              <a:stCxn id="123908" idx="3"/>
              <a:endCxn id="123942" idx="1"/>
            </p:cNvCxnSpPr>
            <p:nvPr/>
          </p:nvCxnSpPr>
          <p:spPr bwMode="auto">
            <a:xfrm flipV="1">
              <a:off x="1493" y="2208"/>
              <a:ext cx="326" cy="36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23982" name="Group 78"/>
          <p:cNvGrpSpPr>
            <a:grpSpLocks/>
          </p:cNvGrpSpPr>
          <p:nvPr/>
        </p:nvGrpSpPr>
        <p:grpSpPr bwMode="auto">
          <a:xfrm>
            <a:off x="4038600" y="2209800"/>
            <a:ext cx="1200150" cy="1295400"/>
            <a:chOff x="2544" y="1392"/>
            <a:chExt cx="756" cy="816"/>
          </a:xfrm>
        </p:grpSpPr>
        <p:cxnSp>
          <p:nvCxnSpPr>
            <p:cNvPr id="123961" name="AutoShape 57"/>
            <p:cNvCxnSpPr>
              <a:cxnSpLocks noChangeShapeType="1"/>
              <a:stCxn id="123942" idx="3"/>
              <a:endCxn id="123942" idx="0"/>
            </p:cNvCxnSpPr>
            <p:nvPr/>
          </p:nvCxnSpPr>
          <p:spPr bwMode="auto">
            <a:xfrm flipH="1" flipV="1">
              <a:off x="2544" y="1675"/>
              <a:ext cx="725" cy="533"/>
            </a:xfrm>
            <a:prstGeom prst="curvedConnector4">
              <a:avLst>
                <a:gd name="adj1" fmla="val -19171"/>
                <a:gd name="adj2" fmla="val 1260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2" name="Text Box 58"/>
            <p:cNvSpPr txBox="1">
              <a:spLocks noChangeArrowheads="1"/>
            </p:cNvSpPr>
            <p:nvPr/>
          </p:nvSpPr>
          <p:spPr bwMode="auto">
            <a:xfrm>
              <a:off x="3120" y="139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</a:t>
              </a:r>
            </a:p>
          </p:txBody>
        </p:sp>
      </p:grpSp>
      <p:grpSp>
        <p:nvGrpSpPr>
          <p:cNvPr id="123984" name="Group 80"/>
          <p:cNvGrpSpPr>
            <a:grpSpLocks/>
          </p:cNvGrpSpPr>
          <p:nvPr/>
        </p:nvGrpSpPr>
        <p:grpSpPr bwMode="auto">
          <a:xfrm>
            <a:off x="5037138" y="1447800"/>
            <a:ext cx="974725" cy="1219200"/>
            <a:chOff x="3173" y="912"/>
            <a:chExt cx="614" cy="768"/>
          </a:xfrm>
        </p:grpSpPr>
        <p:cxnSp>
          <p:nvCxnSpPr>
            <p:cNvPr id="123953" name="AutoShape 49"/>
            <p:cNvCxnSpPr>
              <a:cxnSpLocks noChangeShapeType="1"/>
              <a:stCxn id="123937" idx="3"/>
              <a:endCxn id="123941" idx="1"/>
            </p:cNvCxnSpPr>
            <p:nvPr/>
          </p:nvCxnSpPr>
          <p:spPr bwMode="auto">
            <a:xfrm>
              <a:off x="3173" y="912"/>
              <a:ext cx="614" cy="76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3" name="Text Box 59"/>
            <p:cNvSpPr txBox="1">
              <a:spLocks noChangeArrowheads="1"/>
            </p:cNvSpPr>
            <p:nvPr/>
          </p:nvSpPr>
          <p:spPr bwMode="auto">
            <a:xfrm>
              <a:off x="3504" y="1056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123988" name="Group 84"/>
          <p:cNvGrpSpPr>
            <a:grpSpLocks/>
          </p:cNvGrpSpPr>
          <p:nvPr/>
        </p:nvGrpSpPr>
        <p:grpSpPr bwMode="auto">
          <a:xfrm>
            <a:off x="8313738" y="2667000"/>
            <a:ext cx="590550" cy="2438400"/>
            <a:chOff x="5237" y="1680"/>
            <a:chExt cx="372" cy="1536"/>
          </a:xfrm>
        </p:grpSpPr>
        <p:cxnSp>
          <p:nvCxnSpPr>
            <p:cNvPr id="123952" name="AutoShape 48"/>
            <p:cNvCxnSpPr>
              <a:cxnSpLocks noChangeShapeType="1"/>
              <a:stCxn id="123941" idx="3"/>
              <a:endCxn id="123944" idx="3"/>
            </p:cNvCxnSpPr>
            <p:nvPr/>
          </p:nvCxnSpPr>
          <p:spPr bwMode="auto">
            <a:xfrm>
              <a:off x="5237" y="1680"/>
              <a:ext cx="1" cy="1536"/>
            </a:xfrm>
            <a:prstGeom prst="curvedConnector3">
              <a:avLst>
                <a:gd name="adj1" fmla="val 13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4" name="Text Box 60"/>
            <p:cNvSpPr txBox="1">
              <a:spLocks noChangeArrowheads="1"/>
            </p:cNvSpPr>
            <p:nvPr/>
          </p:nvSpPr>
          <p:spPr bwMode="auto">
            <a:xfrm>
              <a:off x="5376" y="21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grpSp>
        <p:nvGrpSpPr>
          <p:cNvPr id="123989" name="Group 85"/>
          <p:cNvGrpSpPr>
            <a:grpSpLocks/>
          </p:cNvGrpSpPr>
          <p:nvPr/>
        </p:nvGrpSpPr>
        <p:grpSpPr bwMode="auto">
          <a:xfrm>
            <a:off x="5494338" y="5722938"/>
            <a:ext cx="1668462" cy="830262"/>
            <a:chOff x="3461" y="3605"/>
            <a:chExt cx="1051" cy="523"/>
          </a:xfrm>
        </p:grpSpPr>
        <p:cxnSp>
          <p:nvCxnSpPr>
            <p:cNvPr id="123951" name="AutoShape 47"/>
            <p:cNvCxnSpPr>
              <a:cxnSpLocks noChangeShapeType="1"/>
              <a:stCxn id="123944" idx="2"/>
              <a:endCxn id="123950" idx="3"/>
            </p:cNvCxnSpPr>
            <p:nvPr/>
          </p:nvCxnSpPr>
          <p:spPr bwMode="auto">
            <a:xfrm rot="5400000">
              <a:off x="3845" y="3221"/>
              <a:ext cx="283" cy="10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5" name="Text Box 61"/>
            <p:cNvSpPr txBox="1">
              <a:spLocks noChangeArrowheads="1"/>
            </p:cNvSpPr>
            <p:nvPr/>
          </p:nvSpPr>
          <p:spPr bwMode="auto">
            <a:xfrm>
              <a:off x="3888" y="384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  <p:grpSp>
        <p:nvGrpSpPr>
          <p:cNvPr id="123990" name="Group 86"/>
          <p:cNvGrpSpPr>
            <a:grpSpLocks/>
          </p:cNvGrpSpPr>
          <p:nvPr/>
        </p:nvGrpSpPr>
        <p:grpSpPr bwMode="auto">
          <a:xfrm>
            <a:off x="7162800" y="3284538"/>
            <a:ext cx="355600" cy="1203325"/>
            <a:chOff x="4512" y="2069"/>
            <a:chExt cx="224" cy="758"/>
          </a:xfrm>
        </p:grpSpPr>
        <p:cxnSp>
          <p:nvCxnSpPr>
            <p:cNvPr id="123966" name="AutoShape 62"/>
            <p:cNvCxnSpPr>
              <a:cxnSpLocks noChangeShapeType="1"/>
              <a:stCxn id="123944" idx="0"/>
              <a:endCxn id="123941" idx="2"/>
            </p:cNvCxnSpPr>
            <p:nvPr/>
          </p:nvCxnSpPr>
          <p:spPr bwMode="auto">
            <a:xfrm rot="16200000">
              <a:off x="4133" y="2448"/>
              <a:ext cx="7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7" name="Text Box 63"/>
            <p:cNvSpPr txBox="1">
              <a:spLocks noChangeArrowheads="1"/>
            </p:cNvSpPr>
            <p:nvPr/>
          </p:nvSpPr>
          <p:spPr bwMode="auto">
            <a:xfrm>
              <a:off x="4512" y="211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123985" name="Group 81"/>
          <p:cNvGrpSpPr>
            <a:grpSpLocks/>
          </p:cNvGrpSpPr>
          <p:nvPr/>
        </p:nvGrpSpPr>
        <p:grpSpPr bwMode="auto">
          <a:xfrm>
            <a:off x="5189538" y="2667000"/>
            <a:ext cx="822325" cy="838200"/>
            <a:chOff x="3269" y="1680"/>
            <a:chExt cx="518" cy="528"/>
          </a:xfrm>
        </p:grpSpPr>
        <p:cxnSp>
          <p:nvCxnSpPr>
            <p:cNvPr id="123968" name="AutoShape 64"/>
            <p:cNvCxnSpPr>
              <a:cxnSpLocks noChangeShapeType="1"/>
              <a:stCxn id="123941" idx="1"/>
              <a:endCxn id="123942" idx="3"/>
            </p:cNvCxnSpPr>
            <p:nvPr/>
          </p:nvCxnSpPr>
          <p:spPr bwMode="auto">
            <a:xfrm rot="10800000" flipV="1">
              <a:off x="3269" y="1680"/>
              <a:ext cx="518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9" name="Text Box 65"/>
            <p:cNvSpPr txBox="1">
              <a:spLocks noChangeArrowheads="1"/>
            </p:cNvSpPr>
            <p:nvPr/>
          </p:nvSpPr>
          <p:spPr bwMode="auto">
            <a:xfrm>
              <a:off x="3504" y="182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</a:t>
              </a:r>
            </a:p>
          </p:txBody>
        </p:sp>
      </p:grpSp>
      <p:grpSp>
        <p:nvGrpSpPr>
          <p:cNvPr id="123987" name="Group 83"/>
          <p:cNvGrpSpPr>
            <a:grpSpLocks/>
          </p:cNvGrpSpPr>
          <p:nvPr/>
        </p:nvGrpSpPr>
        <p:grpSpPr bwMode="auto">
          <a:xfrm>
            <a:off x="3657600" y="4343400"/>
            <a:ext cx="800100" cy="525463"/>
            <a:chOff x="2304" y="2736"/>
            <a:chExt cx="504" cy="331"/>
          </a:xfrm>
        </p:grpSpPr>
        <p:cxnSp>
          <p:nvCxnSpPr>
            <p:cNvPr id="123947" name="AutoShape 43"/>
            <p:cNvCxnSpPr>
              <a:cxnSpLocks noChangeShapeType="1"/>
              <a:stCxn id="123942" idx="2"/>
              <a:endCxn id="123936" idx="0"/>
            </p:cNvCxnSpPr>
            <p:nvPr/>
          </p:nvCxnSpPr>
          <p:spPr bwMode="auto">
            <a:xfrm rot="16200000" flipH="1">
              <a:off x="2513" y="2772"/>
              <a:ext cx="326" cy="26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72" name="Text Box 68"/>
            <p:cNvSpPr txBox="1">
              <a:spLocks noChangeArrowheads="1"/>
            </p:cNvSpPr>
            <p:nvPr/>
          </p:nvSpPr>
          <p:spPr bwMode="auto">
            <a:xfrm>
              <a:off x="2304" y="2736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id</a:t>
              </a:r>
            </a:p>
          </p:txBody>
        </p:sp>
      </p:grpSp>
      <p:grpSp>
        <p:nvGrpSpPr>
          <p:cNvPr id="123986" name="Group 82"/>
          <p:cNvGrpSpPr>
            <a:grpSpLocks/>
          </p:cNvGrpSpPr>
          <p:nvPr/>
        </p:nvGrpSpPr>
        <p:grpSpPr bwMode="auto">
          <a:xfrm>
            <a:off x="4457700" y="3284538"/>
            <a:ext cx="2705100" cy="1584325"/>
            <a:chOff x="2808" y="2069"/>
            <a:chExt cx="1704" cy="998"/>
          </a:xfrm>
        </p:grpSpPr>
        <p:cxnSp>
          <p:nvCxnSpPr>
            <p:cNvPr id="123971" name="AutoShape 67"/>
            <p:cNvCxnSpPr>
              <a:cxnSpLocks noChangeShapeType="1"/>
              <a:stCxn id="123941" idx="2"/>
              <a:endCxn id="123936" idx="0"/>
            </p:cNvCxnSpPr>
            <p:nvPr/>
          </p:nvCxnSpPr>
          <p:spPr bwMode="auto">
            <a:xfrm rot="5400000">
              <a:off x="3161" y="1716"/>
              <a:ext cx="998" cy="1704"/>
            </a:xfrm>
            <a:prstGeom prst="curvedConnector3">
              <a:avLst>
                <a:gd name="adj1" fmla="val 6522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73" name="Text Box 69"/>
            <p:cNvSpPr txBox="1">
              <a:spLocks noChangeArrowheads="1"/>
            </p:cNvSpPr>
            <p:nvPr/>
          </p:nvSpPr>
          <p:spPr bwMode="auto">
            <a:xfrm>
              <a:off x="3312" y="2688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id</a:t>
              </a:r>
            </a:p>
          </p:txBody>
        </p:sp>
      </p:grpSp>
      <p:sp>
        <p:nvSpPr>
          <p:cNvPr id="123974" name="Rectangle 70"/>
          <p:cNvSpPr>
            <a:spLocks noChangeArrowheads="1"/>
          </p:cNvSpPr>
          <p:nvPr/>
        </p:nvSpPr>
        <p:spPr bwMode="auto">
          <a:xfrm>
            <a:off x="533400" y="5638800"/>
            <a:ext cx="19812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E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75" name="Text Box 71"/>
          <p:cNvSpPr txBox="1">
            <a:spLocks noChangeArrowheads="1"/>
          </p:cNvSpPr>
          <p:nvPr/>
        </p:nvSpPr>
        <p:spPr bwMode="auto">
          <a:xfrm>
            <a:off x="914400" y="60960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0</a:t>
            </a:r>
          </a:p>
        </p:txBody>
      </p:sp>
      <p:grpSp>
        <p:nvGrpSpPr>
          <p:cNvPr id="123981" name="Group 77"/>
          <p:cNvGrpSpPr>
            <a:grpSpLocks/>
          </p:cNvGrpSpPr>
          <p:nvPr/>
        </p:nvGrpSpPr>
        <p:grpSpPr bwMode="auto">
          <a:xfrm>
            <a:off x="1333500" y="4884738"/>
            <a:ext cx="484188" cy="746125"/>
            <a:chOff x="840" y="3077"/>
            <a:chExt cx="305" cy="470"/>
          </a:xfrm>
        </p:grpSpPr>
        <p:cxnSp>
          <p:nvCxnSpPr>
            <p:cNvPr id="123976" name="AutoShape 72"/>
            <p:cNvCxnSpPr>
              <a:cxnSpLocks noChangeShapeType="1"/>
              <a:stCxn id="123908" idx="2"/>
              <a:endCxn id="123974" idx="0"/>
            </p:cNvCxnSpPr>
            <p:nvPr/>
          </p:nvCxnSpPr>
          <p:spPr bwMode="auto">
            <a:xfrm rot="16200000" flipH="1">
              <a:off x="629" y="3288"/>
              <a:ext cx="470" cy="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77" name="Text Box 73"/>
            <p:cNvSpPr txBox="1">
              <a:spLocks noChangeArrowheads="1"/>
            </p:cNvSpPr>
            <p:nvPr/>
          </p:nvSpPr>
          <p:spPr bwMode="auto">
            <a:xfrm>
              <a:off x="912" y="3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124002" name="Group 98"/>
          <p:cNvGrpSpPr>
            <a:grpSpLocks/>
          </p:cNvGrpSpPr>
          <p:nvPr/>
        </p:nvGrpSpPr>
        <p:grpSpPr bwMode="auto">
          <a:xfrm>
            <a:off x="3886200" y="2041525"/>
            <a:ext cx="506413" cy="617538"/>
            <a:chOff x="2448" y="1286"/>
            <a:chExt cx="319" cy="389"/>
          </a:xfrm>
        </p:grpSpPr>
        <p:cxnSp>
          <p:nvCxnSpPr>
            <p:cNvPr id="124000" name="AutoShape 96"/>
            <p:cNvCxnSpPr>
              <a:cxnSpLocks noChangeShapeType="1"/>
              <a:stCxn id="123942" idx="0"/>
              <a:endCxn id="123937" idx="2"/>
            </p:cNvCxnSpPr>
            <p:nvPr/>
          </p:nvCxnSpPr>
          <p:spPr bwMode="auto">
            <a:xfrm rot="5400000" flipH="1">
              <a:off x="2309" y="1440"/>
              <a:ext cx="374" cy="9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4001" name="Text Box 97"/>
            <p:cNvSpPr txBox="1">
              <a:spLocks noChangeArrowheads="1"/>
            </p:cNvSpPr>
            <p:nvPr/>
          </p:nvSpPr>
          <p:spPr bwMode="auto">
            <a:xfrm>
              <a:off x="2534" y="128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304800" y="3276600"/>
            <a:ext cx="2057400" cy="1600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E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aphicFrame>
        <p:nvGraphicFramePr>
          <p:cNvPr id="126979" name="Group 3"/>
          <p:cNvGraphicFramePr>
            <a:graphicFrameLocks noGrp="1"/>
          </p:cNvGraphicFramePr>
          <p:nvPr/>
        </p:nvGraphicFramePr>
        <p:xfrm>
          <a:off x="228600" y="228600"/>
          <a:ext cx="1905000" cy="243840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27001" name="Rectangle 25"/>
          <p:cNvSpPr>
            <a:spLocks noChangeArrowheads="1"/>
          </p:cNvSpPr>
          <p:nvPr/>
        </p:nvSpPr>
        <p:spPr bwMode="auto">
          <a:xfrm>
            <a:off x="3581400" y="4876800"/>
            <a:ext cx="17526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02" name="Rectangle 26"/>
          <p:cNvSpPr>
            <a:spLocks noChangeArrowheads="1"/>
          </p:cNvSpPr>
          <p:nvPr/>
        </p:nvSpPr>
        <p:spPr bwMode="auto">
          <a:xfrm>
            <a:off x="2743200" y="838200"/>
            <a:ext cx="2286000" cy="1219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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7003" name="Rectangle 27"/>
          <p:cNvSpPr>
            <a:spLocks noChangeArrowheads="1"/>
          </p:cNvSpPr>
          <p:nvPr/>
        </p:nvSpPr>
        <p:spPr bwMode="auto">
          <a:xfrm>
            <a:off x="6324600" y="990600"/>
            <a:ext cx="2057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R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04" name="Text Box 28"/>
          <p:cNvSpPr txBox="1">
            <a:spLocks noChangeArrowheads="1"/>
          </p:cNvSpPr>
          <p:nvPr/>
        </p:nvSpPr>
        <p:spPr bwMode="auto">
          <a:xfrm>
            <a:off x="3733800" y="3048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3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6629400" y="4572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1</a:t>
            </a:r>
          </a:p>
        </p:txBody>
      </p:sp>
      <p:sp>
        <p:nvSpPr>
          <p:cNvPr id="127006" name="Rectangle 30"/>
          <p:cNvSpPr>
            <a:spLocks noChangeArrowheads="1"/>
          </p:cNvSpPr>
          <p:nvPr/>
        </p:nvSpPr>
        <p:spPr bwMode="auto">
          <a:xfrm>
            <a:off x="6019800" y="2057400"/>
            <a:ext cx="2286000" cy="1219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+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endParaRPr lang="en-US" b="1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7007" name="Rectangle 31"/>
          <p:cNvSpPr>
            <a:spLocks noChangeArrowheads="1"/>
          </p:cNvSpPr>
          <p:nvPr/>
        </p:nvSpPr>
        <p:spPr bwMode="auto">
          <a:xfrm>
            <a:off x="2895600" y="2667000"/>
            <a:ext cx="22860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E 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R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T 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E 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T 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127008" name="Text Box 32"/>
          <p:cNvSpPr txBox="1">
            <a:spLocks noChangeArrowheads="1"/>
          </p:cNvSpPr>
          <p:nvPr/>
        </p:nvSpPr>
        <p:spPr bwMode="auto">
          <a:xfrm>
            <a:off x="4114800" y="53340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5</a:t>
            </a:r>
          </a:p>
        </p:txBody>
      </p:sp>
      <p:sp>
        <p:nvSpPr>
          <p:cNvPr id="127009" name="Rectangle 33"/>
          <p:cNvSpPr>
            <a:spLocks noChangeArrowheads="1"/>
          </p:cNvSpPr>
          <p:nvPr/>
        </p:nvSpPr>
        <p:spPr bwMode="auto">
          <a:xfrm>
            <a:off x="6019800" y="4495800"/>
            <a:ext cx="2286000" cy="1219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+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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10" name="Rectangle 34"/>
          <p:cNvSpPr>
            <a:spLocks noChangeArrowheads="1"/>
          </p:cNvSpPr>
          <p:nvPr/>
        </p:nvSpPr>
        <p:spPr bwMode="auto">
          <a:xfrm>
            <a:off x="3200400" y="5943600"/>
            <a:ext cx="22860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+ T R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11" name="Text Box 35"/>
          <p:cNvSpPr txBox="1">
            <a:spLocks noChangeArrowheads="1"/>
          </p:cNvSpPr>
          <p:nvPr/>
        </p:nvSpPr>
        <p:spPr bwMode="auto">
          <a:xfrm>
            <a:off x="4191000" y="64008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2</a:t>
            </a:r>
          </a:p>
        </p:txBody>
      </p:sp>
      <p:sp>
        <p:nvSpPr>
          <p:cNvPr id="127012" name="Text Box 36"/>
          <p:cNvSpPr txBox="1">
            <a:spLocks noChangeArrowheads="1"/>
          </p:cNvSpPr>
          <p:nvPr/>
        </p:nvSpPr>
        <p:spPr bwMode="auto">
          <a:xfrm>
            <a:off x="7239000" y="57150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3</a:t>
            </a:r>
          </a:p>
        </p:txBody>
      </p:sp>
      <p:grpSp>
        <p:nvGrpSpPr>
          <p:cNvPr id="127013" name="Group 37"/>
          <p:cNvGrpSpPr>
            <a:grpSpLocks/>
          </p:cNvGrpSpPr>
          <p:nvPr/>
        </p:nvGrpSpPr>
        <p:grpSpPr bwMode="auto">
          <a:xfrm>
            <a:off x="2370138" y="4076700"/>
            <a:ext cx="1203325" cy="1028700"/>
            <a:chOff x="1493" y="2568"/>
            <a:chExt cx="758" cy="648"/>
          </a:xfrm>
        </p:grpSpPr>
        <p:cxnSp>
          <p:nvCxnSpPr>
            <p:cNvPr id="127014" name="AutoShape 38"/>
            <p:cNvCxnSpPr>
              <a:cxnSpLocks noChangeShapeType="1"/>
              <a:stCxn id="126978" idx="3"/>
              <a:endCxn id="127001" idx="1"/>
            </p:cNvCxnSpPr>
            <p:nvPr/>
          </p:nvCxnSpPr>
          <p:spPr bwMode="auto">
            <a:xfrm>
              <a:off x="1493" y="2568"/>
              <a:ext cx="758" cy="6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15" name="Text Box 39"/>
            <p:cNvSpPr txBox="1">
              <a:spLocks noChangeArrowheads="1"/>
            </p:cNvSpPr>
            <p:nvPr/>
          </p:nvSpPr>
          <p:spPr bwMode="auto">
            <a:xfrm>
              <a:off x="1536" y="2880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id</a:t>
              </a:r>
            </a:p>
          </p:txBody>
        </p:sp>
      </p:grpSp>
      <p:grpSp>
        <p:nvGrpSpPr>
          <p:cNvPr id="127016" name="Group 40"/>
          <p:cNvGrpSpPr>
            <a:grpSpLocks/>
          </p:cNvGrpSpPr>
          <p:nvPr/>
        </p:nvGrpSpPr>
        <p:grpSpPr bwMode="auto">
          <a:xfrm>
            <a:off x="1333500" y="2065338"/>
            <a:ext cx="2552700" cy="1203325"/>
            <a:chOff x="840" y="1301"/>
            <a:chExt cx="1608" cy="758"/>
          </a:xfrm>
        </p:grpSpPr>
        <p:cxnSp>
          <p:nvCxnSpPr>
            <p:cNvPr id="127017" name="AutoShape 41"/>
            <p:cNvCxnSpPr>
              <a:cxnSpLocks noChangeShapeType="1"/>
              <a:stCxn id="126978" idx="0"/>
              <a:endCxn id="127002" idx="2"/>
            </p:cNvCxnSpPr>
            <p:nvPr/>
          </p:nvCxnSpPr>
          <p:spPr bwMode="auto">
            <a:xfrm rot="16200000">
              <a:off x="1265" y="876"/>
              <a:ext cx="758" cy="160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18" name="Text Box 42"/>
            <p:cNvSpPr txBox="1">
              <a:spLocks noChangeArrowheads="1"/>
            </p:cNvSpPr>
            <p:nvPr/>
          </p:nvSpPr>
          <p:spPr bwMode="auto">
            <a:xfrm>
              <a:off x="1536" y="13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grpSp>
        <p:nvGrpSpPr>
          <p:cNvPr id="127019" name="Group 43"/>
          <p:cNvGrpSpPr>
            <a:grpSpLocks/>
          </p:cNvGrpSpPr>
          <p:nvPr/>
        </p:nvGrpSpPr>
        <p:grpSpPr bwMode="auto">
          <a:xfrm>
            <a:off x="5037138" y="838200"/>
            <a:ext cx="1279525" cy="609600"/>
            <a:chOff x="3173" y="528"/>
            <a:chExt cx="806" cy="384"/>
          </a:xfrm>
        </p:grpSpPr>
        <p:cxnSp>
          <p:nvCxnSpPr>
            <p:cNvPr id="127020" name="AutoShape 44"/>
            <p:cNvCxnSpPr>
              <a:cxnSpLocks noChangeShapeType="1"/>
              <a:stCxn id="127002" idx="3"/>
              <a:endCxn id="127003" idx="1"/>
            </p:cNvCxnSpPr>
            <p:nvPr/>
          </p:nvCxnSpPr>
          <p:spPr bwMode="auto">
            <a:xfrm flipV="1">
              <a:off x="3173" y="792"/>
              <a:ext cx="806" cy="1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21" name="Text Box 45"/>
            <p:cNvSpPr txBox="1">
              <a:spLocks noChangeArrowheads="1"/>
            </p:cNvSpPr>
            <p:nvPr/>
          </p:nvSpPr>
          <p:spPr bwMode="auto">
            <a:xfrm>
              <a:off x="3552" y="52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  <p:grpSp>
        <p:nvGrpSpPr>
          <p:cNvPr id="127022" name="Group 46"/>
          <p:cNvGrpSpPr>
            <a:grpSpLocks/>
          </p:cNvGrpSpPr>
          <p:nvPr/>
        </p:nvGrpSpPr>
        <p:grpSpPr bwMode="auto">
          <a:xfrm>
            <a:off x="2370138" y="3048000"/>
            <a:ext cx="517525" cy="1028700"/>
            <a:chOff x="1493" y="1920"/>
            <a:chExt cx="326" cy="648"/>
          </a:xfrm>
        </p:grpSpPr>
        <p:sp>
          <p:nvSpPr>
            <p:cNvPr id="127023" name="Text Box 47"/>
            <p:cNvSpPr txBox="1">
              <a:spLocks noChangeArrowheads="1"/>
            </p:cNvSpPr>
            <p:nvPr/>
          </p:nvSpPr>
          <p:spPr bwMode="auto">
            <a:xfrm>
              <a:off x="1536" y="192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</a:t>
              </a:r>
            </a:p>
          </p:txBody>
        </p:sp>
        <p:cxnSp>
          <p:nvCxnSpPr>
            <p:cNvPr id="127024" name="AutoShape 48"/>
            <p:cNvCxnSpPr>
              <a:cxnSpLocks noChangeShapeType="1"/>
              <a:stCxn id="126978" idx="3"/>
              <a:endCxn id="127007" idx="1"/>
            </p:cNvCxnSpPr>
            <p:nvPr/>
          </p:nvCxnSpPr>
          <p:spPr bwMode="auto">
            <a:xfrm flipV="1">
              <a:off x="1493" y="2208"/>
              <a:ext cx="326" cy="36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27025" name="Group 49"/>
          <p:cNvGrpSpPr>
            <a:grpSpLocks/>
          </p:cNvGrpSpPr>
          <p:nvPr/>
        </p:nvGrpSpPr>
        <p:grpSpPr bwMode="auto">
          <a:xfrm>
            <a:off x="4038600" y="2209800"/>
            <a:ext cx="1200150" cy="1295400"/>
            <a:chOff x="2544" y="1392"/>
            <a:chExt cx="756" cy="816"/>
          </a:xfrm>
        </p:grpSpPr>
        <p:cxnSp>
          <p:nvCxnSpPr>
            <p:cNvPr id="127026" name="AutoShape 50"/>
            <p:cNvCxnSpPr>
              <a:cxnSpLocks noChangeShapeType="1"/>
              <a:stCxn id="127007" idx="3"/>
              <a:endCxn id="127007" idx="0"/>
            </p:cNvCxnSpPr>
            <p:nvPr/>
          </p:nvCxnSpPr>
          <p:spPr bwMode="auto">
            <a:xfrm flipH="1" flipV="1">
              <a:off x="2544" y="1675"/>
              <a:ext cx="725" cy="533"/>
            </a:xfrm>
            <a:prstGeom prst="curvedConnector4">
              <a:avLst>
                <a:gd name="adj1" fmla="val -19171"/>
                <a:gd name="adj2" fmla="val 1260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27" name="Text Box 51"/>
            <p:cNvSpPr txBox="1">
              <a:spLocks noChangeArrowheads="1"/>
            </p:cNvSpPr>
            <p:nvPr/>
          </p:nvSpPr>
          <p:spPr bwMode="auto">
            <a:xfrm>
              <a:off x="3120" y="139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</a:t>
              </a:r>
            </a:p>
          </p:txBody>
        </p:sp>
      </p:grpSp>
      <p:grpSp>
        <p:nvGrpSpPr>
          <p:cNvPr id="127028" name="Group 52"/>
          <p:cNvGrpSpPr>
            <a:grpSpLocks/>
          </p:cNvGrpSpPr>
          <p:nvPr/>
        </p:nvGrpSpPr>
        <p:grpSpPr bwMode="auto">
          <a:xfrm>
            <a:off x="5037138" y="1447800"/>
            <a:ext cx="974725" cy="1219200"/>
            <a:chOff x="3173" y="912"/>
            <a:chExt cx="614" cy="768"/>
          </a:xfrm>
        </p:grpSpPr>
        <p:cxnSp>
          <p:nvCxnSpPr>
            <p:cNvPr id="127029" name="AutoShape 53"/>
            <p:cNvCxnSpPr>
              <a:cxnSpLocks noChangeShapeType="1"/>
              <a:stCxn id="127002" idx="3"/>
              <a:endCxn id="127006" idx="1"/>
            </p:cNvCxnSpPr>
            <p:nvPr/>
          </p:nvCxnSpPr>
          <p:spPr bwMode="auto">
            <a:xfrm>
              <a:off x="3173" y="912"/>
              <a:ext cx="614" cy="76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0" name="Text Box 54"/>
            <p:cNvSpPr txBox="1">
              <a:spLocks noChangeArrowheads="1"/>
            </p:cNvSpPr>
            <p:nvPr/>
          </p:nvSpPr>
          <p:spPr bwMode="auto">
            <a:xfrm>
              <a:off x="3504" y="1056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127031" name="Group 55"/>
          <p:cNvGrpSpPr>
            <a:grpSpLocks/>
          </p:cNvGrpSpPr>
          <p:nvPr/>
        </p:nvGrpSpPr>
        <p:grpSpPr bwMode="auto">
          <a:xfrm>
            <a:off x="8313738" y="2667000"/>
            <a:ext cx="590550" cy="2438400"/>
            <a:chOff x="5237" y="1680"/>
            <a:chExt cx="372" cy="1536"/>
          </a:xfrm>
        </p:grpSpPr>
        <p:cxnSp>
          <p:nvCxnSpPr>
            <p:cNvPr id="127032" name="AutoShape 56"/>
            <p:cNvCxnSpPr>
              <a:cxnSpLocks noChangeShapeType="1"/>
              <a:stCxn id="127006" idx="3"/>
              <a:endCxn id="127009" idx="3"/>
            </p:cNvCxnSpPr>
            <p:nvPr/>
          </p:nvCxnSpPr>
          <p:spPr bwMode="auto">
            <a:xfrm>
              <a:off x="5237" y="1680"/>
              <a:ext cx="1" cy="1536"/>
            </a:xfrm>
            <a:prstGeom prst="curvedConnector3">
              <a:avLst>
                <a:gd name="adj1" fmla="val 13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3" name="Text Box 57"/>
            <p:cNvSpPr txBox="1">
              <a:spLocks noChangeArrowheads="1"/>
            </p:cNvSpPr>
            <p:nvPr/>
          </p:nvSpPr>
          <p:spPr bwMode="auto">
            <a:xfrm>
              <a:off x="5376" y="21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grpSp>
        <p:nvGrpSpPr>
          <p:cNvPr id="127034" name="Group 58"/>
          <p:cNvGrpSpPr>
            <a:grpSpLocks/>
          </p:cNvGrpSpPr>
          <p:nvPr/>
        </p:nvGrpSpPr>
        <p:grpSpPr bwMode="auto">
          <a:xfrm>
            <a:off x="5494338" y="5722938"/>
            <a:ext cx="1668462" cy="830262"/>
            <a:chOff x="3461" y="3605"/>
            <a:chExt cx="1051" cy="523"/>
          </a:xfrm>
        </p:grpSpPr>
        <p:cxnSp>
          <p:nvCxnSpPr>
            <p:cNvPr id="127035" name="AutoShape 59"/>
            <p:cNvCxnSpPr>
              <a:cxnSpLocks noChangeShapeType="1"/>
              <a:stCxn id="127009" idx="2"/>
              <a:endCxn id="127010" idx="3"/>
            </p:cNvCxnSpPr>
            <p:nvPr/>
          </p:nvCxnSpPr>
          <p:spPr bwMode="auto">
            <a:xfrm rot="5400000">
              <a:off x="3845" y="3221"/>
              <a:ext cx="283" cy="10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6" name="Text Box 60"/>
            <p:cNvSpPr txBox="1">
              <a:spLocks noChangeArrowheads="1"/>
            </p:cNvSpPr>
            <p:nvPr/>
          </p:nvSpPr>
          <p:spPr bwMode="auto">
            <a:xfrm>
              <a:off x="3888" y="384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  <p:grpSp>
        <p:nvGrpSpPr>
          <p:cNvPr id="127037" name="Group 61"/>
          <p:cNvGrpSpPr>
            <a:grpSpLocks/>
          </p:cNvGrpSpPr>
          <p:nvPr/>
        </p:nvGrpSpPr>
        <p:grpSpPr bwMode="auto">
          <a:xfrm>
            <a:off x="7162800" y="3284538"/>
            <a:ext cx="355600" cy="1203325"/>
            <a:chOff x="4512" y="2069"/>
            <a:chExt cx="224" cy="758"/>
          </a:xfrm>
        </p:grpSpPr>
        <p:cxnSp>
          <p:nvCxnSpPr>
            <p:cNvPr id="127038" name="AutoShape 62"/>
            <p:cNvCxnSpPr>
              <a:cxnSpLocks noChangeShapeType="1"/>
              <a:stCxn id="127009" idx="0"/>
              <a:endCxn id="127006" idx="2"/>
            </p:cNvCxnSpPr>
            <p:nvPr/>
          </p:nvCxnSpPr>
          <p:spPr bwMode="auto">
            <a:xfrm rot="16200000">
              <a:off x="4133" y="2448"/>
              <a:ext cx="7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9" name="Text Box 63"/>
            <p:cNvSpPr txBox="1">
              <a:spLocks noChangeArrowheads="1"/>
            </p:cNvSpPr>
            <p:nvPr/>
          </p:nvSpPr>
          <p:spPr bwMode="auto">
            <a:xfrm>
              <a:off x="4512" y="211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127040" name="Group 64"/>
          <p:cNvGrpSpPr>
            <a:grpSpLocks/>
          </p:cNvGrpSpPr>
          <p:nvPr/>
        </p:nvGrpSpPr>
        <p:grpSpPr bwMode="auto">
          <a:xfrm>
            <a:off x="5189538" y="2667000"/>
            <a:ext cx="822325" cy="838200"/>
            <a:chOff x="3269" y="1680"/>
            <a:chExt cx="518" cy="528"/>
          </a:xfrm>
        </p:grpSpPr>
        <p:cxnSp>
          <p:nvCxnSpPr>
            <p:cNvPr id="127041" name="AutoShape 65"/>
            <p:cNvCxnSpPr>
              <a:cxnSpLocks noChangeShapeType="1"/>
              <a:stCxn id="127006" idx="1"/>
              <a:endCxn id="127007" idx="3"/>
            </p:cNvCxnSpPr>
            <p:nvPr/>
          </p:nvCxnSpPr>
          <p:spPr bwMode="auto">
            <a:xfrm rot="10800000" flipV="1">
              <a:off x="3269" y="1680"/>
              <a:ext cx="518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42" name="Text Box 66"/>
            <p:cNvSpPr txBox="1">
              <a:spLocks noChangeArrowheads="1"/>
            </p:cNvSpPr>
            <p:nvPr/>
          </p:nvSpPr>
          <p:spPr bwMode="auto">
            <a:xfrm>
              <a:off x="3504" y="182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</a:t>
              </a:r>
            </a:p>
          </p:txBody>
        </p:sp>
      </p:grpSp>
      <p:grpSp>
        <p:nvGrpSpPr>
          <p:cNvPr id="127043" name="Group 67"/>
          <p:cNvGrpSpPr>
            <a:grpSpLocks/>
          </p:cNvGrpSpPr>
          <p:nvPr/>
        </p:nvGrpSpPr>
        <p:grpSpPr bwMode="auto">
          <a:xfrm>
            <a:off x="3657600" y="4343400"/>
            <a:ext cx="800100" cy="525463"/>
            <a:chOff x="2304" y="2736"/>
            <a:chExt cx="504" cy="331"/>
          </a:xfrm>
        </p:grpSpPr>
        <p:cxnSp>
          <p:nvCxnSpPr>
            <p:cNvPr id="127044" name="AutoShape 68"/>
            <p:cNvCxnSpPr>
              <a:cxnSpLocks noChangeShapeType="1"/>
              <a:stCxn id="127007" idx="2"/>
              <a:endCxn id="127001" idx="0"/>
            </p:cNvCxnSpPr>
            <p:nvPr/>
          </p:nvCxnSpPr>
          <p:spPr bwMode="auto">
            <a:xfrm rot="16200000" flipH="1">
              <a:off x="2513" y="2772"/>
              <a:ext cx="326" cy="26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45" name="Text Box 69"/>
            <p:cNvSpPr txBox="1">
              <a:spLocks noChangeArrowheads="1"/>
            </p:cNvSpPr>
            <p:nvPr/>
          </p:nvSpPr>
          <p:spPr bwMode="auto">
            <a:xfrm>
              <a:off x="2304" y="2736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id</a:t>
              </a:r>
            </a:p>
          </p:txBody>
        </p:sp>
      </p:grpSp>
      <p:grpSp>
        <p:nvGrpSpPr>
          <p:cNvPr id="127046" name="Group 70"/>
          <p:cNvGrpSpPr>
            <a:grpSpLocks/>
          </p:cNvGrpSpPr>
          <p:nvPr/>
        </p:nvGrpSpPr>
        <p:grpSpPr bwMode="auto">
          <a:xfrm>
            <a:off x="4457700" y="3284538"/>
            <a:ext cx="2705100" cy="1584325"/>
            <a:chOff x="2808" y="2069"/>
            <a:chExt cx="1704" cy="998"/>
          </a:xfrm>
        </p:grpSpPr>
        <p:cxnSp>
          <p:nvCxnSpPr>
            <p:cNvPr id="127047" name="AutoShape 71"/>
            <p:cNvCxnSpPr>
              <a:cxnSpLocks noChangeShapeType="1"/>
              <a:stCxn id="127006" idx="2"/>
              <a:endCxn id="127001" idx="0"/>
            </p:cNvCxnSpPr>
            <p:nvPr/>
          </p:nvCxnSpPr>
          <p:spPr bwMode="auto">
            <a:xfrm rot="5400000">
              <a:off x="3161" y="1716"/>
              <a:ext cx="998" cy="1704"/>
            </a:xfrm>
            <a:prstGeom prst="curvedConnector3">
              <a:avLst>
                <a:gd name="adj1" fmla="val 6522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48" name="Text Box 72"/>
            <p:cNvSpPr txBox="1">
              <a:spLocks noChangeArrowheads="1"/>
            </p:cNvSpPr>
            <p:nvPr/>
          </p:nvSpPr>
          <p:spPr bwMode="auto">
            <a:xfrm>
              <a:off x="3312" y="2688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id</a:t>
              </a:r>
            </a:p>
          </p:txBody>
        </p:sp>
      </p:grpSp>
      <p:sp>
        <p:nvSpPr>
          <p:cNvPr id="127049" name="Rectangle 73"/>
          <p:cNvSpPr>
            <a:spLocks noChangeArrowheads="1"/>
          </p:cNvSpPr>
          <p:nvPr/>
        </p:nvSpPr>
        <p:spPr bwMode="auto">
          <a:xfrm>
            <a:off x="533400" y="5638800"/>
            <a:ext cx="19812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E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50" name="Text Box 74"/>
          <p:cNvSpPr txBox="1">
            <a:spLocks noChangeArrowheads="1"/>
          </p:cNvSpPr>
          <p:nvPr/>
        </p:nvSpPr>
        <p:spPr bwMode="auto">
          <a:xfrm>
            <a:off x="914400" y="60960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0</a:t>
            </a:r>
          </a:p>
        </p:txBody>
      </p:sp>
      <p:grpSp>
        <p:nvGrpSpPr>
          <p:cNvPr id="127051" name="Group 75"/>
          <p:cNvGrpSpPr>
            <a:grpSpLocks/>
          </p:cNvGrpSpPr>
          <p:nvPr/>
        </p:nvGrpSpPr>
        <p:grpSpPr bwMode="auto">
          <a:xfrm>
            <a:off x="1333500" y="4884738"/>
            <a:ext cx="484188" cy="746125"/>
            <a:chOff x="840" y="3077"/>
            <a:chExt cx="305" cy="470"/>
          </a:xfrm>
        </p:grpSpPr>
        <p:cxnSp>
          <p:nvCxnSpPr>
            <p:cNvPr id="127052" name="AutoShape 76"/>
            <p:cNvCxnSpPr>
              <a:cxnSpLocks noChangeShapeType="1"/>
              <a:stCxn id="126978" idx="2"/>
              <a:endCxn id="127049" idx="0"/>
            </p:cNvCxnSpPr>
            <p:nvPr/>
          </p:nvCxnSpPr>
          <p:spPr bwMode="auto">
            <a:xfrm rot="16200000" flipH="1">
              <a:off x="629" y="3288"/>
              <a:ext cx="470" cy="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53" name="Text Box 77"/>
            <p:cNvSpPr txBox="1">
              <a:spLocks noChangeArrowheads="1"/>
            </p:cNvSpPr>
            <p:nvPr/>
          </p:nvSpPr>
          <p:spPr bwMode="auto">
            <a:xfrm>
              <a:off x="912" y="3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sp>
        <p:nvSpPr>
          <p:cNvPr id="127054" name="Rectangle 78"/>
          <p:cNvSpPr>
            <a:spLocks noChangeArrowheads="1"/>
          </p:cNvSpPr>
          <p:nvPr/>
        </p:nvSpPr>
        <p:spPr bwMode="auto">
          <a:xfrm>
            <a:off x="5715000" y="3581400"/>
            <a:ext cx="381000" cy="381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9</a:t>
            </a:r>
            <a:endParaRPr lang="en-US" b="1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7055" name="Rectangle 79"/>
          <p:cNvSpPr>
            <a:spLocks noChangeArrowheads="1"/>
          </p:cNvSpPr>
          <p:nvPr/>
        </p:nvSpPr>
        <p:spPr bwMode="auto">
          <a:xfrm>
            <a:off x="6477000" y="3429000"/>
            <a:ext cx="533400" cy="381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10</a:t>
            </a:r>
            <a:endParaRPr lang="en-US" b="1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7056" name="Group 80"/>
          <p:cNvGrpSpPr>
            <a:grpSpLocks/>
          </p:cNvGrpSpPr>
          <p:nvPr/>
        </p:nvGrpSpPr>
        <p:grpSpPr bwMode="auto">
          <a:xfrm>
            <a:off x="5189538" y="3505200"/>
            <a:ext cx="517525" cy="685800"/>
            <a:chOff x="3269" y="2208"/>
            <a:chExt cx="326" cy="432"/>
          </a:xfrm>
        </p:grpSpPr>
        <p:cxnSp>
          <p:nvCxnSpPr>
            <p:cNvPr id="127057" name="AutoShape 81"/>
            <p:cNvCxnSpPr>
              <a:cxnSpLocks noChangeShapeType="1"/>
              <a:stCxn id="127007" idx="3"/>
              <a:endCxn id="127054" idx="1"/>
            </p:cNvCxnSpPr>
            <p:nvPr/>
          </p:nvCxnSpPr>
          <p:spPr bwMode="auto">
            <a:xfrm>
              <a:off x="3269" y="2208"/>
              <a:ext cx="326" cy="16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58" name="Text Box 82"/>
            <p:cNvSpPr txBox="1">
              <a:spLocks noChangeArrowheads="1"/>
            </p:cNvSpPr>
            <p:nvPr/>
          </p:nvSpPr>
          <p:spPr bwMode="auto">
            <a:xfrm>
              <a:off x="3312" y="2352"/>
              <a:ext cx="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27059" name="Group 83"/>
          <p:cNvGrpSpPr>
            <a:grpSpLocks/>
          </p:cNvGrpSpPr>
          <p:nvPr/>
        </p:nvGrpSpPr>
        <p:grpSpPr bwMode="auto">
          <a:xfrm>
            <a:off x="6096000" y="3276600"/>
            <a:ext cx="381000" cy="495300"/>
            <a:chOff x="3840" y="2064"/>
            <a:chExt cx="283" cy="312"/>
          </a:xfrm>
        </p:grpSpPr>
        <p:cxnSp>
          <p:nvCxnSpPr>
            <p:cNvPr id="127060" name="AutoShape 84"/>
            <p:cNvCxnSpPr>
              <a:cxnSpLocks noChangeShapeType="1"/>
              <a:stCxn id="127054" idx="3"/>
              <a:endCxn id="127055" idx="1"/>
            </p:cNvCxnSpPr>
            <p:nvPr/>
          </p:nvCxnSpPr>
          <p:spPr bwMode="auto">
            <a:xfrm flipV="1">
              <a:off x="3845" y="2280"/>
              <a:ext cx="278" cy="9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61" name="Text Box 85"/>
            <p:cNvSpPr txBox="1">
              <a:spLocks noChangeArrowheads="1"/>
            </p:cNvSpPr>
            <p:nvPr/>
          </p:nvSpPr>
          <p:spPr bwMode="auto">
            <a:xfrm>
              <a:off x="3840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)</a:t>
              </a:r>
            </a:p>
          </p:txBody>
        </p:sp>
      </p:grpSp>
      <p:sp>
        <p:nvSpPr>
          <p:cNvPr id="127062" name="Text Box 86"/>
          <p:cNvSpPr txBox="1">
            <a:spLocks noChangeArrowheads="1"/>
          </p:cNvSpPr>
          <p:nvPr/>
        </p:nvSpPr>
        <p:spPr bwMode="auto">
          <a:xfrm>
            <a:off x="6553200" y="3810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R4</a:t>
            </a:r>
          </a:p>
        </p:txBody>
      </p:sp>
      <p:grpSp>
        <p:nvGrpSpPr>
          <p:cNvPr id="127063" name="Group 87"/>
          <p:cNvGrpSpPr>
            <a:grpSpLocks/>
          </p:cNvGrpSpPr>
          <p:nvPr/>
        </p:nvGrpSpPr>
        <p:grpSpPr bwMode="auto">
          <a:xfrm>
            <a:off x="3886200" y="2041525"/>
            <a:ext cx="506413" cy="617538"/>
            <a:chOff x="2448" y="1286"/>
            <a:chExt cx="319" cy="389"/>
          </a:xfrm>
        </p:grpSpPr>
        <p:cxnSp>
          <p:nvCxnSpPr>
            <p:cNvPr id="127064" name="AutoShape 88"/>
            <p:cNvCxnSpPr>
              <a:cxnSpLocks noChangeShapeType="1"/>
              <a:stCxn id="127007" idx="0"/>
              <a:endCxn id="127002" idx="2"/>
            </p:cNvCxnSpPr>
            <p:nvPr/>
          </p:nvCxnSpPr>
          <p:spPr bwMode="auto">
            <a:xfrm rot="5400000" flipH="1">
              <a:off x="2309" y="1440"/>
              <a:ext cx="374" cy="9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65" name="Text Box 89"/>
            <p:cNvSpPr txBox="1">
              <a:spLocks noChangeArrowheads="1"/>
            </p:cNvSpPr>
            <p:nvPr/>
          </p:nvSpPr>
          <p:spPr bwMode="auto">
            <a:xfrm>
              <a:off x="2534" y="128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“id</a:t>
            </a:r>
            <a:r>
              <a:rPr lang="en-US" baseline="-25000"/>
              <a:t>val=3</a:t>
            </a:r>
            <a:r>
              <a:rPr lang="en-US"/>
              <a:t>+id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129074" name="Group 50"/>
          <p:cNvGraphicFramePr>
            <a:graphicFrameLocks noGrp="1"/>
          </p:cNvGraphicFramePr>
          <p:nvPr>
            <p:ph type="body" idx="1"/>
          </p:nvPr>
        </p:nvGraphicFramePr>
        <p:xfrm>
          <a:off x="228600" y="1752600"/>
          <a:ext cx="8686800" cy="5047487"/>
        </p:xfrm>
        <a:graphic>
          <a:graphicData uri="http://schemas.openxmlformats.org/drawingml/2006/table">
            <a:tbl>
              <a:tblPr/>
              <a:tblGrid>
                <a:gridCol w="1128713"/>
                <a:gridCol w="1793875"/>
                <a:gridCol w="3159125"/>
                <a:gridCol w="2605087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+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+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id $ 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[0,T]=1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7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[4,T]=5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R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 [5,R]=6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id.lookup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 pop; attr.Push(3)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= 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:=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id.lookup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pop; attr.Push(2);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$3.in = $0.in+$1.val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 :=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).attr+2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$0.val = $0.in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$0.val =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 = 5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113" name="Group 89"/>
          <p:cNvGraphicFramePr>
            <a:graphicFrameLocks noGrp="1"/>
          </p:cNvGraphicFramePr>
          <p:nvPr/>
        </p:nvGraphicFramePr>
        <p:xfrm>
          <a:off x="304800" y="228600"/>
          <a:ext cx="6324600" cy="2667003"/>
        </p:xfrm>
        <a:graphic>
          <a:graphicData uri="http://schemas.openxmlformats.org/drawingml/2006/table">
            <a:tbl>
              <a:tblPr/>
              <a:tblGrid>
                <a:gridCol w="387350"/>
                <a:gridCol w="5937250"/>
              </a:tblGrid>
              <a:tr h="4333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$2.in = $1.val;  $0.val = $2.val; 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$3.in = $0.in + $2.val;  $0.val = $3.val;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$0.val = $0.in;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(E)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$0.val = $1.val;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$0.val =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.lookup; 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“id</a:t>
            </a:r>
            <a:r>
              <a:rPr lang="en-US" baseline="-25000"/>
              <a:t>val=3</a:t>
            </a:r>
            <a:r>
              <a:rPr lang="en-US"/>
              <a:t>+id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149507" name="Group 3"/>
          <p:cNvGraphicFramePr>
            <a:graphicFrameLocks noGrp="1"/>
          </p:cNvGraphicFramePr>
          <p:nvPr>
            <p:ph type="body" idx="1"/>
          </p:nvPr>
        </p:nvGraphicFramePr>
        <p:xfrm>
          <a:off x="228600" y="1752600"/>
          <a:ext cx="8686800" cy="5047487"/>
        </p:xfrm>
        <a:graphic>
          <a:graphicData uri="http://schemas.openxmlformats.org/drawingml/2006/table">
            <a:tbl>
              <a:tblPr/>
              <a:tblGrid>
                <a:gridCol w="1128713"/>
                <a:gridCol w="1793875"/>
                <a:gridCol w="3159125"/>
                <a:gridCol w="2605087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+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+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id $ 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[0,T]=1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7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[4,T]=5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R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 [5,R]=6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id.lookup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 pop; attr.Push(3)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= 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:=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id.lookup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pop; attr.Push(2);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$3.in = $0.in+$1.val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 :=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).attr+2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$0.val = $0.in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$0.val =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 = 5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“id</a:t>
            </a:r>
            <a:r>
              <a:rPr lang="en-US" baseline="-25000"/>
              <a:t>val=3</a:t>
            </a:r>
            <a:r>
              <a:rPr lang="en-US"/>
              <a:t>+id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131098" name="Group 26"/>
          <p:cNvGraphicFramePr>
            <a:graphicFrameLocks noGrp="1"/>
          </p:cNvGraphicFramePr>
          <p:nvPr>
            <p:ph type="body" idx="1"/>
          </p:nvPr>
        </p:nvGraphicFramePr>
        <p:xfrm>
          <a:off x="228600" y="1752600"/>
          <a:ext cx="8686800" cy="4047172"/>
        </p:xfrm>
        <a:graphic>
          <a:graphicData uri="http://schemas.openxmlformats.org/drawingml/2006/table">
            <a:tbl>
              <a:tblPr/>
              <a:tblGrid>
                <a:gridCol w="1295400"/>
                <a:gridCol w="1627188"/>
                <a:gridCol w="3249612"/>
                <a:gridCol w="25146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0 1 4 5 6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2 R + T 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4 5 6, goto [1,R]=2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 E T 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 2, goto [0,E]=8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$3.val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pop; attr.Push(5);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$3.val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pop; attr.Push(5);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5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attr.top = 5; }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z="4000"/>
              <a:t>LR parsing with inherited attributes</a:t>
            </a:r>
            <a:endParaRPr lang="en-US"/>
          </a:p>
        </p:txBody>
      </p:sp>
      <p:grpSp>
        <p:nvGrpSpPr>
          <p:cNvPr id="182292" name="Group 20"/>
          <p:cNvGrpSpPr>
            <a:grpSpLocks/>
          </p:cNvGrpSpPr>
          <p:nvPr/>
        </p:nvGrpSpPr>
        <p:grpSpPr bwMode="auto">
          <a:xfrm>
            <a:off x="685800" y="1600200"/>
            <a:ext cx="4267200" cy="2833688"/>
            <a:chOff x="2736" y="2151"/>
            <a:chExt cx="2688" cy="1785"/>
          </a:xfrm>
        </p:grpSpPr>
        <p:sp>
          <p:nvSpPr>
            <p:cNvPr id="182280" name="Rectangle 8"/>
            <p:cNvSpPr>
              <a:spLocks noChangeArrowheads="1"/>
            </p:cNvSpPr>
            <p:nvPr/>
          </p:nvSpPr>
          <p:spPr bwMode="auto">
            <a:xfrm>
              <a:off x="4464" y="2544"/>
              <a:ext cx="960" cy="139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A</a:t>
              </a:r>
              <a:r>
                <a:rPr lang="en-US" sz="2800">
                  <a:sym typeface="Symbol" charset="2"/>
                </a:rPr>
                <a:t>c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800">
                  <a:sym typeface="Symbol" charset="2"/>
                </a:rPr>
                <a:t>Bca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B</a:t>
              </a:r>
              <a:r>
                <a:rPr lang="en-US" sz="2800">
                  <a:sym typeface="Symbol" charset="2"/>
                </a:rPr>
                <a:t>cbB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800">
                  <a:sym typeface="Symbol" charset="2"/>
                </a:rPr>
                <a:t>SAB</a:t>
              </a:r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2736" y="2544"/>
              <a:ext cx="1728" cy="1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ccbca </a:t>
              </a:r>
              <a:r>
                <a:rPr lang="en-US" sz="2800">
                  <a:sym typeface="Symbol" charset="2"/>
                </a:rPr>
                <a:t> Acbca</a:t>
              </a:r>
            </a:p>
            <a:p>
              <a:pPr eaLnBrk="1" hangingPunct="1">
                <a:spcBef>
                  <a:spcPct val="20000"/>
                </a:spcBef>
                <a:buFont typeface="Symbol" charset="2"/>
                <a:buNone/>
              </a:pPr>
              <a:r>
                <a:rPr lang="en-US" sz="2800">
                  <a:sym typeface="Symbol" charset="2"/>
                </a:rPr>
                <a:t>           AcbB</a:t>
              </a:r>
            </a:p>
            <a:p>
              <a:pPr eaLnBrk="1" hangingPunct="1">
                <a:spcBef>
                  <a:spcPct val="20000"/>
                </a:spcBef>
                <a:buFont typeface="Symbol" charset="2"/>
                <a:buNone/>
              </a:pPr>
              <a:r>
                <a:rPr lang="en-US" sz="2800">
                  <a:sym typeface="Symbol" charset="2"/>
                </a:rPr>
                <a:t>           AB</a:t>
              </a:r>
            </a:p>
            <a:p>
              <a:pPr eaLnBrk="1" hangingPunct="1">
                <a:spcBef>
                  <a:spcPct val="20000"/>
                </a:spcBef>
                <a:buFont typeface="Symbol" charset="2"/>
                <a:buNone/>
              </a:pPr>
              <a:r>
                <a:rPr lang="en-US" sz="2800">
                  <a:sym typeface="Symbol" charset="2"/>
                </a:rPr>
                <a:t>           S</a:t>
              </a:r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736" y="2160"/>
              <a:ext cx="268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Bottom-Up/rightmost</a:t>
              </a:r>
            </a:p>
          </p:txBody>
        </p:sp>
        <p:sp>
          <p:nvSpPr>
            <p:cNvPr id="182283" name="Line 11"/>
            <p:cNvSpPr>
              <a:spLocks noChangeShapeType="1"/>
            </p:cNvSpPr>
            <p:nvPr/>
          </p:nvSpPr>
          <p:spPr bwMode="auto">
            <a:xfrm>
              <a:off x="2736" y="2544"/>
              <a:ext cx="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84" name="Line 12"/>
            <p:cNvSpPr>
              <a:spLocks noChangeShapeType="1"/>
            </p:cNvSpPr>
            <p:nvPr/>
          </p:nvSpPr>
          <p:spPr bwMode="auto">
            <a:xfrm>
              <a:off x="2736" y="3936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86" name="Line 14"/>
            <p:cNvSpPr>
              <a:spLocks noChangeShapeType="1"/>
            </p:cNvSpPr>
            <p:nvPr/>
          </p:nvSpPr>
          <p:spPr bwMode="auto">
            <a:xfrm>
              <a:off x="5424" y="2160"/>
              <a:ext cx="0" cy="17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87" name="Line 15"/>
            <p:cNvSpPr>
              <a:spLocks noChangeShapeType="1"/>
            </p:cNvSpPr>
            <p:nvPr/>
          </p:nvSpPr>
          <p:spPr bwMode="auto">
            <a:xfrm>
              <a:off x="2736" y="2160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89" name="Line 17"/>
            <p:cNvSpPr>
              <a:spLocks noChangeShapeType="1"/>
            </p:cNvSpPr>
            <p:nvPr/>
          </p:nvSpPr>
          <p:spPr bwMode="auto">
            <a:xfrm>
              <a:off x="4464" y="2544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82291" name="AutoShape 19"/>
            <p:cNvCxnSpPr>
              <a:cxnSpLocks noChangeShapeType="1"/>
              <a:stCxn id="182287" idx="0"/>
              <a:endCxn id="182284" idx="0"/>
            </p:cNvCxnSpPr>
            <p:nvPr/>
          </p:nvCxnSpPr>
          <p:spPr bwMode="auto">
            <a:xfrm>
              <a:off x="2736" y="2151"/>
              <a:ext cx="0" cy="17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82293" name="Text Box 21"/>
          <p:cNvSpPr txBox="1">
            <a:spLocks noChangeArrowheads="1"/>
          </p:cNvSpPr>
          <p:nvPr/>
        </p:nvSpPr>
        <p:spPr bwMode="auto">
          <a:xfrm>
            <a:off x="5181600" y="1752600"/>
            <a:ext cx="3581400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Consider: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>
                <a:sym typeface="Symbol" charset="2"/>
              </a:rPr>
              <a:t>SAB</a:t>
            </a:r>
          </a:p>
          <a:p>
            <a:r>
              <a:rPr lang="en-US" sz="2800"/>
              <a:t>{ $1.in = ‘x’; </a:t>
            </a:r>
          </a:p>
          <a:p>
            <a:r>
              <a:rPr lang="en-US" sz="2800"/>
              <a:t>   $2.in = $1.val }</a:t>
            </a:r>
          </a:p>
          <a:p>
            <a:endParaRPr lang="en-US" sz="2800"/>
          </a:p>
          <a:p>
            <a:r>
              <a:rPr lang="en-US" sz="2800"/>
              <a:t>B</a:t>
            </a:r>
            <a:r>
              <a:rPr lang="en-US" sz="2800">
                <a:sym typeface="Symbol" charset="2"/>
              </a:rPr>
              <a:t>cbB </a:t>
            </a:r>
          </a:p>
          <a:p>
            <a:r>
              <a:rPr lang="en-US" sz="2800"/>
              <a:t>{ $0.val = $0.in + ‘y’; }</a:t>
            </a:r>
          </a:p>
        </p:txBody>
      </p:sp>
      <p:sp>
        <p:nvSpPr>
          <p:cNvPr id="182294" name="Text Box 22"/>
          <p:cNvSpPr txBox="1">
            <a:spLocks noChangeArrowheads="1"/>
          </p:cNvSpPr>
          <p:nvPr/>
        </p:nvSpPr>
        <p:spPr bwMode="auto">
          <a:xfrm>
            <a:off x="1143000" y="4648200"/>
            <a:ext cx="3116263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Parse stack at line 3:</a:t>
            </a:r>
          </a:p>
          <a:p>
            <a:r>
              <a:rPr lang="en-US" sz="2800"/>
              <a:t>[‘x’] A [‘x’] c b B</a:t>
            </a:r>
          </a:p>
        </p:txBody>
      </p:sp>
      <p:sp>
        <p:nvSpPr>
          <p:cNvPr id="182295" name="AutoShape 23"/>
          <p:cNvSpPr>
            <a:spLocks noChangeArrowheads="1"/>
          </p:cNvSpPr>
          <p:nvPr/>
        </p:nvSpPr>
        <p:spPr bwMode="auto">
          <a:xfrm>
            <a:off x="609600" y="5791200"/>
            <a:ext cx="1676400" cy="466725"/>
          </a:xfrm>
          <a:prstGeom prst="wedgeRectCallout">
            <a:avLst>
              <a:gd name="adj1" fmla="val 11931"/>
              <a:gd name="adj2" fmla="val -1047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$1.in = ‘x’</a:t>
            </a:r>
          </a:p>
        </p:txBody>
      </p:sp>
      <p:sp>
        <p:nvSpPr>
          <p:cNvPr id="182296" name="AutoShape 24"/>
          <p:cNvSpPr>
            <a:spLocks noChangeArrowheads="1"/>
          </p:cNvSpPr>
          <p:nvPr/>
        </p:nvSpPr>
        <p:spPr bwMode="auto">
          <a:xfrm>
            <a:off x="2514600" y="5791200"/>
            <a:ext cx="2133600" cy="466725"/>
          </a:xfrm>
          <a:prstGeom prst="wedgeRectCallout">
            <a:avLst>
              <a:gd name="adj1" fmla="val -34671"/>
              <a:gd name="adj2" fmla="val -108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$2.in = $1.val</a:t>
            </a:r>
          </a:p>
        </p:txBody>
      </p:sp>
      <p:sp>
        <p:nvSpPr>
          <p:cNvPr id="182297" name="Text Box 25"/>
          <p:cNvSpPr txBox="1">
            <a:spLocks noChangeArrowheads="1"/>
          </p:cNvSpPr>
          <p:nvPr/>
        </p:nvSpPr>
        <p:spPr bwMode="auto">
          <a:xfrm>
            <a:off x="5410200" y="5105400"/>
            <a:ext cx="3116263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Parse stack at line 4:</a:t>
            </a:r>
          </a:p>
          <a:p>
            <a:r>
              <a:rPr lang="en-US" sz="2800"/>
              <a:t>[‘x’] A B</a:t>
            </a:r>
          </a:p>
        </p:txBody>
      </p:sp>
      <p:sp>
        <p:nvSpPr>
          <p:cNvPr id="182298" name="AutoShape 26"/>
          <p:cNvSpPr>
            <a:spLocks noChangeArrowheads="1"/>
          </p:cNvSpPr>
          <p:nvPr/>
        </p:nvSpPr>
        <p:spPr bwMode="auto">
          <a:xfrm>
            <a:off x="6172200" y="6172200"/>
            <a:ext cx="1143000" cy="528638"/>
          </a:xfrm>
          <a:prstGeom prst="wedgeRectCallout">
            <a:avLst>
              <a:gd name="adj1" fmla="val -4028"/>
              <a:gd name="adj2" fmla="val -93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[‘xy’]</a:t>
            </a:r>
          </a:p>
        </p:txBody>
      </p:sp>
      <p:sp>
        <p:nvSpPr>
          <p:cNvPr id="182299" name="Text Box 27"/>
          <p:cNvSpPr txBox="1">
            <a:spLocks noChangeArrowheads="1"/>
          </p:cNvSpPr>
          <p:nvPr/>
        </p:nvSpPr>
        <p:spPr bwMode="auto">
          <a:xfrm>
            <a:off x="228600" y="3276600"/>
            <a:ext cx="8794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line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0" y="304800"/>
            <a:ext cx="3697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-&gt; </a:t>
            </a:r>
            <a:r>
              <a:rPr lang="en-US" sz="2800" dirty="0" err="1" smtClean="0"/>
              <a:t>c</a:t>
            </a:r>
            <a:r>
              <a:rPr lang="en-US" sz="2800" dirty="0" smtClean="0"/>
              <a:t> { $0.val = $0.in }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93" grpId="0"/>
      <p:bldP spid="182294" grpId="0" animBg="1"/>
      <p:bldP spid="182295" grpId="0" animBg="1"/>
      <p:bldP spid="182296" grpId="0" animBg="1"/>
      <p:bldP spid="182297" grpId="0" animBg="1"/>
      <p:bldP spid="1822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ndara" charset="0"/>
              </a:rPr>
              <a:t>Expr concrete syntax tree</a:t>
            </a: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962400" y="195922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860032" y="28194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2843808" y="278092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029917" y="2420888"/>
            <a:ext cx="1118592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148509" y="2420888"/>
            <a:ext cx="897632" cy="3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 flipH="1">
            <a:off x="3962152" y="2420888"/>
            <a:ext cx="186357" cy="504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3784352" y="2924944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2267744" y="3573016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 flipH="1">
            <a:off x="2521981" y="3242593"/>
            <a:ext cx="507936" cy="3304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655815" y="5229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5351910" y="3645024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6216006" y="454806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5387578" y="457768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495575" y="450912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538019" y="4106689"/>
            <a:ext cx="17834" cy="4709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749812" y="4106689"/>
            <a:ext cx="788207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046141" y="3281065"/>
            <a:ext cx="491878" cy="363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538019" y="4106689"/>
            <a:ext cx="864096" cy="4413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402115" y="5009728"/>
            <a:ext cx="507937" cy="219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67544" y="1700808"/>
            <a:ext cx="12394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Input:</a:t>
            </a:r>
          </a:p>
          <a:p>
            <a:r>
              <a:rPr lang="en-US" sz="3200" b="1" dirty="0" smtClean="0">
                <a:solidFill>
                  <a:schemeClr val="accent2"/>
                </a:solidFill>
              </a:rPr>
              <a:t>4+3*5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7351543" y="1973158"/>
            <a:ext cx="1396921" cy="181588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605109" y="3861048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int.lexval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2843808" y="4869160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int.lexval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6131073" y="5733256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int.lexval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715358" y="2662312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.val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611902" y="4479503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T.val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724128" y="3573016"/>
            <a:ext cx="1282339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T.val</a:t>
            </a:r>
            <a:r>
              <a:rPr lang="en-US" dirty="0" smtClean="0"/>
              <a:t>=15</a:t>
            </a:r>
            <a:endParaRPr lang="en-US" dirty="0"/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5220072" y="2679303"/>
            <a:ext cx="130516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E</a:t>
            </a:r>
            <a:r>
              <a:rPr lang="en-US" dirty="0" err="1" smtClean="0"/>
              <a:t>.val</a:t>
            </a:r>
            <a:r>
              <a:rPr lang="en-US" dirty="0" smtClean="0"/>
              <a:t>=15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7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ndara" charset="0"/>
              </a:rPr>
              <a:t>Expr concrete syntax tree</a:t>
            </a: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962400" y="195922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860032" y="28194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2843808" y="278092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029917" y="2420888"/>
            <a:ext cx="1118592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148509" y="2420888"/>
            <a:ext cx="897632" cy="3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 flipH="1">
            <a:off x="3962152" y="2420888"/>
            <a:ext cx="186357" cy="504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3784352" y="2924944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2267744" y="3573016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 flipH="1">
            <a:off x="2521981" y="3242593"/>
            <a:ext cx="507936" cy="3304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655815" y="5229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5351910" y="3645024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6216006" y="454806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5387578" y="457768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495575" y="450912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538019" y="4106689"/>
            <a:ext cx="17834" cy="4709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749812" y="4106689"/>
            <a:ext cx="788207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046141" y="3281065"/>
            <a:ext cx="491878" cy="363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538019" y="4106689"/>
            <a:ext cx="864096" cy="4413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402115" y="5009728"/>
            <a:ext cx="507937" cy="219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67544" y="1700808"/>
            <a:ext cx="12394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Input:</a:t>
            </a:r>
          </a:p>
          <a:p>
            <a:r>
              <a:rPr lang="en-US" sz="3200" b="1" dirty="0" smtClean="0">
                <a:solidFill>
                  <a:schemeClr val="accent2"/>
                </a:solidFill>
              </a:rPr>
              <a:t>4+3*5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7351543" y="1973158"/>
            <a:ext cx="1396921" cy="181588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605109" y="3861048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int.lexval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2843808" y="4869160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int.lexval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6131073" y="5733256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int.lexval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715358" y="2662312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.val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611902" y="4479503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T.val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724128" y="3573016"/>
            <a:ext cx="1282339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T.val</a:t>
            </a:r>
            <a:r>
              <a:rPr lang="en-US" dirty="0" smtClean="0"/>
              <a:t>=15</a:t>
            </a:r>
            <a:endParaRPr lang="en-US" dirty="0"/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5220072" y="2679303"/>
            <a:ext cx="130516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E</a:t>
            </a:r>
            <a:r>
              <a:rPr lang="en-US" dirty="0" err="1" smtClean="0"/>
              <a:t>.val</a:t>
            </a:r>
            <a:r>
              <a:rPr lang="en-US" dirty="0" smtClean="0"/>
              <a:t>=15</a:t>
            </a:r>
            <a:endParaRPr lang="en-US" dirty="0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4283968" y="1743199"/>
            <a:ext cx="130516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E.val</a:t>
            </a:r>
            <a:r>
              <a:rPr lang="en-US" dirty="0" smtClean="0"/>
              <a:t>=19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3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5161</TotalTime>
  <Words>5846</Words>
  <Application>Microsoft Macintosh PowerPoint</Application>
  <PresentationFormat>On-screen Show (4:3)</PresentationFormat>
  <Paragraphs>1308</Paragraphs>
  <Slides>76</Slides>
  <Notes>67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Blank Presentation</vt:lpstr>
      <vt:lpstr>Syntax Directed Translation</vt:lpstr>
      <vt:lpstr>Syntax directed Translation</vt:lpstr>
      <vt:lpstr>Attribute Grammars</vt:lpstr>
      <vt:lpstr>Attribute Grammars</vt:lpstr>
      <vt:lpstr>Expr concrete syntax tree</vt:lpstr>
      <vt:lpstr>Expr concrete syntax tree</vt:lpstr>
      <vt:lpstr>Expr concrete syntax tree</vt:lpstr>
      <vt:lpstr>Expr concrete syntax tree</vt:lpstr>
      <vt:lpstr>Expr concrete syntax tree</vt:lpstr>
      <vt:lpstr>Syntax directed definition</vt:lpstr>
      <vt:lpstr>Flow of Attributes in Expr</vt:lpstr>
      <vt:lpstr>Synthesized Attributes</vt:lpstr>
      <vt:lpstr>Inherited Attributes</vt:lpstr>
      <vt:lpstr>Example input: int x, y, z ;</vt:lpstr>
      <vt:lpstr>Example input: int x, y, z ;</vt:lpstr>
      <vt:lpstr>Example input: int x, y, z ;</vt:lpstr>
      <vt:lpstr>Example input: int x, y, z ;</vt:lpstr>
      <vt:lpstr>Example input: int x, y, z ;</vt:lpstr>
      <vt:lpstr>Flow of Attributes in Var-decl</vt:lpstr>
      <vt:lpstr>Syntax-directed definition</vt:lpstr>
      <vt:lpstr>Inherited Attributes</vt:lpstr>
      <vt:lpstr>Removing Inherited Attributes</vt:lpstr>
      <vt:lpstr>Removing Inherited Attributes</vt:lpstr>
      <vt:lpstr>Removing inherited attributes</vt:lpstr>
      <vt:lpstr>Direction of inherited attributes</vt:lpstr>
      <vt:lpstr>Incremental Processing</vt:lpstr>
      <vt:lpstr>L-attributed Definitions</vt:lpstr>
      <vt:lpstr>Syntax-directed defns</vt:lpstr>
      <vt:lpstr>Syntax-directed defns</vt:lpstr>
      <vt:lpstr>Top-down translation</vt:lpstr>
      <vt:lpstr>Top-down translation example</vt:lpstr>
      <vt:lpstr>Top-down translation example</vt:lpstr>
      <vt:lpstr>input: 9 - 5 + 2</vt:lpstr>
      <vt:lpstr>input: 9 - 5 + 2</vt:lpstr>
      <vt:lpstr>input: 9 - 5 + 2</vt:lpstr>
      <vt:lpstr>input: 9 - 5 + 2</vt:lpstr>
      <vt:lpstr>input: 9 - 5 + 2</vt:lpstr>
      <vt:lpstr>input: 9 - 5 + 2</vt:lpstr>
      <vt:lpstr>input: 9 - 5 + 2</vt:lpstr>
      <vt:lpstr>input: 9 - 5 + 2</vt:lpstr>
      <vt:lpstr>Top-down translation example</vt:lpstr>
      <vt:lpstr>Dependencies and SDTs</vt:lpstr>
      <vt:lpstr>Dependency Graphs</vt:lpstr>
      <vt:lpstr>Dependency Graphs</vt:lpstr>
      <vt:lpstr>Dependency Graphs</vt:lpstr>
      <vt:lpstr>PowerPoint Presentation</vt:lpstr>
      <vt:lpstr>Dependency Graphs</vt:lpstr>
      <vt:lpstr>Dependency Graphs</vt:lpstr>
      <vt:lpstr>Syntax-directed definition with actions</vt:lpstr>
      <vt:lpstr>Syntax-directed definition with actions</vt:lpstr>
      <vt:lpstr>SDTs with Actions</vt:lpstr>
      <vt:lpstr>Input:9 - 5 + 2</vt:lpstr>
      <vt:lpstr>Actions in stack</vt:lpstr>
      <vt:lpstr>Input:9 - 5 + 2</vt:lpstr>
      <vt:lpstr>SDTs with Actions</vt:lpstr>
      <vt:lpstr>Marker non-terminals</vt:lpstr>
      <vt:lpstr>Marker non-terminals</vt:lpstr>
      <vt:lpstr>Marker Non-terminals</vt:lpstr>
      <vt:lpstr>Marker Non-terminals</vt:lpstr>
      <vt:lpstr>Impossible Syntax-directed Definition</vt:lpstr>
      <vt:lpstr>Summary</vt:lpstr>
      <vt:lpstr>Extra Slides</vt:lpstr>
      <vt:lpstr>Syntax-directed defns</vt:lpstr>
      <vt:lpstr>LR parsing and inherited attributes</vt:lpstr>
      <vt:lpstr>LR parsing and inherited attributes</vt:lpstr>
      <vt:lpstr>Example: Synthesized Attributes</vt:lpstr>
      <vt:lpstr>PowerPoint Presentation</vt:lpstr>
      <vt:lpstr>Trace “(idval=3)*idval=2”</vt:lpstr>
      <vt:lpstr>Trace “(idval=3)*idval=2”</vt:lpstr>
      <vt:lpstr>Example: Inherited Attributes</vt:lpstr>
      <vt:lpstr>PowerPoint Presentation</vt:lpstr>
      <vt:lpstr>PowerPoint Presentation</vt:lpstr>
      <vt:lpstr>Trace “idval=3+idval=2”</vt:lpstr>
      <vt:lpstr>Trace “idval=3+idval=2”</vt:lpstr>
      <vt:lpstr>Trace “idval=3+idval=2”</vt:lpstr>
      <vt:lpstr>LR parsing with inherited attributes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578</cp:revision>
  <cp:lastPrinted>2011-11-10T22:07:22Z</cp:lastPrinted>
  <dcterms:created xsi:type="dcterms:W3CDTF">2011-11-10T22:26:16Z</dcterms:created>
  <dcterms:modified xsi:type="dcterms:W3CDTF">2016-06-23T06:27:38Z</dcterms:modified>
</cp:coreProperties>
</file>