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17"/>
  </p:notesMasterIdLst>
  <p:sldIdLst>
    <p:sldId id="256" r:id="rId2"/>
    <p:sldId id="257" r:id="rId3"/>
    <p:sldId id="258" r:id="rId4"/>
    <p:sldId id="291" r:id="rId5"/>
    <p:sldId id="292" r:id="rId6"/>
    <p:sldId id="293" r:id="rId7"/>
    <p:sldId id="294" r:id="rId8"/>
    <p:sldId id="355" r:id="rId9"/>
    <p:sldId id="356" r:id="rId10"/>
    <p:sldId id="285" r:id="rId11"/>
    <p:sldId id="357" r:id="rId12"/>
    <p:sldId id="359" r:id="rId13"/>
    <p:sldId id="360" r:id="rId14"/>
    <p:sldId id="358" r:id="rId15"/>
    <p:sldId id="29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0D774E-FEAF-40B0-AA0E-5944BF0AC0D9}">
  <a:tblStyle styleId="{E70D774E-FEAF-40B0-AA0E-5944BF0AC0D9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8"/>
    <p:restoredTop sz="94720"/>
  </p:normalViewPr>
  <p:slideViewPr>
    <p:cSldViewPr snapToGrid="0" snapToObjects="1">
      <p:cViewPr varScale="1">
        <p:scale>
          <a:sx n="152" d="100"/>
          <a:sy n="152" d="100"/>
        </p:scale>
        <p:origin x="184" y="6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483359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0" name="Shape 4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E49397-86AC-AA4D-8F8D-CD262C6278EB}" type="slidenum">
              <a:rPr lang="en-US"/>
              <a:pPr/>
              <a:t>8</a:t>
            </a:fld>
            <a:endParaRPr lang="en-US"/>
          </a:p>
        </p:txBody>
      </p:sp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07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8336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3284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6953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2145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C762-1116-2146-A47C-D79A5A5DBAFD}" type="datetime1">
              <a:rPr lang="en-CA" smtClean="0"/>
              <a:t>2020-09-13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2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EDD1-5A1B-2342-BAF0-F7C5511A73CE}" type="datetime1">
              <a:rPr lang="en-CA" smtClean="0"/>
              <a:t>2020-09-13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2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E59AE-0AE1-4048-8BD6-D39FC0EBB194}" type="datetime1">
              <a:rPr lang="en-CA" smtClean="0"/>
              <a:t>2020-09-13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91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54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525-9B7D-5945-A782-775278635E42}" type="datetime1">
              <a:rPr lang="en-CA" smtClean="0"/>
              <a:t>2020-09-13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1499-BDD1-6940-8C79-13A8B8E63D57}" type="datetime1">
              <a:rPr lang="en-CA" smtClean="0"/>
              <a:t>2020-09-13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1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0EF3-18A7-4644-8DA2-1EB9CA66C736}" type="datetime1">
              <a:rPr lang="en-CA" smtClean="0"/>
              <a:t>2020-09-13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5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38FC1-2481-FB4A-91E5-87F3422DE2D5}" type="datetime1">
              <a:rPr lang="en-CA" smtClean="0"/>
              <a:t>2020-09-13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C515-1622-C840-89B2-A4A55D34866A}" type="datetime1">
              <a:rPr lang="en-CA" smtClean="0"/>
              <a:t>2020-09-13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8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7E75-6C88-BB47-AC6F-0DCA859E7113}" type="datetime1">
              <a:rPr lang="en-CA" smtClean="0"/>
              <a:t>2020-09-13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1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2F8B-7E05-A047-BAC3-EE71BEBBE5BE}" type="datetime1">
              <a:rPr lang="en-CA" smtClean="0"/>
              <a:t>2020-09-13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6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F72A-E93E-B546-8268-6408A6E1DA62}" type="datetime1">
              <a:rPr lang="en-CA" smtClean="0"/>
              <a:t>2020-09-13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F4AC7-DB73-7444-A2A7-FD79FE1A2B2B}" type="datetime1">
              <a:rPr lang="en-CA" smtClean="0"/>
              <a:t>2020-09-13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83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Lexical Analysis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rgbClr val="888888"/>
              </a:buClr>
              <a:buSzPct val="25000"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148" name="Shape 148"/>
          <p:cNvSpPr/>
          <p:nvPr/>
        </p:nvSpPr>
        <p:spPr>
          <a:xfrm>
            <a:off x="5973587" y="361400"/>
            <a:ext cx="2618325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LEX2: Regular Expressions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3133-C6C1-D94A-A4F2-18E2BB32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for Lexical Analysis</a:t>
            </a:r>
          </a:p>
        </p:txBody>
      </p:sp>
      <p:sp>
        <p:nvSpPr>
          <p:cNvPr id="413" name="Shape 41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indent="-257175">
              <a:spcBef>
                <a:spcPts val="0"/>
              </a:spcBef>
            </a:pPr>
            <a:r>
              <a:rPr lang="en-US" dirty="0"/>
              <a:t>Write a </a:t>
            </a:r>
            <a:r>
              <a:rPr lang="en-US" dirty="0" err="1"/>
              <a:t>regexp</a:t>
            </a:r>
            <a:r>
              <a:rPr lang="en-US" dirty="0"/>
              <a:t> pattern for each token:</a:t>
            </a:r>
          </a:p>
          <a:p>
            <a:pPr lvl="1" indent="-214313">
              <a:buClr>
                <a:srgbClr val="0070C0"/>
              </a:buClr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:T_INTCONSTANT =  {digit}+</a:t>
            </a:r>
          </a:p>
          <a:p>
            <a:pPr lvl="1" indent="-214313">
              <a:buClr>
                <a:srgbClr val="0070C0"/>
              </a:buClr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:T_DOUBLE      =  “double“</a:t>
            </a:r>
          </a:p>
          <a:p>
            <a:pPr lvl="1" indent="-214313">
              <a:buClr>
                <a:srgbClr val="0070C0"/>
              </a:buClr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:T_IDENTIFIER  =  {letter}({letter}|{digit})+</a:t>
            </a:r>
          </a:p>
          <a:p>
            <a:pPr lvl="1" indent="-214313">
              <a:buClr>
                <a:srgbClr val="0070C0"/>
              </a:buClr>
            </a:pPr>
            <a:r>
              <a:rPr lang="en-US" dirty="0">
                <a:solidFill>
                  <a:srgbClr val="0070C0"/>
                </a:solidFill>
              </a:rPr>
              <a:t>and so on …</a:t>
            </a:r>
          </a:p>
          <a:p>
            <a:pPr indent="-257175"/>
            <a:r>
              <a:rPr lang="en-US" dirty="0"/>
              <a:t>Construct an ordered list </a:t>
            </a:r>
            <a:r>
              <a:rPr lang="en-US" dirty="0">
                <a:solidFill>
                  <a:srgbClr val="0070C0"/>
                </a:solidFill>
              </a:rPr>
              <a:t>R</a:t>
            </a:r>
            <a:r>
              <a:rPr lang="en-US" dirty="0"/>
              <a:t> containing all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/>
              <a:t> </a:t>
            </a:r>
            <a:r>
              <a:rPr lang="en-US" dirty="0" err="1"/>
              <a:t>regexps</a:t>
            </a:r>
            <a:r>
              <a:rPr lang="en-US" dirty="0"/>
              <a:t>.</a:t>
            </a:r>
          </a:p>
          <a:p>
            <a:pPr lvl="1" indent="-214313">
              <a:buClr>
                <a:srgbClr val="0070C0"/>
              </a:buClr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= [R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3, …,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4" name="Shape 4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10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559311AE-955A-AF4A-B8CE-43B5BD25E254}"/>
              </a:ext>
            </a:extLst>
          </p:cNvPr>
          <p:cNvSpPr/>
          <p:nvPr/>
        </p:nvSpPr>
        <p:spPr>
          <a:xfrm>
            <a:off x="3307743" y="4231844"/>
            <a:ext cx="2305878" cy="672341"/>
          </a:xfrm>
          <a:prstGeom prst="wedgeRoundRectCallout">
            <a:avLst>
              <a:gd name="adj1" fmla="val -39735"/>
              <a:gd name="adj2" fmla="val -7232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order of </a:t>
            </a:r>
            <a:r>
              <a:rPr lang="en-US" dirty="0" err="1"/>
              <a:t>regexps</a:t>
            </a:r>
            <a:r>
              <a:rPr lang="en-US" dirty="0"/>
              <a:t> is important and provided as part of the </a:t>
            </a:r>
            <a:r>
              <a:rPr lang="en-US" dirty="0" err="1"/>
              <a:t>lexer</a:t>
            </a:r>
            <a:r>
              <a:rPr lang="en-US" dirty="0"/>
              <a:t> definition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" grpId="0" build="p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3133-C6C1-D94A-A4F2-18E2BB32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for Lexical Analysis</a:t>
            </a:r>
          </a:p>
        </p:txBody>
      </p:sp>
      <p:sp>
        <p:nvSpPr>
          <p:cNvPr id="414" name="Shape 4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11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804DA0B1-5C8F-F04D-8282-03ADDC79D2E5}"/>
              </a:ext>
            </a:extLst>
          </p:cNvPr>
          <p:cNvSpPr/>
          <p:nvPr/>
        </p:nvSpPr>
        <p:spPr>
          <a:xfrm>
            <a:off x="256471" y="1621787"/>
            <a:ext cx="1882390" cy="294198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:T_INTCONSTANT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BB5E8A-9F13-4F46-A3FF-711E9B151C3E}"/>
              </a:ext>
            </a:extLst>
          </p:cNvPr>
          <p:cNvSpPr txBox="1"/>
          <p:nvPr/>
        </p:nvSpPr>
        <p:spPr>
          <a:xfrm rot="5400000">
            <a:off x="1027459" y="2939464"/>
            <a:ext cx="340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CA2DF78-9610-B14B-8A70-7818C3A936F0}"/>
              </a:ext>
            </a:extLst>
          </p:cNvPr>
          <p:cNvGrpSpPr/>
          <p:nvPr/>
        </p:nvGrpSpPr>
        <p:grpSpPr>
          <a:xfrm>
            <a:off x="256472" y="2063099"/>
            <a:ext cx="5275603" cy="467049"/>
            <a:chOff x="306411" y="1849468"/>
            <a:chExt cx="5275603" cy="467049"/>
          </a:xfrm>
        </p:grpSpPr>
        <p:sp>
          <p:nvSpPr>
            <p:cNvPr id="28" name="Pentagon 27">
              <a:extLst>
                <a:ext uri="{FF2B5EF4-FFF2-40B4-BE49-F238E27FC236}">
                  <a16:creationId xmlns:a16="http://schemas.microsoft.com/office/drawing/2014/main" id="{E07EA2FD-ED56-EB48-AFA0-AEFB6D73BDCA}"/>
                </a:ext>
              </a:extLst>
            </p:cNvPr>
            <p:cNvSpPr/>
            <p:nvPr/>
          </p:nvSpPr>
          <p:spPr>
            <a:xfrm>
              <a:off x="306411" y="1849468"/>
              <a:ext cx="1882390" cy="294198"/>
            </a:xfrm>
            <a:prstGeom prst="homePlat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  <a:r>
                <a:rPr lang="en-US" baseline="-250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:T_DOUBLE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1397A80-1BBB-5D49-8193-3245BB528D21}"/>
                </a:ext>
              </a:extLst>
            </p:cNvPr>
            <p:cNvSpPr/>
            <p:nvPr/>
          </p:nvSpPr>
          <p:spPr>
            <a:xfrm>
              <a:off x="2606280" y="1849468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2ABCF43-DFE7-3542-A850-1911B19CE4BA}"/>
                </a:ext>
              </a:extLst>
            </p:cNvPr>
            <p:cNvSpPr/>
            <p:nvPr/>
          </p:nvSpPr>
          <p:spPr>
            <a:xfrm>
              <a:off x="3089241" y="1849468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o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595D3E5-213F-5740-A1FD-2FD71A4ED84A}"/>
                </a:ext>
              </a:extLst>
            </p:cNvPr>
            <p:cNvSpPr/>
            <p:nvPr/>
          </p:nvSpPr>
          <p:spPr>
            <a:xfrm>
              <a:off x="3572202" y="1849468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u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26B853C-5F9C-074F-9B69-CB2B84D76C20}"/>
                </a:ext>
              </a:extLst>
            </p:cNvPr>
            <p:cNvSpPr/>
            <p:nvPr/>
          </p:nvSpPr>
          <p:spPr>
            <a:xfrm>
              <a:off x="4055163" y="1849468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CE223B6-5FC0-214B-8C91-5B3F837DC87C}"/>
                </a:ext>
              </a:extLst>
            </p:cNvPr>
            <p:cNvSpPr/>
            <p:nvPr/>
          </p:nvSpPr>
          <p:spPr>
            <a:xfrm>
              <a:off x="4538124" y="1849468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1204C50-0C2E-0346-B2F2-95221C117188}"/>
                </a:ext>
              </a:extLst>
            </p:cNvPr>
            <p:cNvSpPr/>
            <p:nvPr/>
          </p:nvSpPr>
          <p:spPr>
            <a:xfrm>
              <a:off x="5021085" y="1849468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B9C71F9-0E7E-C643-99CA-33E521DBD89A}"/>
                </a:ext>
              </a:extLst>
            </p:cNvPr>
            <p:cNvSpPr txBox="1"/>
            <p:nvPr/>
          </p:nvSpPr>
          <p:spPr>
            <a:xfrm>
              <a:off x="5297962" y="200874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4019A06-9B64-D344-AF48-EAB93CDA29E9}"/>
              </a:ext>
            </a:extLst>
          </p:cNvPr>
          <p:cNvGrpSpPr/>
          <p:nvPr/>
        </p:nvGrpSpPr>
        <p:grpSpPr>
          <a:xfrm>
            <a:off x="256472" y="2530148"/>
            <a:ext cx="6276431" cy="478218"/>
            <a:chOff x="337893" y="2323890"/>
            <a:chExt cx="6276431" cy="478218"/>
          </a:xfrm>
        </p:grpSpPr>
        <p:sp>
          <p:nvSpPr>
            <p:cNvPr id="27" name="Pentagon 26">
              <a:extLst>
                <a:ext uri="{FF2B5EF4-FFF2-40B4-BE49-F238E27FC236}">
                  <a16:creationId xmlns:a16="http://schemas.microsoft.com/office/drawing/2014/main" id="{BEEA9A85-6CB5-B344-9373-96D77407942F}"/>
                </a:ext>
              </a:extLst>
            </p:cNvPr>
            <p:cNvSpPr/>
            <p:nvPr/>
          </p:nvSpPr>
          <p:spPr>
            <a:xfrm>
              <a:off x="337893" y="2324024"/>
              <a:ext cx="1882390" cy="294198"/>
            </a:xfrm>
            <a:prstGeom prst="homePlat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  <a:r>
                <a:rPr lang="en-US" baseline="-250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:T_IDENTIFIER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E0F1840-DCF7-6946-8E86-67F9F9A165F1}"/>
                </a:ext>
              </a:extLst>
            </p:cNvPr>
            <p:cNvSpPr/>
            <p:nvPr/>
          </p:nvSpPr>
          <p:spPr>
            <a:xfrm>
              <a:off x="2637762" y="2323890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42C0EFD-D8F7-E247-811D-A995616D0042}"/>
                </a:ext>
              </a:extLst>
            </p:cNvPr>
            <p:cNvSpPr/>
            <p:nvPr/>
          </p:nvSpPr>
          <p:spPr>
            <a:xfrm>
              <a:off x="3120723" y="2324024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o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8E81708-F22E-AB4B-97C7-3DF47A225DB4}"/>
                </a:ext>
              </a:extLst>
            </p:cNvPr>
            <p:cNvSpPr/>
            <p:nvPr/>
          </p:nvSpPr>
          <p:spPr>
            <a:xfrm>
              <a:off x="3603684" y="2324024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u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E6B15F3-EB61-D94A-A0B3-7487064DF121}"/>
                </a:ext>
              </a:extLst>
            </p:cNvPr>
            <p:cNvSpPr/>
            <p:nvPr/>
          </p:nvSpPr>
          <p:spPr>
            <a:xfrm>
              <a:off x="4086645" y="2324024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90B0776-2741-604E-A39D-A1BEEBD6AC6D}"/>
                </a:ext>
              </a:extLst>
            </p:cNvPr>
            <p:cNvSpPr/>
            <p:nvPr/>
          </p:nvSpPr>
          <p:spPr>
            <a:xfrm>
              <a:off x="4569606" y="2324024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74D8192-7A5C-BB42-8A93-AA4EFE6A61E4}"/>
                </a:ext>
              </a:extLst>
            </p:cNvPr>
            <p:cNvSpPr/>
            <p:nvPr/>
          </p:nvSpPr>
          <p:spPr>
            <a:xfrm>
              <a:off x="5052567" y="2324024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8E8F9CC-9DC2-9B4A-8143-CC00CDD6B68A}"/>
                </a:ext>
              </a:extLst>
            </p:cNvPr>
            <p:cNvSpPr/>
            <p:nvPr/>
          </p:nvSpPr>
          <p:spPr>
            <a:xfrm>
              <a:off x="5535528" y="2324024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91D964C-3632-8E41-AAAB-1F43884606A6}"/>
                </a:ext>
              </a:extLst>
            </p:cNvPr>
            <p:cNvSpPr/>
            <p:nvPr/>
          </p:nvSpPr>
          <p:spPr>
            <a:xfrm>
              <a:off x="6018489" y="2324024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9F4BB35-A83E-A64F-B087-FD66FE8AB58C}"/>
                </a:ext>
              </a:extLst>
            </p:cNvPr>
            <p:cNvSpPr txBox="1"/>
            <p:nvPr/>
          </p:nvSpPr>
          <p:spPr>
            <a:xfrm>
              <a:off x="6330272" y="249433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8767E5F-3624-6845-BF04-E6092B4AF063}"/>
              </a:ext>
            </a:extLst>
          </p:cNvPr>
          <p:cNvGrpSpPr/>
          <p:nvPr/>
        </p:nvGrpSpPr>
        <p:grpSpPr>
          <a:xfrm>
            <a:off x="1233450" y="3822421"/>
            <a:ext cx="5956020" cy="789123"/>
            <a:chOff x="1233450" y="3763292"/>
            <a:chExt cx="5956020" cy="789123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9214B307-B40A-734D-B02F-4C4461272370}"/>
                </a:ext>
              </a:extLst>
            </p:cNvPr>
            <p:cNvSpPr/>
            <p:nvPr/>
          </p:nvSpPr>
          <p:spPr>
            <a:xfrm>
              <a:off x="1233450" y="3776871"/>
              <a:ext cx="1144988" cy="2941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 String: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B075E35-EC6C-244D-AFC8-78CEE750E879}"/>
                    </a:ext>
                  </a:extLst>
                </p:cNvPr>
                <p:cNvSpPr/>
                <p:nvPr/>
              </p:nvSpPr>
              <p:spPr>
                <a:xfrm>
                  <a:off x="2592124" y="4226662"/>
                  <a:ext cx="302150" cy="294198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B075E35-EC6C-244D-AFC8-78CEE750E8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2124" y="4226662"/>
                  <a:ext cx="302150" cy="2941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D4004979-4ED0-B44C-B54B-956C068F820B}"/>
                    </a:ext>
                  </a:extLst>
                </p:cNvPr>
                <p:cNvSpPr/>
                <p:nvPr/>
              </p:nvSpPr>
              <p:spPr>
                <a:xfrm>
                  <a:off x="3075085" y="4226662"/>
                  <a:ext cx="302150" cy="294198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D4004979-4ED0-B44C-B54B-956C068F82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5085" y="4226662"/>
                  <a:ext cx="302150" cy="29419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121EBDB-A761-C647-9F1B-9AB92357E83D}"/>
                    </a:ext>
                  </a:extLst>
                </p:cNvPr>
                <p:cNvSpPr/>
                <p:nvPr/>
              </p:nvSpPr>
              <p:spPr>
                <a:xfrm>
                  <a:off x="3558046" y="4226662"/>
                  <a:ext cx="302150" cy="294198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121EBDB-A761-C647-9F1B-9AB92357E8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8046" y="4226662"/>
                  <a:ext cx="302150" cy="29419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FD229F3-D1E3-FB42-A2B7-487338AC75AA}"/>
                    </a:ext>
                  </a:extLst>
                </p:cNvPr>
                <p:cNvSpPr/>
                <p:nvPr/>
              </p:nvSpPr>
              <p:spPr>
                <a:xfrm>
                  <a:off x="4538706" y="4226894"/>
                  <a:ext cx="302150" cy="294198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FD229F3-D1E3-FB42-A2B7-487338AC75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8706" y="4226894"/>
                  <a:ext cx="302150" cy="29419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FE54D69-CDA8-CF41-A806-5A182E0A6EBC}"/>
                </a:ext>
              </a:extLst>
            </p:cNvPr>
            <p:cNvSpPr txBox="1"/>
            <p:nvPr/>
          </p:nvSpPr>
          <p:spPr>
            <a:xfrm>
              <a:off x="4000998" y="4244638"/>
              <a:ext cx="3404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1EC730F-CDC9-CC42-94EC-1F67745B610D}"/>
                </a:ext>
              </a:extLst>
            </p:cNvPr>
            <p:cNvSpPr/>
            <p:nvPr/>
          </p:nvSpPr>
          <p:spPr>
            <a:xfrm>
              <a:off x="2592124" y="3770082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EC81E7F-9509-4C47-B59E-2A09EEA0F809}"/>
                </a:ext>
              </a:extLst>
            </p:cNvPr>
            <p:cNvSpPr/>
            <p:nvPr/>
          </p:nvSpPr>
          <p:spPr>
            <a:xfrm>
              <a:off x="3075085" y="3770082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o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ECA5E12-7D99-B04D-888E-7189CA7FF19E}"/>
                </a:ext>
              </a:extLst>
            </p:cNvPr>
            <p:cNvSpPr/>
            <p:nvPr/>
          </p:nvSpPr>
          <p:spPr>
            <a:xfrm>
              <a:off x="3558046" y="3770082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u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40AE6D8-181D-FC45-89EB-DA014FF41054}"/>
                </a:ext>
              </a:extLst>
            </p:cNvPr>
            <p:cNvSpPr/>
            <p:nvPr/>
          </p:nvSpPr>
          <p:spPr>
            <a:xfrm>
              <a:off x="4041007" y="3770082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73AD657-B5DB-BB46-8A5A-180E4A12E79A}"/>
                </a:ext>
              </a:extLst>
            </p:cNvPr>
            <p:cNvSpPr/>
            <p:nvPr/>
          </p:nvSpPr>
          <p:spPr>
            <a:xfrm>
              <a:off x="4523968" y="3770082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E1B0B63-CCEE-5D48-AE53-D6C5BEE422AB}"/>
                </a:ext>
              </a:extLst>
            </p:cNvPr>
            <p:cNvSpPr/>
            <p:nvPr/>
          </p:nvSpPr>
          <p:spPr>
            <a:xfrm>
              <a:off x="5006929" y="3770082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56E4315-BAC9-2641-9CE3-FB4F6CA04F4A}"/>
                </a:ext>
              </a:extLst>
            </p:cNvPr>
            <p:cNvSpPr/>
            <p:nvPr/>
          </p:nvSpPr>
          <p:spPr>
            <a:xfrm>
              <a:off x="5489890" y="3770082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7C1154D-114A-FB42-992F-E43D29F1E5A9}"/>
                </a:ext>
              </a:extLst>
            </p:cNvPr>
            <p:cNvSpPr/>
            <p:nvPr/>
          </p:nvSpPr>
          <p:spPr>
            <a:xfrm>
              <a:off x="5972851" y="3770082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7C37C2F-8B5E-8C42-A215-41D561DFDD61}"/>
                </a:ext>
              </a:extLst>
            </p:cNvPr>
            <p:cNvSpPr txBox="1"/>
            <p:nvPr/>
          </p:nvSpPr>
          <p:spPr>
            <a:xfrm>
              <a:off x="6849055" y="3763292"/>
              <a:ext cx="3404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0FFCCAB-C882-0743-A037-FB07DD777A51}"/>
                </a:ext>
              </a:extLst>
            </p:cNvPr>
            <p:cNvSpPr/>
            <p:nvPr/>
          </p:nvSpPr>
          <p:spPr>
            <a:xfrm>
              <a:off x="6463414" y="3776871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</a:p>
          </p:txBody>
        </p:sp>
      </p:grpSp>
      <p:sp>
        <p:nvSpPr>
          <p:cNvPr id="26" name="Rounded Rectangular Callout 25">
            <a:extLst>
              <a:ext uri="{FF2B5EF4-FFF2-40B4-BE49-F238E27FC236}">
                <a16:creationId xmlns:a16="http://schemas.microsoft.com/office/drawing/2014/main" id="{BD8C4DD0-F37A-B340-8589-CFA8F7319CD0}"/>
              </a:ext>
            </a:extLst>
          </p:cNvPr>
          <p:cNvSpPr/>
          <p:nvPr/>
        </p:nvSpPr>
        <p:spPr>
          <a:xfrm>
            <a:off x="6816249" y="2399705"/>
            <a:ext cx="1782752" cy="424588"/>
          </a:xfrm>
          <a:prstGeom prst="wedgeRoundRectCallout">
            <a:avLst>
              <a:gd name="adj1" fmla="val -64586"/>
              <a:gd name="adj2" fmla="val 406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 Munch: Longest match wins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BCC83F4-2FB5-C64C-9924-C94559FBBB27}"/>
              </a:ext>
            </a:extLst>
          </p:cNvPr>
          <p:cNvGrpSpPr/>
          <p:nvPr/>
        </p:nvGrpSpPr>
        <p:grpSpPr>
          <a:xfrm>
            <a:off x="2153425" y="3233171"/>
            <a:ext cx="1237966" cy="559539"/>
            <a:chOff x="2153425" y="3084712"/>
            <a:chExt cx="1237966" cy="559539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6FAA532-D909-EB4A-AE90-32BEEF1559AB}"/>
                </a:ext>
              </a:extLst>
            </p:cNvPr>
            <p:cNvSpPr txBox="1"/>
            <p:nvPr/>
          </p:nvSpPr>
          <p:spPr>
            <a:xfrm>
              <a:off x="2153425" y="3084712"/>
              <a:ext cx="1237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Start position</a:t>
              </a:r>
            </a:p>
          </p:txBody>
        </p:sp>
        <p:sp>
          <p:nvSpPr>
            <p:cNvPr id="59" name="Down Arrow 58">
              <a:extLst>
                <a:ext uri="{FF2B5EF4-FFF2-40B4-BE49-F238E27FC236}">
                  <a16:creationId xmlns:a16="http://schemas.microsoft.com/office/drawing/2014/main" id="{C0DD9021-04FA-8044-808D-8FC56CF03C91}"/>
                </a:ext>
              </a:extLst>
            </p:cNvPr>
            <p:cNvSpPr/>
            <p:nvPr/>
          </p:nvSpPr>
          <p:spPr>
            <a:xfrm>
              <a:off x="2629099" y="3392489"/>
              <a:ext cx="256512" cy="2517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5869C79-3667-E945-8292-6A27F18E9C00}"/>
              </a:ext>
            </a:extLst>
          </p:cNvPr>
          <p:cNvGrpSpPr/>
          <p:nvPr/>
        </p:nvGrpSpPr>
        <p:grpSpPr>
          <a:xfrm>
            <a:off x="5799412" y="3254747"/>
            <a:ext cx="1641013" cy="535295"/>
            <a:chOff x="5799412" y="3106288"/>
            <a:chExt cx="1641013" cy="53529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42F9125-AC0E-2040-9AD7-8D7EE84CABDC}"/>
                </a:ext>
              </a:extLst>
            </p:cNvPr>
            <p:cNvSpPr txBox="1"/>
            <p:nvPr/>
          </p:nvSpPr>
          <p:spPr>
            <a:xfrm>
              <a:off x="5799412" y="3106288"/>
              <a:ext cx="16410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Next Start position</a:t>
              </a:r>
            </a:p>
          </p:txBody>
        </p:sp>
        <p:sp>
          <p:nvSpPr>
            <p:cNvPr id="62" name="Down Arrow 61">
              <a:extLst>
                <a:ext uri="{FF2B5EF4-FFF2-40B4-BE49-F238E27FC236}">
                  <a16:creationId xmlns:a16="http://schemas.microsoft.com/office/drawing/2014/main" id="{D9204F73-AA0C-1C45-920B-4D1EE14FEC60}"/>
                </a:ext>
              </a:extLst>
            </p:cNvPr>
            <p:cNvSpPr/>
            <p:nvPr/>
          </p:nvSpPr>
          <p:spPr>
            <a:xfrm>
              <a:off x="6486068" y="3389821"/>
              <a:ext cx="256512" cy="2517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515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9" grpId="0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3133-C6C1-D94A-A4F2-18E2BB32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for Lexical Analysis</a:t>
            </a:r>
          </a:p>
        </p:txBody>
      </p:sp>
      <p:sp>
        <p:nvSpPr>
          <p:cNvPr id="414" name="Shape 4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12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804DA0B1-5C8F-F04D-8282-03ADDC79D2E5}"/>
              </a:ext>
            </a:extLst>
          </p:cNvPr>
          <p:cNvSpPr/>
          <p:nvPr/>
        </p:nvSpPr>
        <p:spPr>
          <a:xfrm>
            <a:off x="256471" y="1621787"/>
            <a:ext cx="1882390" cy="294198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:T_INTCONSTANT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BB5E8A-9F13-4F46-A3FF-711E9B151C3E}"/>
              </a:ext>
            </a:extLst>
          </p:cNvPr>
          <p:cNvSpPr txBox="1"/>
          <p:nvPr/>
        </p:nvSpPr>
        <p:spPr>
          <a:xfrm rot="5400000">
            <a:off x="1027459" y="2939464"/>
            <a:ext cx="340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CA2DF78-9610-B14B-8A70-7818C3A936F0}"/>
              </a:ext>
            </a:extLst>
          </p:cNvPr>
          <p:cNvGrpSpPr/>
          <p:nvPr/>
        </p:nvGrpSpPr>
        <p:grpSpPr>
          <a:xfrm>
            <a:off x="256472" y="2063099"/>
            <a:ext cx="5275603" cy="467049"/>
            <a:chOff x="306411" y="1849468"/>
            <a:chExt cx="5275603" cy="467049"/>
          </a:xfrm>
        </p:grpSpPr>
        <p:sp>
          <p:nvSpPr>
            <p:cNvPr id="28" name="Pentagon 27">
              <a:extLst>
                <a:ext uri="{FF2B5EF4-FFF2-40B4-BE49-F238E27FC236}">
                  <a16:creationId xmlns:a16="http://schemas.microsoft.com/office/drawing/2014/main" id="{E07EA2FD-ED56-EB48-AFA0-AEFB6D73BDCA}"/>
                </a:ext>
              </a:extLst>
            </p:cNvPr>
            <p:cNvSpPr/>
            <p:nvPr/>
          </p:nvSpPr>
          <p:spPr>
            <a:xfrm>
              <a:off x="306411" y="1849468"/>
              <a:ext cx="1882390" cy="294198"/>
            </a:xfrm>
            <a:prstGeom prst="homePlat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  <a:r>
                <a:rPr lang="en-US" baseline="-250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:T_DOUBLE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1397A80-1BBB-5D49-8193-3245BB528D21}"/>
                </a:ext>
              </a:extLst>
            </p:cNvPr>
            <p:cNvSpPr/>
            <p:nvPr/>
          </p:nvSpPr>
          <p:spPr>
            <a:xfrm>
              <a:off x="2606280" y="1849468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2ABCF43-DFE7-3542-A850-1911B19CE4BA}"/>
                </a:ext>
              </a:extLst>
            </p:cNvPr>
            <p:cNvSpPr/>
            <p:nvPr/>
          </p:nvSpPr>
          <p:spPr>
            <a:xfrm>
              <a:off x="3089241" y="1849468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o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595D3E5-213F-5740-A1FD-2FD71A4ED84A}"/>
                </a:ext>
              </a:extLst>
            </p:cNvPr>
            <p:cNvSpPr/>
            <p:nvPr/>
          </p:nvSpPr>
          <p:spPr>
            <a:xfrm>
              <a:off x="3572202" y="1849468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u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26B853C-5F9C-074F-9B69-CB2B84D76C20}"/>
                </a:ext>
              </a:extLst>
            </p:cNvPr>
            <p:cNvSpPr/>
            <p:nvPr/>
          </p:nvSpPr>
          <p:spPr>
            <a:xfrm>
              <a:off x="4055163" y="1849468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CE223B6-5FC0-214B-8C91-5B3F837DC87C}"/>
                </a:ext>
              </a:extLst>
            </p:cNvPr>
            <p:cNvSpPr/>
            <p:nvPr/>
          </p:nvSpPr>
          <p:spPr>
            <a:xfrm>
              <a:off x="4538124" y="1849468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1204C50-0C2E-0346-B2F2-95221C117188}"/>
                </a:ext>
              </a:extLst>
            </p:cNvPr>
            <p:cNvSpPr/>
            <p:nvPr/>
          </p:nvSpPr>
          <p:spPr>
            <a:xfrm>
              <a:off x="5021085" y="1849468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B9C71F9-0E7E-C643-99CA-33E521DBD89A}"/>
                </a:ext>
              </a:extLst>
            </p:cNvPr>
            <p:cNvSpPr txBox="1"/>
            <p:nvPr/>
          </p:nvSpPr>
          <p:spPr>
            <a:xfrm>
              <a:off x="5297962" y="200874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4019A06-9B64-D344-AF48-EAB93CDA29E9}"/>
              </a:ext>
            </a:extLst>
          </p:cNvPr>
          <p:cNvGrpSpPr/>
          <p:nvPr/>
        </p:nvGrpSpPr>
        <p:grpSpPr>
          <a:xfrm>
            <a:off x="256472" y="2530148"/>
            <a:ext cx="5300876" cy="480762"/>
            <a:chOff x="337893" y="2323890"/>
            <a:chExt cx="5300876" cy="480762"/>
          </a:xfrm>
        </p:grpSpPr>
        <p:sp>
          <p:nvSpPr>
            <p:cNvPr id="27" name="Pentagon 26">
              <a:extLst>
                <a:ext uri="{FF2B5EF4-FFF2-40B4-BE49-F238E27FC236}">
                  <a16:creationId xmlns:a16="http://schemas.microsoft.com/office/drawing/2014/main" id="{BEEA9A85-6CB5-B344-9373-96D77407942F}"/>
                </a:ext>
              </a:extLst>
            </p:cNvPr>
            <p:cNvSpPr/>
            <p:nvPr/>
          </p:nvSpPr>
          <p:spPr>
            <a:xfrm>
              <a:off x="337893" y="2324024"/>
              <a:ext cx="1882390" cy="294198"/>
            </a:xfrm>
            <a:prstGeom prst="homePlat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  <a:r>
                <a:rPr lang="en-US" baseline="-250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:T_IDENTIFIER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E0F1840-DCF7-6946-8E86-67F9F9A165F1}"/>
                </a:ext>
              </a:extLst>
            </p:cNvPr>
            <p:cNvSpPr/>
            <p:nvPr/>
          </p:nvSpPr>
          <p:spPr>
            <a:xfrm>
              <a:off x="2637762" y="2323890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42C0EFD-D8F7-E247-811D-A995616D0042}"/>
                </a:ext>
              </a:extLst>
            </p:cNvPr>
            <p:cNvSpPr/>
            <p:nvPr/>
          </p:nvSpPr>
          <p:spPr>
            <a:xfrm>
              <a:off x="3120723" y="2324024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o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8E81708-F22E-AB4B-97C7-3DF47A225DB4}"/>
                </a:ext>
              </a:extLst>
            </p:cNvPr>
            <p:cNvSpPr/>
            <p:nvPr/>
          </p:nvSpPr>
          <p:spPr>
            <a:xfrm>
              <a:off x="3603684" y="2324024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u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E6B15F3-EB61-D94A-A0B3-7487064DF121}"/>
                </a:ext>
              </a:extLst>
            </p:cNvPr>
            <p:cNvSpPr/>
            <p:nvPr/>
          </p:nvSpPr>
          <p:spPr>
            <a:xfrm>
              <a:off x="4086645" y="2324024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90B0776-2741-604E-A39D-A1BEEBD6AC6D}"/>
                </a:ext>
              </a:extLst>
            </p:cNvPr>
            <p:cNvSpPr/>
            <p:nvPr/>
          </p:nvSpPr>
          <p:spPr>
            <a:xfrm>
              <a:off x="4569606" y="2324024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74D8192-7A5C-BB42-8A93-AA4EFE6A61E4}"/>
                </a:ext>
              </a:extLst>
            </p:cNvPr>
            <p:cNvSpPr/>
            <p:nvPr/>
          </p:nvSpPr>
          <p:spPr>
            <a:xfrm>
              <a:off x="5052567" y="2324024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9F4BB35-A83E-A64F-B087-FD66FE8AB58C}"/>
                </a:ext>
              </a:extLst>
            </p:cNvPr>
            <p:cNvSpPr txBox="1"/>
            <p:nvPr/>
          </p:nvSpPr>
          <p:spPr>
            <a:xfrm>
              <a:off x="5354717" y="249687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214B307-B40A-734D-B02F-4C4461272370}"/>
              </a:ext>
            </a:extLst>
          </p:cNvPr>
          <p:cNvSpPr/>
          <p:nvPr/>
        </p:nvSpPr>
        <p:spPr>
          <a:xfrm>
            <a:off x="1233450" y="3836000"/>
            <a:ext cx="1144988" cy="294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String: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B075E35-EC6C-244D-AFC8-78CEE750E879}"/>
                  </a:ext>
                </a:extLst>
              </p:cNvPr>
              <p:cNvSpPr/>
              <p:nvPr/>
            </p:nvSpPr>
            <p:spPr>
              <a:xfrm>
                <a:off x="2592124" y="4285791"/>
                <a:ext cx="302150" cy="2941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B075E35-EC6C-244D-AFC8-78CEE750E8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4" y="4285791"/>
                <a:ext cx="302150" cy="294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4004979-4ED0-B44C-B54B-956C068F820B}"/>
                  </a:ext>
                </a:extLst>
              </p:cNvPr>
              <p:cNvSpPr/>
              <p:nvPr/>
            </p:nvSpPr>
            <p:spPr>
              <a:xfrm>
                <a:off x="3075085" y="4285791"/>
                <a:ext cx="302150" cy="2941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4004979-4ED0-B44C-B54B-956C068F8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085" y="4285791"/>
                <a:ext cx="302150" cy="2941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121EBDB-A761-C647-9F1B-9AB92357E83D}"/>
                  </a:ext>
                </a:extLst>
              </p:cNvPr>
              <p:cNvSpPr/>
              <p:nvPr/>
            </p:nvSpPr>
            <p:spPr>
              <a:xfrm>
                <a:off x="3558046" y="4285791"/>
                <a:ext cx="302150" cy="2941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121EBDB-A761-C647-9F1B-9AB92357E8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046" y="4285791"/>
                <a:ext cx="302150" cy="2941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FD229F3-D1E3-FB42-A2B7-487338AC75AA}"/>
                  </a:ext>
                </a:extLst>
              </p:cNvPr>
              <p:cNvSpPr/>
              <p:nvPr/>
            </p:nvSpPr>
            <p:spPr>
              <a:xfrm>
                <a:off x="4538706" y="4286023"/>
                <a:ext cx="302150" cy="2941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FD229F3-D1E3-FB42-A2B7-487338AC75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706" y="4286023"/>
                <a:ext cx="302150" cy="2941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FE54D69-CDA8-CF41-A806-5A182E0A6EBC}"/>
              </a:ext>
            </a:extLst>
          </p:cNvPr>
          <p:cNvSpPr txBox="1"/>
          <p:nvPr/>
        </p:nvSpPr>
        <p:spPr>
          <a:xfrm>
            <a:off x="4000998" y="4303767"/>
            <a:ext cx="340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EC730F-CDC9-CC42-94EC-1F67745B610D}"/>
              </a:ext>
            </a:extLst>
          </p:cNvPr>
          <p:cNvSpPr/>
          <p:nvPr/>
        </p:nvSpPr>
        <p:spPr>
          <a:xfrm>
            <a:off x="2592124" y="3829211"/>
            <a:ext cx="302150" cy="2941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C81E7F-9509-4C47-B59E-2A09EEA0F809}"/>
              </a:ext>
            </a:extLst>
          </p:cNvPr>
          <p:cNvSpPr/>
          <p:nvPr/>
        </p:nvSpPr>
        <p:spPr>
          <a:xfrm>
            <a:off x="3075085" y="3829211"/>
            <a:ext cx="302150" cy="2941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CA5E12-7D99-B04D-888E-7189CA7FF19E}"/>
              </a:ext>
            </a:extLst>
          </p:cNvPr>
          <p:cNvSpPr/>
          <p:nvPr/>
        </p:nvSpPr>
        <p:spPr>
          <a:xfrm>
            <a:off x="3558046" y="3829211"/>
            <a:ext cx="302150" cy="2941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0AE6D8-181D-FC45-89EB-DA014FF41054}"/>
              </a:ext>
            </a:extLst>
          </p:cNvPr>
          <p:cNvSpPr/>
          <p:nvPr/>
        </p:nvSpPr>
        <p:spPr>
          <a:xfrm>
            <a:off x="4041007" y="3829211"/>
            <a:ext cx="302150" cy="2941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3AD657-B5DB-BB46-8A5A-180E4A12E79A}"/>
              </a:ext>
            </a:extLst>
          </p:cNvPr>
          <p:cNvSpPr/>
          <p:nvPr/>
        </p:nvSpPr>
        <p:spPr>
          <a:xfrm>
            <a:off x="4523968" y="3829211"/>
            <a:ext cx="302150" cy="2941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1B0B63-CCEE-5D48-AE53-D6C5BEE422AB}"/>
              </a:ext>
            </a:extLst>
          </p:cNvPr>
          <p:cNvSpPr/>
          <p:nvPr/>
        </p:nvSpPr>
        <p:spPr>
          <a:xfrm>
            <a:off x="5006929" y="3829211"/>
            <a:ext cx="302150" cy="2941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C37C2F-8B5E-8C42-A215-41D561DFDD61}"/>
              </a:ext>
            </a:extLst>
          </p:cNvPr>
          <p:cNvSpPr txBox="1"/>
          <p:nvPr/>
        </p:nvSpPr>
        <p:spPr>
          <a:xfrm>
            <a:off x="5890499" y="3808417"/>
            <a:ext cx="340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FFCCAB-C882-0743-A037-FB07DD777A51}"/>
              </a:ext>
            </a:extLst>
          </p:cNvPr>
          <p:cNvSpPr/>
          <p:nvPr/>
        </p:nvSpPr>
        <p:spPr>
          <a:xfrm>
            <a:off x="5504858" y="3821996"/>
            <a:ext cx="302150" cy="2941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</p:txBody>
      </p:sp>
      <p:sp>
        <p:nvSpPr>
          <p:cNvPr id="26" name="Rounded Rectangular Callout 25">
            <a:extLst>
              <a:ext uri="{FF2B5EF4-FFF2-40B4-BE49-F238E27FC236}">
                <a16:creationId xmlns:a16="http://schemas.microsoft.com/office/drawing/2014/main" id="{BD8C4DD0-F37A-B340-8589-CFA8F7319CD0}"/>
              </a:ext>
            </a:extLst>
          </p:cNvPr>
          <p:cNvSpPr/>
          <p:nvPr/>
        </p:nvSpPr>
        <p:spPr>
          <a:xfrm>
            <a:off x="5808952" y="1464916"/>
            <a:ext cx="2309330" cy="911343"/>
          </a:xfrm>
          <a:prstGeom prst="wedgeRoundRectCallout">
            <a:avLst>
              <a:gd name="adj1" fmla="val -64586"/>
              <a:gd name="adj2" fmla="val 406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Break ties by choosing the </a:t>
            </a:r>
            <a:r>
              <a:rPr lang="en-US" dirty="0" err="1"/>
              <a:t>regexp</a:t>
            </a:r>
            <a:r>
              <a:rPr lang="en-US" dirty="0"/>
              <a:t> that is earlier in the list (higher priority) which is T_DOUBLE in this case.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BCC83F4-2FB5-C64C-9924-C94559FBBB27}"/>
              </a:ext>
            </a:extLst>
          </p:cNvPr>
          <p:cNvGrpSpPr/>
          <p:nvPr/>
        </p:nvGrpSpPr>
        <p:grpSpPr>
          <a:xfrm>
            <a:off x="2153425" y="3233171"/>
            <a:ext cx="1237966" cy="559539"/>
            <a:chOff x="2153425" y="3084712"/>
            <a:chExt cx="1237966" cy="559539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6FAA532-D909-EB4A-AE90-32BEEF1559AB}"/>
                </a:ext>
              </a:extLst>
            </p:cNvPr>
            <p:cNvSpPr txBox="1"/>
            <p:nvPr/>
          </p:nvSpPr>
          <p:spPr>
            <a:xfrm>
              <a:off x="2153425" y="3084712"/>
              <a:ext cx="1237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Start position</a:t>
              </a:r>
            </a:p>
          </p:txBody>
        </p:sp>
        <p:sp>
          <p:nvSpPr>
            <p:cNvPr id="59" name="Down Arrow 58">
              <a:extLst>
                <a:ext uri="{FF2B5EF4-FFF2-40B4-BE49-F238E27FC236}">
                  <a16:creationId xmlns:a16="http://schemas.microsoft.com/office/drawing/2014/main" id="{C0DD9021-04FA-8044-808D-8FC56CF03C91}"/>
                </a:ext>
              </a:extLst>
            </p:cNvPr>
            <p:cNvSpPr/>
            <p:nvPr/>
          </p:nvSpPr>
          <p:spPr>
            <a:xfrm>
              <a:off x="2629099" y="3392489"/>
              <a:ext cx="256512" cy="2517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5869C79-3667-E945-8292-6A27F18E9C00}"/>
              </a:ext>
            </a:extLst>
          </p:cNvPr>
          <p:cNvGrpSpPr/>
          <p:nvPr/>
        </p:nvGrpSpPr>
        <p:grpSpPr>
          <a:xfrm>
            <a:off x="4840856" y="3240743"/>
            <a:ext cx="1641013" cy="535295"/>
            <a:chOff x="5799412" y="3106288"/>
            <a:chExt cx="1641013" cy="53529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42F9125-AC0E-2040-9AD7-8D7EE84CABDC}"/>
                </a:ext>
              </a:extLst>
            </p:cNvPr>
            <p:cNvSpPr txBox="1"/>
            <p:nvPr/>
          </p:nvSpPr>
          <p:spPr>
            <a:xfrm>
              <a:off x="5799412" y="3106288"/>
              <a:ext cx="16410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Next Start position</a:t>
              </a:r>
            </a:p>
          </p:txBody>
        </p:sp>
        <p:sp>
          <p:nvSpPr>
            <p:cNvPr id="62" name="Down Arrow 61">
              <a:extLst>
                <a:ext uri="{FF2B5EF4-FFF2-40B4-BE49-F238E27FC236}">
                  <a16:creationId xmlns:a16="http://schemas.microsoft.com/office/drawing/2014/main" id="{D9204F73-AA0C-1C45-920B-4D1EE14FEC60}"/>
                </a:ext>
              </a:extLst>
            </p:cNvPr>
            <p:cNvSpPr/>
            <p:nvPr/>
          </p:nvSpPr>
          <p:spPr>
            <a:xfrm>
              <a:off x="6486068" y="3389821"/>
              <a:ext cx="256512" cy="2517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983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9" grpId="0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3133-C6C1-D94A-A4F2-18E2BB32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for Lexical Analysis</a:t>
            </a:r>
          </a:p>
        </p:txBody>
      </p:sp>
      <p:sp>
        <p:nvSpPr>
          <p:cNvPr id="414" name="Shape 4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13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804DA0B1-5C8F-F04D-8282-03ADDC79D2E5}"/>
              </a:ext>
            </a:extLst>
          </p:cNvPr>
          <p:cNvSpPr/>
          <p:nvPr/>
        </p:nvSpPr>
        <p:spPr>
          <a:xfrm>
            <a:off x="256471" y="1621787"/>
            <a:ext cx="1882390" cy="294198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:T_INTCONSTANT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BB5E8A-9F13-4F46-A3FF-711E9B151C3E}"/>
              </a:ext>
            </a:extLst>
          </p:cNvPr>
          <p:cNvSpPr txBox="1"/>
          <p:nvPr/>
        </p:nvSpPr>
        <p:spPr>
          <a:xfrm rot="5400000">
            <a:off x="1027459" y="2939464"/>
            <a:ext cx="340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8" name="Pentagon 27">
            <a:extLst>
              <a:ext uri="{FF2B5EF4-FFF2-40B4-BE49-F238E27FC236}">
                <a16:creationId xmlns:a16="http://schemas.microsoft.com/office/drawing/2014/main" id="{E07EA2FD-ED56-EB48-AFA0-AEFB6D73BDCA}"/>
              </a:ext>
            </a:extLst>
          </p:cNvPr>
          <p:cNvSpPr/>
          <p:nvPr/>
        </p:nvSpPr>
        <p:spPr>
          <a:xfrm>
            <a:off x="256472" y="2063099"/>
            <a:ext cx="1882390" cy="294198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:T_DOUBLE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Pentagon 26">
            <a:extLst>
              <a:ext uri="{FF2B5EF4-FFF2-40B4-BE49-F238E27FC236}">
                <a16:creationId xmlns:a16="http://schemas.microsoft.com/office/drawing/2014/main" id="{BEEA9A85-6CB5-B344-9373-96D77407942F}"/>
              </a:ext>
            </a:extLst>
          </p:cNvPr>
          <p:cNvSpPr/>
          <p:nvPr/>
        </p:nvSpPr>
        <p:spPr>
          <a:xfrm>
            <a:off x="256472" y="2530282"/>
            <a:ext cx="1882390" cy="294198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:T_IDENTIFIER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214B307-B40A-734D-B02F-4C4461272370}"/>
              </a:ext>
            </a:extLst>
          </p:cNvPr>
          <p:cNvSpPr/>
          <p:nvPr/>
        </p:nvSpPr>
        <p:spPr>
          <a:xfrm>
            <a:off x="1209596" y="4040000"/>
            <a:ext cx="1144988" cy="294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String: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B075E35-EC6C-244D-AFC8-78CEE750E879}"/>
                  </a:ext>
                </a:extLst>
              </p:cNvPr>
              <p:cNvSpPr/>
              <p:nvPr/>
            </p:nvSpPr>
            <p:spPr>
              <a:xfrm>
                <a:off x="2623929" y="4489791"/>
                <a:ext cx="302150" cy="2941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B075E35-EC6C-244D-AFC8-78CEE750E8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929" y="4489791"/>
                <a:ext cx="302150" cy="294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4004979-4ED0-B44C-B54B-956C068F820B}"/>
                  </a:ext>
                </a:extLst>
              </p:cNvPr>
              <p:cNvSpPr/>
              <p:nvPr/>
            </p:nvSpPr>
            <p:spPr>
              <a:xfrm>
                <a:off x="3098939" y="4497742"/>
                <a:ext cx="302150" cy="2941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4004979-4ED0-B44C-B54B-956C068F8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939" y="4497742"/>
                <a:ext cx="302150" cy="2941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121EBDB-A761-C647-9F1B-9AB92357E83D}"/>
                  </a:ext>
                </a:extLst>
              </p:cNvPr>
              <p:cNvSpPr/>
              <p:nvPr/>
            </p:nvSpPr>
            <p:spPr>
              <a:xfrm>
                <a:off x="3575368" y="4497742"/>
                <a:ext cx="302150" cy="2941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121EBDB-A761-C647-9F1B-9AB92357E8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368" y="4497742"/>
                <a:ext cx="302150" cy="2941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FD229F3-D1E3-FB42-A2B7-487338AC75AA}"/>
                  </a:ext>
                </a:extLst>
              </p:cNvPr>
              <p:cNvSpPr/>
              <p:nvPr/>
            </p:nvSpPr>
            <p:spPr>
              <a:xfrm>
                <a:off x="4562698" y="4489791"/>
                <a:ext cx="302150" cy="2941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FD229F3-D1E3-FB42-A2B7-487338AC75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698" y="4489791"/>
                <a:ext cx="302150" cy="2941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FE54D69-CDA8-CF41-A806-5A182E0A6EBC}"/>
              </a:ext>
            </a:extLst>
          </p:cNvPr>
          <p:cNvSpPr txBox="1"/>
          <p:nvPr/>
        </p:nvSpPr>
        <p:spPr>
          <a:xfrm>
            <a:off x="3977144" y="4507767"/>
            <a:ext cx="340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EC730F-CDC9-CC42-94EC-1F67745B610D}"/>
              </a:ext>
            </a:extLst>
          </p:cNvPr>
          <p:cNvSpPr/>
          <p:nvPr/>
        </p:nvSpPr>
        <p:spPr>
          <a:xfrm>
            <a:off x="2568269" y="4033211"/>
            <a:ext cx="392053" cy="2941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C81E7F-9509-4C47-B59E-2A09EEA0F809}"/>
              </a:ext>
            </a:extLst>
          </p:cNvPr>
          <p:cNvSpPr/>
          <p:nvPr/>
        </p:nvSpPr>
        <p:spPr>
          <a:xfrm>
            <a:off x="3051230" y="4033211"/>
            <a:ext cx="392053" cy="2941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CA5E12-7D99-B04D-888E-7189CA7FF19E}"/>
              </a:ext>
            </a:extLst>
          </p:cNvPr>
          <p:cNvSpPr/>
          <p:nvPr/>
        </p:nvSpPr>
        <p:spPr>
          <a:xfrm>
            <a:off x="3534192" y="4033211"/>
            <a:ext cx="384502" cy="2941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0AE6D8-181D-FC45-89EB-DA014FF41054}"/>
              </a:ext>
            </a:extLst>
          </p:cNvPr>
          <p:cNvSpPr/>
          <p:nvPr/>
        </p:nvSpPr>
        <p:spPr>
          <a:xfrm>
            <a:off x="4017152" y="4033211"/>
            <a:ext cx="384501" cy="2941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\v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C37C2F-8B5E-8C42-A215-41D561DFDD61}"/>
              </a:ext>
            </a:extLst>
          </p:cNvPr>
          <p:cNvSpPr txBox="1"/>
          <p:nvPr/>
        </p:nvSpPr>
        <p:spPr>
          <a:xfrm>
            <a:off x="4524433" y="4010031"/>
            <a:ext cx="340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BCC83F4-2FB5-C64C-9924-C94559FBBB27}"/>
              </a:ext>
            </a:extLst>
          </p:cNvPr>
          <p:cNvGrpSpPr/>
          <p:nvPr/>
        </p:nvGrpSpPr>
        <p:grpSpPr>
          <a:xfrm>
            <a:off x="2129571" y="3437171"/>
            <a:ext cx="1237966" cy="559539"/>
            <a:chOff x="2153425" y="3084712"/>
            <a:chExt cx="1237966" cy="559539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6FAA532-D909-EB4A-AE90-32BEEF1559AB}"/>
                </a:ext>
              </a:extLst>
            </p:cNvPr>
            <p:cNvSpPr txBox="1"/>
            <p:nvPr/>
          </p:nvSpPr>
          <p:spPr>
            <a:xfrm>
              <a:off x="2153425" y="3084712"/>
              <a:ext cx="1237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Start position</a:t>
              </a:r>
            </a:p>
          </p:txBody>
        </p:sp>
        <p:sp>
          <p:nvSpPr>
            <p:cNvPr id="59" name="Down Arrow 58">
              <a:extLst>
                <a:ext uri="{FF2B5EF4-FFF2-40B4-BE49-F238E27FC236}">
                  <a16:creationId xmlns:a16="http://schemas.microsoft.com/office/drawing/2014/main" id="{C0DD9021-04FA-8044-808D-8FC56CF03C91}"/>
                </a:ext>
              </a:extLst>
            </p:cNvPr>
            <p:cNvSpPr/>
            <p:nvPr/>
          </p:nvSpPr>
          <p:spPr>
            <a:xfrm>
              <a:off x="2629099" y="3392489"/>
              <a:ext cx="256512" cy="2517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AFD4E8B-E658-174A-8502-77EABD01BDB0}"/>
              </a:ext>
            </a:extLst>
          </p:cNvPr>
          <p:cNvSpPr/>
          <p:nvPr/>
        </p:nvSpPr>
        <p:spPr>
          <a:xfrm>
            <a:off x="2568269" y="1190888"/>
            <a:ext cx="6074799" cy="214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What if no </a:t>
            </a:r>
            <a:r>
              <a:rPr lang="en-US" sz="1800" dirty="0" err="1"/>
              <a:t>regexp</a:t>
            </a:r>
            <a:r>
              <a:rPr lang="en-US" sz="1800" dirty="0"/>
              <a:t> matches?</a:t>
            </a:r>
          </a:p>
          <a:p>
            <a:endParaRPr lang="en-US" sz="1800" dirty="0"/>
          </a:p>
          <a:p>
            <a:r>
              <a:rPr lang="en-US" sz="1800" dirty="0"/>
              <a:t>Create a new </a:t>
            </a:r>
            <a:r>
              <a:rPr lang="en-US" sz="1800" b="1" dirty="0"/>
              <a:t>Error</a:t>
            </a:r>
            <a:r>
              <a:rPr lang="en-US" sz="1800" dirty="0"/>
              <a:t> </a:t>
            </a:r>
            <a:r>
              <a:rPr lang="en-US" sz="1800" dirty="0" err="1"/>
              <a:t>regexp</a:t>
            </a:r>
            <a:r>
              <a:rPr lang="en-US" sz="1800" dirty="0"/>
              <a:t> that matches any input.</a:t>
            </a:r>
          </a:p>
          <a:p>
            <a:endParaRPr lang="en-US" sz="1800" dirty="0"/>
          </a:p>
          <a:p>
            <a:r>
              <a:rPr lang="en-US" sz="1800" dirty="0"/>
              <a:t>Put the </a:t>
            </a:r>
            <a:r>
              <a:rPr lang="en-US" sz="1800" b="1" dirty="0"/>
              <a:t>Error</a:t>
            </a:r>
            <a:r>
              <a:rPr lang="en-US" sz="1800" dirty="0"/>
              <a:t> </a:t>
            </a:r>
            <a:r>
              <a:rPr lang="en-US" sz="1800" dirty="0" err="1"/>
              <a:t>regexp</a:t>
            </a:r>
            <a:r>
              <a:rPr lang="en-US" sz="1800" dirty="0"/>
              <a:t> as the last in the list (the lowest priority).</a:t>
            </a:r>
          </a:p>
          <a:p>
            <a:endParaRPr lang="en-US" sz="1800" dirty="0"/>
          </a:p>
          <a:p>
            <a:r>
              <a:rPr lang="en-US" sz="1800" dirty="0"/>
              <a:t>So when it matches we know there was a lexical analysis error.</a:t>
            </a:r>
          </a:p>
        </p:txBody>
      </p:sp>
    </p:spTree>
    <p:extLst>
      <p:ext uri="{BB962C8B-B14F-4D97-AF65-F5344CB8AC3E}">
        <p14:creationId xmlns:p14="http://schemas.microsoft.com/office/powerpoint/2010/main" val="2224810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3133-C6C1-D94A-A4F2-18E2BB32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for Lexical Analysis</a:t>
            </a:r>
          </a:p>
        </p:txBody>
      </p:sp>
      <p:sp>
        <p:nvSpPr>
          <p:cNvPr id="414" name="Shape 4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14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804DA0B1-5C8F-F04D-8282-03ADDC79D2E5}"/>
              </a:ext>
            </a:extLst>
          </p:cNvPr>
          <p:cNvSpPr/>
          <p:nvPr/>
        </p:nvSpPr>
        <p:spPr>
          <a:xfrm>
            <a:off x="256471" y="1621787"/>
            <a:ext cx="1882390" cy="294198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:T_INTCONSTANT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BB5E8A-9F13-4F46-A3FF-711E9B151C3E}"/>
              </a:ext>
            </a:extLst>
          </p:cNvPr>
          <p:cNvSpPr txBox="1"/>
          <p:nvPr/>
        </p:nvSpPr>
        <p:spPr>
          <a:xfrm rot="5400000">
            <a:off x="1027459" y="2939464"/>
            <a:ext cx="340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8" name="Pentagon 27">
            <a:extLst>
              <a:ext uri="{FF2B5EF4-FFF2-40B4-BE49-F238E27FC236}">
                <a16:creationId xmlns:a16="http://schemas.microsoft.com/office/drawing/2014/main" id="{E07EA2FD-ED56-EB48-AFA0-AEFB6D73BDCA}"/>
              </a:ext>
            </a:extLst>
          </p:cNvPr>
          <p:cNvSpPr/>
          <p:nvPr/>
        </p:nvSpPr>
        <p:spPr>
          <a:xfrm>
            <a:off x="256472" y="2063099"/>
            <a:ext cx="1882390" cy="294198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:T_DOUBLE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Pentagon 26">
            <a:extLst>
              <a:ext uri="{FF2B5EF4-FFF2-40B4-BE49-F238E27FC236}">
                <a16:creationId xmlns:a16="http://schemas.microsoft.com/office/drawing/2014/main" id="{BEEA9A85-6CB5-B344-9373-96D77407942F}"/>
              </a:ext>
            </a:extLst>
          </p:cNvPr>
          <p:cNvSpPr/>
          <p:nvPr/>
        </p:nvSpPr>
        <p:spPr>
          <a:xfrm>
            <a:off x="256472" y="2530282"/>
            <a:ext cx="1882390" cy="294198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:T_IDENTIFIER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214B307-B40A-734D-B02F-4C4461272370}"/>
              </a:ext>
            </a:extLst>
          </p:cNvPr>
          <p:cNvSpPr/>
          <p:nvPr/>
        </p:nvSpPr>
        <p:spPr>
          <a:xfrm>
            <a:off x="907446" y="4436780"/>
            <a:ext cx="1144988" cy="294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String: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B075E35-EC6C-244D-AFC8-78CEE750E879}"/>
                  </a:ext>
                </a:extLst>
              </p:cNvPr>
              <p:cNvSpPr/>
              <p:nvPr/>
            </p:nvSpPr>
            <p:spPr>
              <a:xfrm>
                <a:off x="2242266" y="4449505"/>
                <a:ext cx="302150" cy="2941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B075E35-EC6C-244D-AFC8-78CEE750E8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266" y="4449505"/>
                <a:ext cx="302150" cy="294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4004979-4ED0-B44C-B54B-956C068F820B}"/>
                  </a:ext>
                </a:extLst>
              </p:cNvPr>
              <p:cNvSpPr/>
              <p:nvPr/>
            </p:nvSpPr>
            <p:spPr>
              <a:xfrm>
                <a:off x="2725227" y="4449505"/>
                <a:ext cx="302150" cy="2941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4004979-4ED0-B44C-B54B-956C068F8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227" y="4449505"/>
                <a:ext cx="302150" cy="2941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121EBDB-A761-C647-9F1B-9AB92357E83D}"/>
                  </a:ext>
                </a:extLst>
              </p:cNvPr>
              <p:cNvSpPr/>
              <p:nvPr/>
            </p:nvSpPr>
            <p:spPr>
              <a:xfrm>
                <a:off x="3208188" y="4449505"/>
                <a:ext cx="302150" cy="2941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121EBDB-A761-C647-9F1B-9AB92357E8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188" y="4449505"/>
                <a:ext cx="302150" cy="2941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FD229F3-D1E3-FB42-A2B7-487338AC75AA}"/>
                  </a:ext>
                </a:extLst>
              </p:cNvPr>
              <p:cNvSpPr/>
              <p:nvPr/>
            </p:nvSpPr>
            <p:spPr>
              <a:xfrm>
                <a:off x="4188848" y="4449737"/>
                <a:ext cx="302150" cy="2941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FD229F3-D1E3-FB42-A2B7-487338AC75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848" y="4449737"/>
                <a:ext cx="302150" cy="2941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FE54D69-CDA8-CF41-A806-5A182E0A6EBC}"/>
              </a:ext>
            </a:extLst>
          </p:cNvPr>
          <p:cNvSpPr txBox="1"/>
          <p:nvPr/>
        </p:nvSpPr>
        <p:spPr>
          <a:xfrm>
            <a:off x="3651140" y="4467481"/>
            <a:ext cx="340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D0999D6-D1F5-F542-BD0F-3A5649C2BCDE}"/>
                  </a:ext>
                </a:extLst>
              </p:cNvPr>
              <p:cNvSpPr txBox="1"/>
              <p:nvPr/>
            </p:nvSpPr>
            <p:spPr>
              <a:xfrm>
                <a:off x="2958905" y="1140589"/>
                <a:ext cx="322619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/>
                  <a:t>input: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18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baseline="-25000" dirty="0" err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800" baseline="-25000" dirty="0"/>
              </a:p>
              <a:p>
                <a:r>
                  <a:rPr lang="en-US" sz="1800" dirty="0"/>
                  <a:t>result=list()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while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:</a:t>
                </a:r>
              </a:p>
              <a:p>
                <a:r>
                  <a:rPr lang="en-US" sz="1800" dirty="0"/>
                  <a:t>    for all </a:t>
                </a:r>
                <a:r>
                  <a:rPr lang="en-US" sz="1800" dirty="0" err="1"/>
                  <a:t>regexps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800" i="1" baseline="-25000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:</a:t>
                </a:r>
              </a:p>
              <a:p>
                <a:r>
                  <a:rPr lang="en-US" sz="1800" dirty="0"/>
                  <a:t>        match(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800" i="1" baseline="-25000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baseline="-25000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18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baseline="-25000" dirty="0" err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) =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 baseline="-25000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800" baseline="-25000" dirty="0"/>
              </a:p>
              <a:p>
                <a:r>
                  <a:rPr lang="en-US" sz="1800" dirty="0"/>
                  <a:t>   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 baseline="-25000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/>
                  <a:t> = max(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baseline="-25000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r>
                  <a:rPr lang="en-US" sz="1800" dirty="0"/>
                  <a:t>    </a:t>
                </a:r>
                <a:r>
                  <a:rPr lang="en-US" sz="1800" dirty="0" err="1"/>
                  <a:t>result.append</a:t>
                </a:r>
                <a:r>
                  <a:rPr lang="en-US" sz="1800" dirty="0"/>
                  <a:t>((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800" b="0" i="1" baseline="-25000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 err="1"/>
                  <a:t>,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 baseline="-25000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/>
                  <a:t>))</a:t>
                </a:r>
              </a:p>
              <a:p>
                <a:r>
                  <a:rPr lang="en-US" sz="1800" dirty="0"/>
                  <a:t>   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 baseline="-25000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return(result,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/>
                  <a:t>)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D0999D6-D1F5-F542-BD0F-3A5649C2B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905" y="1140589"/>
                <a:ext cx="3226190" cy="2862322"/>
              </a:xfrm>
              <a:prstGeom prst="rect">
                <a:avLst/>
              </a:prstGeom>
              <a:blipFill>
                <a:blip r:embed="rId7"/>
                <a:stretch>
                  <a:fillRect l="-1569" t="-885" b="-2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ular Callout 2">
                <a:extLst>
                  <a:ext uri="{FF2B5EF4-FFF2-40B4-BE49-F238E27FC236}">
                    <a16:creationId xmlns:a16="http://schemas.microsoft.com/office/drawing/2014/main" id="{61DB9120-520D-B648-8413-BE7CDF6A2CA3}"/>
                  </a:ext>
                </a:extLst>
              </p:cNvPr>
              <p:cNvSpPr/>
              <p:nvPr/>
            </p:nvSpPr>
            <p:spPr>
              <a:xfrm>
                <a:off x="5963477" y="2989690"/>
                <a:ext cx="1963973" cy="691764"/>
              </a:xfrm>
              <a:prstGeom prst="wedgeRoundRectCallout">
                <a:avLst>
                  <a:gd name="adj1" fmla="val -74008"/>
                  <a:gd name="adj2" fmla="val -45663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Break ties by choosing smallest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value (higher priority </a:t>
                </a:r>
                <a:r>
                  <a:rPr lang="en-US" dirty="0" err="1"/>
                  <a:t>regexp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Rounded Rectangular Callout 2">
                <a:extLst>
                  <a:ext uri="{FF2B5EF4-FFF2-40B4-BE49-F238E27FC236}">
                    <a16:creationId xmlns:a16="http://schemas.microsoft.com/office/drawing/2014/main" id="{61DB9120-520D-B648-8413-BE7CDF6A2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477" y="2989690"/>
                <a:ext cx="1963973" cy="691764"/>
              </a:xfrm>
              <a:prstGeom prst="wedgeRoundRectCallout">
                <a:avLst>
                  <a:gd name="adj1" fmla="val -74008"/>
                  <a:gd name="adj2" fmla="val -45663"/>
                  <a:gd name="adj3" fmla="val 16667"/>
                </a:avLst>
              </a:prstGeom>
              <a:blipFill>
                <a:blip r:embed="rId8"/>
                <a:stretch>
                  <a:fillRect t="-3571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113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Regexps in Lexical Analysis</a:t>
            </a:r>
          </a:p>
        </p:txBody>
      </p:sp>
      <p:sp>
        <p:nvSpPr>
          <p:cNvPr id="463" name="Shape 46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indent="-257175">
              <a:spcBef>
                <a:spcPts val="0"/>
              </a:spcBef>
            </a:pPr>
            <a:r>
              <a:rPr lang="en-US" dirty="0"/>
              <a:t>Regular expressions are a concise notation for string patterns</a:t>
            </a:r>
          </a:p>
          <a:p>
            <a:pPr indent="-257175"/>
            <a:r>
              <a:rPr lang="en-US" dirty="0"/>
              <a:t>Use in lexical analysis requires small extensions</a:t>
            </a:r>
          </a:p>
          <a:p>
            <a:pPr lvl="1" indent="-214313">
              <a:buClr>
                <a:srgbClr val="0070C0"/>
              </a:buClr>
            </a:pPr>
            <a:r>
              <a:rPr lang="en-US" dirty="0">
                <a:solidFill>
                  <a:srgbClr val="0070C0"/>
                </a:solidFill>
              </a:rPr>
              <a:t>Maximal munch to handle ambiguous matches</a:t>
            </a:r>
          </a:p>
          <a:p>
            <a:pPr lvl="1" indent="-214313">
              <a:buClr>
                <a:srgbClr val="0070C0"/>
              </a:buClr>
            </a:pPr>
            <a:r>
              <a:rPr lang="en-US" dirty="0">
                <a:solidFill>
                  <a:srgbClr val="0070C0"/>
                </a:solidFill>
              </a:rPr>
              <a:t>Break ties using </a:t>
            </a:r>
            <a:r>
              <a:rPr lang="en-US">
                <a:solidFill>
                  <a:srgbClr val="0070C0"/>
                </a:solidFill>
              </a:rPr>
              <a:t>priority ordering</a:t>
            </a:r>
            <a:endParaRPr lang="en-US" dirty="0">
              <a:solidFill>
                <a:srgbClr val="0070C0"/>
              </a:solidFill>
            </a:endParaRPr>
          </a:p>
          <a:p>
            <a:pPr lvl="1" indent="-214313">
              <a:buClr>
                <a:srgbClr val="0070C0"/>
              </a:buClr>
            </a:pPr>
            <a:r>
              <a:rPr lang="en-US" dirty="0">
                <a:solidFill>
                  <a:srgbClr val="0070C0"/>
                </a:solidFill>
              </a:rPr>
              <a:t>Handle errors</a:t>
            </a:r>
          </a:p>
          <a:p>
            <a:pPr indent="-257175"/>
            <a:r>
              <a:rPr lang="en-US" dirty="0"/>
              <a:t>A good algorithm for lexical analysis will:</a:t>
            </a:r>
          </a:p>
          <a:p>
            <a:pPr lvl="1" indent="-214313">
              <a:buClr>
                <a:srgbClr val="0070C0"/>
              </a:buClr>
            </a:pPr>
            <a:r>
              <a:rPr lang="en-US" dirty="0">
                <a:solidFill>
                  <a:srgbClr val="0070C0"/>
                </a:solidFill>
              </a:rPr>
              <a:t>Require only single pass over the input</a:t>
            </a:r>
          </a:p>
          <a:p>
            <a:pPr lvl="1" indent="-214313">
              <a:buClr>
                <a:srgbClr val="0070C0"/>
              </a:buClr>
            </a:pPr>
            <a:r>
              <a:rPr lang="en-US" dirty="0">
                <a:solidFill>
                  <a:srgbClr val="0070C0"/>
                </a:solidFill>
              </a:rPr>
              <a:t>Few operations per character (lookup table for matching a </a:t>
            </a:r>
            <a:r>
              <a:rPr lang="en-US" dirty="0" err="1">
                <a:solidFill>
                  <a:srgbClr val="0070C0"/>
                </a:solidFill>
              </a:rPr>
              <a:t>regexp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464" name="Shape 46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15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Regular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Shape 156"/>
              <p:cNvSpPr txBox="1">
                <a:spLocks noGrp="1"/>
              </p:cNvSpPr>
              <p:nvPr>
                <p:ph idx="1"/>
              </p:nvPr>
            </p:nvSpPr>
            <p:spPr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 indent="-257175">
                  <a:spcBef>
                    <a:spcPts val="0"/>
                  </a:spcBef>
                </a:pPr>
                <a:r>
                  <a:rPr lang="en-US" dirty="0"/>
                  <a:t>The set of regular languages: each element is a regular language</a:t>
                </a:r>
              </a:p>
              <a:p>
                <a:pPr lvl="1" indent="-214313">
                  <a:buClr>
                    <a:schemeClr val="accent2"/>
                  </a:buClr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 {</m:t>
                    </m:r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baseline="-25000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baseline="-25000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𝑅𝑛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pPr indent="-257175"/>
                <a:r>
                  <a:rPr lang="en-US" dirty="0"/>
                  <a:t>Each regular language is a formal language, i.e. a set of strings</a:t>
                </a:r>
              </a:p>
              <a:p>
                <a:pPr lvl="1" indent="-214313">
                  <a:buClr>
                    <a:schemeClr val="accent2"/>
                  </a:buClr>
                  <a:buSzPct val="250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 lvl="1" indent="-214313">
                  <a:buClr>
                    <a:schemeClr val="accent2"/>
                  </a:buClr>
                  <a:buSzPct val="250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baseline="30000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𝑎𝑎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 err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𝑎𝑎𝑎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 …</m:t>
                          </m:r>
                        </m:e>
                      </m:d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 lvl="1" indent="-214313">
                  <a:buClr>
                    <a:schemeClr val="accent2"/>
                  </a:buClr>
                  <a:buSzPct val="250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= {</m:t>
                      </m:r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},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pPr lvl="1" indent="-214313">
                  <a:buClr>
                    <a:schemeClr val="accent2"/>
                  </a:buClr>
                  <a:buSzPct val="250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𝑏𝑎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e>
                      </m:d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 lvl="1" indent="-214313">
                  <a:buClr>
                    <a:schemeClr val="accent2"/>
                  </a:buClr>
                  <a:buSzPct val="250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≥0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𝑏𝑏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 err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𝑏𝑏𝑏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 …</m:t>
                          </m:r>
                        </m:e>
                      </m:d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 lvl="1" indent="-214313">
                  <a:buClr>
                    <a:schemeClr val="accent2"/>
                  </a:buClr>
                  <a:buSzPct val="250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pPr lvl="1" indent="-214313">
                  <a:buSzPct val="25000"/>
                  <a:buNone/>
                </a:pPr>
                <a:endParaRPr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6" name="Shape 15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 l="-966" t="-31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Shape 1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2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dirty="0"/>
              <a:t>Regular Expressions and Regular Languages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Shape 16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33980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 indent="-257175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2100" dirty="0"/>
                  <a:t>Meaning function </a:t>
                </a:r>
                <a:r>
                  <a:rPr lang="en-US" dirty="0"/>
                  <a:t>L(r)</a:t>
                </a:r>
              </a:p>
              <a:p>
                <a:pPr indent="-257175">
                  <a:spcBef>
                    <a:spcPts val="0"/>
                  </a:spcBef>
                </a:pPr>
                <a:r>
                  <a:rPr lang="en-US" dirty="0"/>
                  <a:t>L(r) = The </a:t>
                </a:r>
                <a:r>
                  <a:rPr lang="en-US" i="1" dirty="0"/>
                  <a:t>meaning</a:t>
                </a:r>
                <a:r>
                  <a:rPr lang="en-US" dirty="0"/>
                  <a:t> of </a:t>
                </a:r>
                <a:r>
                  <a:rPr lang="en-US" dirty="0" err="1"/>
                  <a:t>regexp</a:t>
                </a:r>
                <a:r>
                  <a:rPr lang="en-US" dirty="0"/>
                  <a:t> 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</a:t>
                </a:r>
                <a:r>
                  <a:rPr lang="en-US" dirty="0"/>
                  <a:t> is the regular language for 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</a:t>
                </a:r>
              </a:p>
              <a:p>
                <a:pPr lvl="1" indent="-214313"/>
                <a:r>
                  <a:rPr lang="en-US" dirty="0"/>
                  <a:t>L(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a*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baseline="30000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𝑎𝑎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𝑎𝑎𝑎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…}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 indent="-214313"/>
                <a:r>
                  <a:rPr lang="en-US" dirty="0"/>
                  <a:t>L() =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 indent="-214313">
                  <a:lnSpc>
                    <a:spcPct val="90000"/>
                  </a:lnSpc>
                </a:pPr>
                <a:r>
                  <a:rPr lang="en-US" dirty="0"/>
                  <a:t>L(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 indent="-214313">
                  <a:lnSpc>
                    <a:spcPct val="90000"/>
                  </a:lnSpc>
                </a:pPr>
                <a:r>
                  <a:rPr lang="en-US" dirty="0"/>
                  <a:t>L(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</a:t>
                </a:r>
                <a:r>
                  <a:rPr lang="en-US" baseline="-25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|r</a:t>
                </a:r>
                <a:r>
                  <a:rPr lang="en-US" baseline="-25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⋃ 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 indent="-214313"/>
                <a:r>
                  <a:rPr lang="en-US" dirty="0"/>
                  <a:t>L(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</a:t>
                </a:r>
                <a:r>
                  <a:rPr lang="en-US" baseline="-25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</a:t>
                </a:r>
                <a:r>
                  <a:rPr lang="en-US" baseline="-25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 indent="-214313"/>
                <a:r>
                  <a:rPr lang="en-US" dirty="0"/>
                  <a:t>L(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</a:t>
                </a:r>
                <a:r>
                  <a:rPr lang="en-US" baseline="-25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US" baseline="30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 </m:t>
                    </m:r>
                    <m:r>
                      <a:rPr lang="en-US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 indent="-214313"/>
                <a:r>
                  <a:rPr lang="en-US" dirty="0"/>
                  <a:t>L(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</a:t>
                </a:r>
                <a:r>
                  <a:rPr lang="en-US" baseline="-25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*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baseline="30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⋃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baseline="30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⋃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baseline="30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⋃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baseline="30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…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63" name="Shape 16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3398044"/>
              </a:xfrm>
              <a:prstGeom prst="rect">
                <a:avLst/>
              </a:prstGeom>
              <a:blipFill>
                <a:blip r:embed="rId3"/>
                <a:stretch>
                  <a:fillRect l="-966" t="-2996" b="-14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Shape 16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3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6F0E1-4B84-DD4A-A083-754DBA29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Integer: a non-empty sequence of digits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2C636D-0A86-BE4A-AD3F-B69F8D2EC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4</a:t>
            </a:fld>
            <a:endParaRPr lang="en-US"/>
          </a:p>
        </p:txBody>
      </p:sp>
      <p:sp>
        <p:nvSpPr>
          <p:cNvPr id="4" name="Shape 239">
            <a:extLst>
              <a:ext uri="{FF2B5EF4-FFF2-40B4-BE49-F238E27FC236}">
                <a16:creationId xmlns:a16="http://schemas.microsoft.com/office/drawing/2014/main" id="{446F6FF5-72BA-6B43-93DD-42B266864A92}"/>
              </a:ext>
            </a:extLst>
          </p:cNvPr>
          <p:cNvSpPr txBox="1"/>
          <p:nvPr/>
        </p:nvSpPr>
        <p:spPr>
          <a:xfrm>
            <a:off x="1784436" y="1815666"/>
            <a:ext cx="1359673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digit =</a:t>
            </a:r>
          </a:p>
        </p:txBody>
      </p:sp>
      <p:sp>
        <p:nvSpPr>
          <p:cNvPr id="5" name="Shape 240">
            <a:extLst>
              <a:ext uri="{FF2B5EF4-FFF2-40B4-BE49-F238E27FC236}">
                <a16:creationId xmlns:a16="http://schemas.microsoft.com/office/drawing/2014/main" id="{5C11DE07-B678-C44D-9BF6-7C52F23D21CE}"/>
              </a:ext>
            </a:extLst>
          </p:cNvPr>
          <p:cNvSpPr txBox="1"/>
          <p:nvPr/>
        </p:nvSpPr>
        <p:spPr>
          <a:xfrm>
            <a:off x="3032791" y="1815666"/>
            <a:ext cx="3694011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(0|1|2|3|4|5|6|7|8|9)</a:t>
            </a:r>
          </a:p>
        </p:txBody>
      </p:sp>
      <p:sp>
        <p:nvSpPr>
          <p:cNvPr id="6" name="Shape 241">
            <a:extLst>
              <a:ext uri="{FF2B5EF4-FFF2-40B4-BE49-F238E27FC236}">
                <a16:creationId xmlns:a16="http://schemas.microsoft.com/office/drawing/2014/main" id="{F92F33A0-17CF-A445-989B-502D529BF8CC}"/>
              </a:ext>
            </a:extLst>
          </p:cNvPr>
          <p:cNvSpPr txBox="1"/>
          <p:nvPr/>
        </p:nvSpPr>
        <p:spPr>
          <a:xfrm>
            <a:off x="1431235" y="2889310"/>
            <a:ext cx="2684551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{digit}{digit}*</a:t>
            </a:r>
          </a:p>
        </p:txBody>
      </p:sp>
      <p:sp>
        <p:nvSpPr>
          <p:cNvPr id="7" name="Shape 242">
            <a:extLst>
              <a:ext uri="{FF2B5EF4-FFF2-40B4-BE49-F238E27FC236}">
                <a16:creationId xmlns:a16="http://schemas.microsoft.com/office/drawing/2014/main" id="{F2C18D51-65AB-6348-A7A3-753BB113726E}"/>
              </a:ext>
            </a:extLst>
          </p:cNvPr>
          <p:cNvSpPr txBox="1"/>
          <p:nvPr/>
        </p:nvSpPr>
        <p:spPr>
          <a:xfrm>
            <a:off x="4646552" y="2889310"/>
            <a:ext cx="1483904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{digit}+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8B20363B-1D4B-3546-9582-26193E76F3BC}"/>
              </a:ext>
            </a:extLst>
          </p:cNvPr>
          <p:cNvSpPr/>
          <p:nvPr/>
        </p:nvSpPr>
        <p:spPr>
          <a:xfrm>
            <a:off x="4222143" y="2997254"/>
            <a:ext cx="318052" cy="222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3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6C2A-8D9A-144B-A5F2-FD4E04382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Identifier: sequence of letters or digits, starting with a letter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FC68FB-5C53-0244-86C6-CE9BD11A9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5</a:t>
            </a:fld>
            <a:endParaRPr lang="en-US"/>
          </a:p>
        </p:txBody>
      </p:sp>
      <p:sp>
        <p:nvSpPr>
          <p:cNvPr id="4" name="Shape 324">
            <a:extLst>
              <a:ext uri="{FF2B5EF4-FFF2-40B4-BE49-F238E27FC236}">
                <a16:creationId xmlns:a16="http://schemas.microsoft.com/office/drawing/2014/main" id="{0AA025A0-FC2E-B14E-8DA3-B16C105A14DC}"/>
              </a:ext>
            </a:extLst>
          </p:cNvPr>
          <p:cNvSpPr txBox="1"/>
          <p:nvPr/>
        </p:nvSpPr>
        <p:spPr>
          <a:xfrm>
            <a:off x="2623931" y="1607034"/>
            <a:ext cx="1403776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digit =</a:t>
            </a:r>
          </a:p>
        </p:txBody>
      </p:sp>
      <p:sp>
        <p:nvSpPr>
          <p:cNvPr id="5" name="Shape 325">
            <a:extLst>
              <a:ext uri="{FF2B5EF4-FFF2-40B4-BE49-F238E27FC236}">
                <a16:creationId xmlns:a16="http://schemas.microsoft.com/office/drawing/2014/main" id="{BE66359F-35F3-6547-BF7E-A51771E30D8C}"/>
              </a:ext>
            </a:extLst>
          </p:cNvPr>
          <p:cNvSpPr txBox="1"/>
          <p:nvPr/>
        </p:nvSpPr>
        <p:spPr>
          <a:xfrm>
            <a:off x="1964645" y="3261349"/>
            <a:ext cx="4755422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{letter}({letter}|{digit})*</a:t>
            </a:r>
          </a:p>
        </p:txBody>
      </p:sp>
      <p:sp>
        <p:nvSpPr>
          <p:cNvPr id="6" name="Shape 326">
            <a:extLst>
              <a:ext uri="{FF2B5EF4-FFF2-40B4-BE49-F238E27FC236}">
                <a16:creationId xmlns:a16="http://schemas.microsoft.com/office/drawing/2014/main" id="{55919068-A8C6-DF49-9186-444C19B93C47}"/>
              </a:ext>
            </a:extLst>
          </p:cNvPr>
          <p:cNvSpPr txBox="1"/>
          <p:nvPr/>
        </p:nvSpPr>
        <p:spPr>
          <a:xfrm>
            <a:off x="2463504" y="2032549"/>
            <a:ext cx="1591185" cy="43852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letter =</a:t>
            </a:r>
          </a:p>
        </p:txBody>
      </p:sp>
      <p:sp>
        <p:nvSpPr>
          <p:cNvPr id="7" name="Shape 327">
            <a:extLst>
              <a:ext uri="{FF2B5EF4-FFF2-40B4-BE49-F238E27FC236}">
                <a16:creationId xmlns:a16="http://schemas.microsoft.com/office/drawing/2014/main" id="{C9E72A65-AB9A-5A4E-9CF7-1480E371F603}"/>
              </a:ext>
            </a:extLst>
          </p:cNvPr>
          <p:cNvSpPr txBox="1"/>
          <p:nvPr/>
        </p:nvSpPr>
        <p:spPr>
          <a:xfrm>
            <a:off x="3838417" y="1607034"/>
            <a:ext cx="1007879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[0-9]</a:t>
            </a:r>
          </a:p>
        </p:txBody>
      </p:sp>
      <p:sp>
        <p:nvSpPr>
          <p:cNvPr id="8" name="Shape 328">
            <a:extLst>
              <a:ext uri="{FF2B5EF4-FFF2-40B4-BE49-F238E27FC236}">
                <a16:creationId xmlns:a16="http://schemas.microsoft.com/office/drawing/2014/main" id="{83D1F742-BABB-EE4D-B32B-D2450D023D2F}"/>
              </a:ext>
            </a:extLst>
          </p:cNvPr>
          <p:cNvSpPr txBox="1"/>
          <p:nvPr/>
        </p:nvSpPr>
        <p:spPr>
          <a:xfrm>
            <a:off x="3820071" y="2031730"/>
            <a:ext cx="1591185" cy="43852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[a-</a:t>
            </a:r>
            <a:r>
              <a:rPr lang="en-US" sz="2400" dirty="0" err="1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zA</a:t>
            </a: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-Z]</a:t>
            </a:r>
          </a:p>
        </p:txBody>
      </p:sp>
    </p:spTree>
    <p:extLst>
      <p:ext uri="{BB962C8B-B14F-4D97-AF65-F5344CB8AC3E}">
        <p14:creationId xmlns:p14="http://schemas.microsoft.com/office/powerpoint/2010/main" val="220775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BEC8-6C09-9A43-B558-FD5086C9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Whitespace: a non-empty sequence of blanks, newlines and tabs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BB7A89-91D1-114D-BE4A-C751D5D8D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6</a:t>
            </a:fld>
            <a:endParaRPr lang="en-US"/>
          </a:p>
        </p:txBody>
      </p:sp>
      <p:sp>
        <p:nvSpPr>
          <p:cNvPr id="10" name="Shape 367">
            <a:extLst>
              <a:ext uri="{FF2B5EF4-FFF2-40B4-BE49-F238E27FC236}">
                <a16:creationId xmlns:a16="http://schemas.microsoft.com/office/drawing/2014/main" id="{1F9F72E2-E96D-1045-AC38-FA4F911CD028}"/>
              </a:ext>
            </a:extLst>
          </p:cNvPr>
          <p:cNvSpPr txBox="1"/>
          <p:nvPr/>
        </p:nvSpPr>
        <p:spPr>
          <a:xfrm>
            <a:off x="3135848" y="2133225"/>
            <a:ext cx="2872303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(" "|"\t"|"\n")+</a:t>
            </a:r>
          </a:p>
        </p:txBody>
      </p:sp>
    </p:spTree>
    <p:extLst>
      <p:ext uri="{BB962C8B-B14F-4D97-AF65-F5344CB8AC3E}">
        <p14:creationId xmlns:p14="http://schemas.microsoft.com/office/powerpoint/2010/main" val="379333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BEC8-6C09-9A43-B558-FD5086C9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Pattern definition for numbers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BB7A89-91D1-114D-BE4A-C751D5D8D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7</a:t>
            </a:fld>
            <a:endParaRPr lang="en-US"/>
          </a:p>
        </p:txBody>
      </p:sp>
      <p:sp>
        <p:nvSpPr>
          <p:cNvPr id="4" name="Shape 387">
            <a:extLst>
              <a:ext uri="{FF2B5EF4-FFF2-40B4-BE49-F238E27FC236}">
                <a16:creationId xmlns:a16="http://schemas.microsoft.com/office/drawing/2014/main" id="{EEAA837F-414F-C845-BDB7-1FED4D23449A}"/>
              </a:ext>
            </a:extLst>
          </p:cNvPr>
          <p:cNvSpPr txBox="1"/>
          <p:nvPr/>
        </p:nvSpPr>
        <p:spPr>
          <a:xfrm>
            <a:off x="697833" y="1268016"/>
            <a:ext cx="2379322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digit = [0-9]</a:t>
            </a:r>
          </a:p>
        </p:txBody>
      </p:sp>
      <p:sp>
        <p:nvSpPr>
          <p:cNvPr id="5" name="Shape 388">
            <a:extLst>
              <a:ext uri="{FF2B5EF4-FFF2-40B4-BE49-F238E27FC236}">
                <a16:creationId xmlns:a16="http://schemas.microsoft.com/office/drawing/2014/main" id="{DA5BD441-62FD-D34F-B42F-56FC4283CBE4}"/>
              </a:ext>
            </a:extLst>
          </p:cNvPr>
          <p:cNvSpPr txBox="1"/>
          <p:nvPr/>
        </p:nvSpPr>
        <p:spPr>
          <a:xfrm>
            <a:off x="697832" y="1796065"/>
            <a:ext cx="2800741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digits = [0-9]+</a:t>
            </a:r>
          </a:p>
        </p:txBody>
      </p:sp>
      <p:sp>
        <p:nvSpPr>
          <p:cNvPr id="6" name="Shape 389">
            <a:extLst>
              <a:ext uri="{FF2B5EF4-FFF2-40B4-BE49-F238E27FC236}">
                <a16:creationId xmlns:a16="http://schemas.microsoft.com/office/drawing/2014/main" id="{D0C36BF4-0D9D-1F49-AED5-CD6D257AA884}"/>
              </a:ext>
            </a:extLst>
          </p:cNvPr>
          <p:cNvSpPr txBox="1"/>
          <p:nvPr/>
        </p:nvSpPr>
        <p:spPr>
          <a:xfrm>
            <a:off x="697832" y="2290891"/>
            <a:ext cx="4804471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 err="1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opt_frac</a:t>
            </a: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 = ("."{digits})?</a:t>
            </a:r>
          </a:p>
        </p:txBody>
      </p:sp>
      <p:sp>
        <p:nvSpPr>
          <p:cNvPr id="7" name="Shape 390">
            <a:extLst>
              <a:ext uri="{FF2B5EF4-FFF2-40B4-BE49-F238E27FC236}">
                <a16:creationId xmlns:a16="http://schemas.microsoft.com/office/drawing/2014/main" id="{E911899C-24AE-0F49-ACF5-E9AC793C6A30}"/>
              </a:ext>
            </a:extLst>
          </p:cNvPr>
          <p:cNvSpPr txBox="1"/>
          <p:nvPr/>
        </p:nvSpPr>
        <p:spPr>
          <a:xfrm>
            <a:off x="690868" y="2781541"/>
            <a:ext cx="6194962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 err="1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opt_exp</a:t>
            </a: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 = ((</a:t>
            </a:r>
            <a:r>
              <a:rPr lang="en-US" sz="2400" dirty="0" err="1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e|E</a:t>
            </a: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)(\+|\-)?{digits})?</a:t>
            </a:r>
          </a:p>
        </p:txBody>
      </p:sp>
      <p:sp>
        <p:nvSpPr>
          <p:cNvPr id="8" name="Shape 391">
            <a:extLst>
              <a:ext uri="{FF2B5EF4-FFF2-40B4-BE49-F238E27FC236}">
                <a16:creationId xmlns:a16="http://schemas.microsoft.com/office/drawing/2014/main" id="{BE91B85B-4987-E04D-AD25-C420E0B2B1D4}"/>
              </a:ext>
            </a:extLst>
          </p:cNvPr>
          <p:cNvSpPr txBox="1"/>
          <p:nvPr/>
        </p:nvSpPr>
        <p:spPr>
          <a:xfrm>
            <a:off x="690868" y="3272191"/>
            <a:ext cx="6099546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num = {digits}{</a:t>
            </a:r>
            <a:r>
              <a:rPr lang="en-US" sz="2400" dirty="0" err="1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opt_frac</a:t>
            </a: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}{</a:t>
            </a:r>
            <a:r>
              <a:rPr lang="en-US" sz="2400" dirty="0" err="1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opt_exp</a:t>
            </a: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}</a:t>
            </a:r>
          </a:p>
        </p:txBody>
      </p:sp>
      <p:sp>
        <p:nvSpPr>
          <p:cNvPr id="9" name="Shape 392">
            <a:extLst>
              <a:ext uri="{FF2B5EF4-FFF2-40B4-BE49-F238E27FC236}">
                <a16:creationId xmlns:a16="http://schemas.microsoft.com/office/drawing/2014/main" id="{1F6BCBA5-1FE4-804F-84E7-034F0D0435A4}"/>
              </a:ext>
            </a:extLst>
          </p:cNvPr>
          <p:cNvSpPr txBox="1"/>
          <p:nvPr/>
        </p:nvSpPr>
        <p:spPr>
          <a:xfrm>
            <a:off x="697832" y="3888170"/>
            <a:ext cx="5136911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345, 345.04 , 2e-7, 2e7, 2e+7, 3.14e5</a:t>
            </a:r>
          </a:p>
        </p:txBody>
      </p:sp>
    </p:spTree>
    <p:extLst>
      <p:ext uri="{BB962C8B-B14F-4D97-AF65-F5344CB8AC3E}">
        <p14:creationId xmlns:p14="http://schemas.microsoft.com/office/powerpoint/2010/main" val="292577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C2A6-1B2F-354C-B6BE-A67494F703A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 idx="4294967295"/>
          </p:nvPr>
        </p:nvSpPr>
        <p:spPr>
          <a:xfrm rot="16200000">
            <a:off x="-626302" y="2074068"/>
            <a:ext cx="2895026" cy="995363"/>
          </a:xfrm>
        </p:spPr>
        <p:txBody>
          <a:bodyPr/>
          <a:lstStyle/>
          <a:p>
            <a:r>
              <a:rPr lang="en-US" sz="2100" dirty="0">
                <a:latin typeface="Courier" charset="0"/>
              </a:rPr>
              <a:t>Lex</a:t>
            </a:r>
            <a:r>
              <a:rPr lang="en-US" sz="2100" dirty="0"/>
              <a:t> regular expressions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9383" name="Group 13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7854471"/>
                  </p:ext>
                </p:extLst>
              </p:nvPr>
            </p:nvGraphicFramePr>
            <p:xfrm>
              <a:off x="1628774" y="309563"/>
              <a:ext cx="6255594" cy="4457700"/>
            </p:xfrm>
            <a:graphic>
              <a:graphicData uri="http://schemas.openxmlformats.org/drawingml/2006/table">
                <a:tbl>
                  <a:tblPr/>
                  <a:tblGrid>
                    <a:gridCol w="9717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330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110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3981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Expression</a:t>
                          </a: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Matches</a:t>
                          </a: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Example</a:t>
                          </a: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Using core operators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non-operator character c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\c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character c literally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\*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"s"</a:t>
                          </a:r>
                          <a:endParaRPr kumimoji="0" lang="en-US" sz="12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string s literally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"**"</a:t>
                          </a: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.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any character but newline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a.*b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^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beginning of line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^</a:t>
                          </a: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abc</a:t>
                          </a: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used for matching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$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end of line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abc$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used for matching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[s]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any one of characters in string s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[</a:t>
                          </a: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abc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]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</a:t>
                          </a: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a|b|c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)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343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[^s]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any one character not in string s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[^a]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sz="12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  <a:sym typeface="Symbol" charset="2"/>
                            </a:rPr>
                            <a:t>(b|c)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  <a:sym typeface="Symbol" charset="2"/>
                                </a:rPr>
                                <m:t></m:t>
                              </m:r>
                              <m:r>
                                <a:rPr kumimoji="0" lang="en-US" sz="12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=</m:t>
                              </m:r>
                              <m:r>
                                <a:rPr kumimoji="0" lang="en-US" sz="1200" b="0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kumimoji="0" lang="en-US" sz="1200" b="0" i="1" u="none" strike="noStrike" cap="none" normalizeH="0" baseline="0" dirty="0" err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0" lang="en-US" sz="1200" b="0" i="1" u="none" strike="noStrike" cap="none" normalizeH="0" baseline="0" dirty="0" err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0" lang="en-US" sz="1200" b="0" i="1" u="none" strike="noStrike" cap="none" normalizeH="0" baseline="0" dirty="0" err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0" lang="en-US" sz="1200" b="0" i="1" u="none" strike="noStrike" cap="none" normalizeH="0" baseline="0" dirty="0" err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0" lang="en-US" sz="1200" b="0" i="1" u="none" strike="noStrike" cap="none" normalizeH="0" baseline="0" dirty="0" err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0" lang="en-US" sz="1200" b="0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r*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zero or more strings matching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a*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r+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one or more strings matching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a+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aa*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r?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zero or one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a?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12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0" lang="en-US" sz="12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0" lang="en-US" sz="12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kumimoji="0" lang="en-US" sz="12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r>
                                  <a:rPr kumimoji="0" lang="en-US" sz="12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r{m,n}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between m and n occurences of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a{2,3}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</a:t>
                          </a: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aa|aaa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)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  <a:endParaRPr kumimoji="0" lang="en-US" sz="1200" b="0" i="1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 r</a:t>
                          </a:r>
                          <a:r>
                            <a:rPr kumimoji="0" lang="en-US" sz="12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followed by an r</a:t>
                          </a:r>
                          <a:r>
                            <a:rPr kumimoji="0" lang="en-US" sz="12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</a:t>
                          </a: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|r</a:t>
                          </a:r>
                          <a:r>
                            <a:rPr kumimoji="0" lang="en-US" sz="12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 r</a:t>
                          </a:r>
                          <a:r>
                            <a:rPr kumimoji="0" lang="en-US" sz="12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or an r</a:t>
                          </a:r>
                          <a:r>
                            <a:rPr kumimoji="0" lang="en-US" sz="12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a|b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(r)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same as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(a|b)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1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sz="12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/r</a:t>
                          </a:r>
                          <a:r>
                            <a:rPr kumimoji="0" lang="en-US" sz="1200" b="0" i="1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r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when followed by an r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abc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/123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used for matching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9383" name="Group 13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7854471"/>
                  </p:ext>
                </p:extLst>
              </p:nvPr>
            </p:nvGraphicFramePr>
            <p:xfrm>
              <a:off x="1628774" y="309563"/>
              <a:ext cx="6255594" cy="4457700"/>
            </p:xfrm>
            <a:graphic>
              <a:graphicData uri="http://schemas.openxmlformats.org/drawingml/2006/table">
                <a:tbl>
                  <a:tblPr/>
                  <a:tblGrid>
                    <a:gridCol w="9717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330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110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3981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Expression</a:t>
                          </a: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Matches</a:t>
                          </a: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Example</a:t>
                          </a: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Using core operators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non-operator character c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\c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character c literally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\*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"s"</a:t>
                          </a:r>
                          <a:endParaRPr kumimoji="0" lang="en-US" sz="12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string s literally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"**"</a:t>
                          </a: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.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any character but newline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a.*b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^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beginning of line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^</a:t>
                          </a: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abc</a:t>
                          </a: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used for matching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$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end of line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abc$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used for matching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[s]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any one of characters in string s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[</a:t>
                          </a: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abc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]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</a:t>
                          </a: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a|b|c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)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343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[^s]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any one character not in string s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[^a]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83721" t="-470588" r="-1550" b="-479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r*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zero or more strings matching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a*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r+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one or more strings matching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a+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aa*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r?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zero or one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a?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83721" t="-1170000" r="-1550" b="-5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r{m,n}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between m and n occurences of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a{2,3}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</a:t>
                          </a: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aa|aaa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)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  <a:endParaRPr kumimoji="0" lang="en-US" sz="1200" b="0" i="1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 r</a:t>
                          </a:r>
                          <a:r>
                            <a:rPr kumimoji="0" lang="en-US" sz="12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followed by an r</a:t>
                          </a:r>
                          <a:r>
                            <a:rPr kumimoji="0" lang="en-US" sz="12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</a:t>
                          </a: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|r</a:t>
                          </a:r>
                          <a:r>
                            <a:rPr kumimoji="0" lang="en-US" sz="12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 r</a:t>
                          </a:r>
                          <a:r>
                            <a:rPr kumimoji="0" lang="en-US" sz="12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or an r</a:t>
                          </a:r>
                          <a:r>
                            <a:rPr kumimoji="0" lang="en-US" sz="12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a|b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(r)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same as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(a|b)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1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sz="12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/r</a:t>
                          </a:r>
                          <a:r>
                            <a:rPr kumimoji="0" lang="en-US" sz="1200" b="0" i="1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r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when followed by an r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abc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/123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used for matching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72304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C2010-24B0-6440-B900-A8257C49F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 for Lexical Analysis</a:t>
            </a:r>
          </a:p>
        </p:txBody>
      </p:sp>
    </p:spTree>
    <p:extLst>
      <p:ext uri="{BB962C8B-B14F-4D97-AF65-F5344CB8AC3E}">
        <p14:creationId xmlns:p14="http://schemas.microsoft.com/office/powerpoint/2010/main" val="2848110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1724</TotalTime>
  <Words>1075</Words>
  <Application>Microsoft Macintosh PowerPoint</Application>
  <PresentationFormat>On-screen Show (16:9)</PresentationFormat>
  <Paragraphs>263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Consolas</vt:lpstr>
      <vt:lpstr>Courier</vt:lpstr>
      <vt:lpstr>Times</vt:lpstr>
      <vt:lpstr>Office Theme</vt:lpstr>
      <vt:lpstr>Lexical Analysis</vt:lpstr>
      <vt:lpstr>Regular Languages</vt:lpstr>
      <vt:lpstr>Regular Expressions and Regular Languages</vt:lpstr>
      <vt:lpstr>Integer: a non-empty sequence of digits</vt:lpstr>
      <vt:lpstr>Identifier: sequence of letters or digits, starting with a letter</vt:lpstr>
      <vt:lpstr>Whitespace: a non-empty sequence of blanks, newlines and tabs</vt:lpstr>
      <vt:lpstr>Pattern definition for numbers</vt:lpstr>
      <vt:lpstr>Lex regular expressions</vt:lpstr>
      <vt:lpstr>Regular Expressions for Lexical Analysis</vt:lpstr>
      <vt:lpstr>Regular Expressions for Lexical Analysis</vt:lpstr>
      <vt:lpstr>Regular Expressions for Lexical Analysis</vt:lpstr>
      <vt:lpstr>Regular Expressions for Lexical Analysis</vt:lpstr>
      <vt:lpstr>Regular Expressions for Lexical Analysis</vt:lpstr>
      <vt:lpstr>Regular Expressions for Lexical Analysis</vt:lpstr>
      <vt:lpstr>Regexps in Lexical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cp:lastModifiedBy>Anoop Sarkar</cp:lastModifiedBy>
  <cp:revision>64</cp:revision>
  <cp:lastPrinted>2019-05-21T15:35:04Z</cp:lastPrinted>
  <dcterms:modified xsi:type="dcterms:W3CDTF">2020-09-14T15:23:02Z</dcterms:modified>
</cp:coreProperties>
</file>