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19"/>
  </p:notesMasterIdLst>
  <p:sldIdLst>
    <p:sldId id="455" r:id="rId2"/>
    <p:sldId id="436" r:id="rId3"/>
    <p:sldId id="437" r:id="rId4"/>
    <p:sldId id="438" r:id="rId5"/>
    <p:sldId id="439" r:id="rId6"/>
    <p:sldId id="440" r:id="rId7"/>
    <p:sldId id="441" r:id="rId8"/>
    <p:sldId id="442" r:id="rId9"/>
    <p:sldId id="443" r:id="rId10"/>
    <p:sldId id="444" r:id="rId11"/>
    <p:sldId id="449" r:id="rId12"/>
    <p:sldId id="448" r:id="rId13"/>
    <p:sldId id="450" r:id="rId14"/>
    <p:sldId id="451" r:id="rId15"/>
    <p:sldId id="452" r:id="rId16"/>
    <p:sldId id="454" r:id="rId17"/>
    <p:sldId id="453" r:id="rId18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34" autoAdjust="0"/>
    <p:restoredTop sz="91176" autoAdjust="0"/>
  </p:normalViewPr>
  <p:slideViewPr>
    <p:cSldViewPr>
      <p:cViewPr varScale="1">
        <p:scale>
          <a:sx n="185" d="100"/>
          <a:sy n="185" d="100"/>
        </p:scale>
        <p:origin x="256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0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0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0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0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fld id="{3CB0125C-3701-A74B-97C8-568D464AB1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8170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" panose="020F0502020204030204" pitchFamily="34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" panose="020F0502020204030204" pitchFamily="34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" panose="020F0502020204030204" pitchFamily="34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" panose="020F0502020204030204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C762-1116-2146-A47C-D79A5A5DBAFD}" type="datetime1">
              <a:rPr lang="en-CA" smtClean="0"/>
              <a:t>2020-10-02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2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EDD1-5A1B-2342-BAF0-F7C5511A73CE}" type="datetime1">
              <a:rPr lang="en-CA" smtClean="0"/>
              <a:t>2020-10-02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6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E59AE-0AE1-4048-8BD6-D39FC0EBB194}" type="datetime1">
              <a:rPr lang="en-CA" smtClean="0"/>
              <a:t>2020-10-02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44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1562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9423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525-9B7D-5945-A782-775278635E42}" type="datetime1">
              <a:rPr lang="en-CA" smtClean="0"/>
              <a:t>2020-10-02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5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1499-BDD1-6940-8C79-13A8B8E63D57}" type="datetime1">
              <a:rPr lang="en-CA" smtClean="0"/>
              <a:t>2020-10-02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5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0EF3-18A7-4644-8DA2-1EB9CA66C736}" type="datetime1">
              <a:rPr lang="en-CA" smtClean="0"/>
              <a:t>2020-10-02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7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38FC1-2481-FB4A-91E5-87F3422DE2D5}" type="datetime1">
              <a:rPr lang="en-CA" smtClean="0"/>
              <a:t>2020-10-02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32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C515-1622-C840-89B2-A4A55D34866A}" type="datetime1">
              <a:rPr lang="en-CA" smtClean="0"/>
              <a:t>2020-10-02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43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7E75-6C88-BB47-AC6F-0DCA859E7113}" type="datetime1">
              <a:rPr lang="en-CA" smtClean="0"/>
              <a:t>2020-10-02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2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2F8B-7E05-A047-BAC3-EE71BEBBE5BE}" type="datetime1">
              <a:rPr lang="en-CA" smtClean="0"/>
              <a:t>2020-10-02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75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F72A-E93E-B546-8268-6408A6E1DA62}" type="datetime1">
              <a:rPr lang="en-CA" smtClean="0"/>
              <a:t>2020-10-02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40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97DF4AC7-DB73-7444-A2A7-FD79FE1A2B2B}" type="datetime1">
              <a:rPr lang="en-CA" smtClean="0"/>
              <a:pPr/>
              <a:t>2020-10-02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7B252BF6-6A9C-D04A-BBE8-37A07D64A1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0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LR Parsing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05" name="Shape 205"/>
          <p:cNvSpPr/>
          <p:nvPr/>
        </p:nvSpPr>
        <p:spPr>
          <a:xfrm>
            <a:off x="5796136" y="339502"/>
            <a:ext cx="2895750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LR1: Shift-Reduce Parsing</a:t>
            </a:r>
          </a:p>
        </p:txBody>
      </p:sp>
    </p:spTree>
    <p:extLst>
      <p:ext uri="{BB962C8B-B14F-4D97-AF65-F5344CB8AC3E}">
        <p14:creationId xmlns:p14="http://schemas.microsoft.com/office/powerpoint/2010/main" val="1735194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Left string can be implemented by a stack </a:t>
            </a:r>
          </a:p>
          <a:p>
            <a:pPr lvl="1"/>
            <a:r>
              <a:rPr lang="en-CA" dirty="0"/>
              <a:t>Top of the stack is the </a:t>
            </a:r>
            <a:r>
              <a:rPr lang="en-CA" dirty="0">
                <a:solidFill>
                  <a:srgbClr val="FF0000"/>
                </a:solidFill>
              </a:rPr>
              <a:t>|</a:t>
            </a:r>
          </a:p>
          <a:p>
            <a:r>
              <a:rPr lang="en-CA" dirty="0"/>
              <a:t>Shift pushes a terminal on the stack</a:t>
            </a:r>
          </a:p>
          <a:p>
            <a:r>
              <a:rPr lang="en-CA" dirty="0"/>
              <a:t>Reduce</a:t>
            </a:r>
          </a:p>
          <a:p>
            <a:pPr lvl="1"/>
            <a:r>
              <a:rPr lang="en-CA" dirty="0"/>
              <a:t>Pops 0 or more symbols off of the stack (production </a:t>
            </a:r>
            <a:r>
              <a:rPr lang="en-CA" dirty="0" err="1"/>
              <a:t>rhs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Pushes a non-terminal on the stack (production lhs)</a:t>
            </a:r>
          </a:p>
        </p:txBody>
      </p:sp>
    </p:spTree>
    <p:extLst>
      <p:ext uri="{BB962C8B-B14F-4D97-AF65-F5344CB8AC3E}">
        <p14:creationId xmlns:p14="http://schemas.microsoft.com/office/powerpoint/2010/main" val="3628670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100" dirty="0"/>
              <a:t>In a given state, more than one action (shift/reduce) may lead to different valid parse</a:t>
            </a:r>
          </a:p>
          <a:p>
            <a:r>
              <a:rPr lang="en-CA" sz="2100" dirty="0"/>
              <a:t>If it is legal to shift or reduce, there is a </a:t>
            </a:r>
            <a:r>
              <a:rPr lang="en-CA" sz="2100" dirty="0">
                <a:solidFill>
                  <a:srgbClr val="FF0000"/>
                </a:solidFill>
              </a:rPr>
              <a:t>shift-reduce</a:t>
            </a:r>
            <a:r>
              <a:rPr lang="en-CA" sz="2100" dirty="0"/>
              <a:t> conflicts</a:t>
            </a:r>
          </a:p>
          <a:p>
            <a:pPr lvl="1"/>
            <a:r>
              <a:rPr lang="en-CA" sz="1800" dirty="0"/>
              <a:t>Can be fixed (precedence and associativity declaration)</a:t>
            </a:r>
          </a:p>
          <a:p>
            <a:r>
              <a:rPr lang="en-CA" sz="2100" dirty="0"/>
              <a:t>If it is legal to reduce by two different productions there is a </a:t>
            </a:r>
            <a:r>
              <a:rPr lang="en-CA" sz="2100" dirty="0">
                <a:solidFill>
                  <a:srgbClr val="FF0000"/>
                </a:solidFill>
              </a:rPr>
              <a:t>reduce-reduce</a:t>
            </a:r>
            <a:r>
              <a:rPr lang="en-CA" sz="2100" dirty="0"/>
              <a:t> conflicts</a:t>
            </a:r>
          </a:p>
          <a:p>
            <a:pPr lvl="1"/>
            <a:r>
              <a:rPr lang="en-CA" sz="1800" dirty="0"/>
              <a:t>There is ambiguity in the grammar</a:t>
            </a:r>
          </a:p>
        </p:txBody>
      </p:sp>
    </p:spTree>
    <p:extLst>
      <p:ext uri="{BB962C8B-B14F-4D97-AF65-F5344CB8AC3E}">
        <p14:creationId xmlns:p14="http://schemas.microsoft.com/office/powerpoint/2010/main" val="2298985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to shift/reduce?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Consider step </a:t>
            </a:r>
            <a:r>
              <a:rPr lang="en-CA" dirty="0" err="1">
                <a:solidFill>
                  <a:schemeClr val="accent2"/>
                </a:solidFill>
              </a:rPr>
              <a:t>int</a:t>
            </a:r>
            <a:r>
              <a:rPr lang="en-CA" dirty="0">
                <a:solidFill>
                  <a:schemeClr val="accent2"/>
                </a:solidFill>
              </a:rPr>
              <a:t> </a:t>
            </a:r>
            <a:r>
              <a:rPr lang="en-CA" dirty="0">
                <a:solidFill>
                  <a:srgbClr val="FF0000"/>
                </a:solidFill>
              </a:rPr>
              <a:t>|</a:t>
            </a:r>
            <a:r>
              <a:rPr lang="en-CA" dirty="0">
                <a:solidFill>
                  <a:schemeClr val="accent2"/>
                </a:solidFill>
              </a:rPr>
              <a:t> * </a:t>
            </a:r>
            <a:r>
              <a:rPr lang="en-CA" dirty="0" err="1">
                <a:solidFill>
                  <a:schemeClr val="accent2"/>
                </a:solidFill>
              </a:rPr>
              <a:t>int</a:t>
            </a:r>
            <a:r>
              <a:rPr lang="en-CA" dirty="0">
                <a:solidFill>
                  <a:schemeClr val="accent2"/>
                </a:solidFill>
              </a:rPr>
              <a:t> + </a:t>
            </a:r>
            <a:r>
              <a:rPr lang="en-CA" dirty="0" err="1">
                <a:solidFill>
                  <a:schemeClr val="accent2"/>
                </a:solidFill>
              </a:rPr>
              <a:t>int</a:t>
            </a:r>
            <a:endParaRPr lang="en-CA" dirty="0">
              <a:solidFill>
                <a:schemeClr val="accent2"/>
              </a:solidFill>
            </a:endParaRPr>
          </a:p>
          <a:p>
            <a:pPr lvl="1"/>
            <a:r>
              <a:rPr lang="en-CA" dirty="0"/>
              <a:t>We should shift,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* </a:t>
            </a:r>
            <a:r>
              <a:rPr lang="en-US" dirty="0">
                <a:solidFill>
                  <a:srgbClr val="FF0000"/>
                </a:solidFill>
                <a:sym typeface="Symbol" charset="2"/>
              </a:rPr>
              <a:t>| 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+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int</a:t>
            </a:r>
            <a:endParaRPr lang="en-CA" dirty="0"/>
          </a:p>
          <a:p>
            <a:pPr lvl="1"/>
            <a:r>
              <a:rPr lang="en-CA" dirty="0"/>
              <a:t>We could reduce by </a:t>
            </a:r>
            <a:r>
              <a:rPr lang="en-CA" dirty="0">
                <a:solidFill>
                  <a:schemeClr val="accent2"/>
                </a:solidFill>
              </a:rPr>
              <a:t>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>
                <a:sym typeface="Symbol" charset="2"/>
              </a:rPr>
              <a:t> giving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dirty="0">
                <a:solidFill>
                  <a:srgbClr val="FF0000"/>
                </a:solidFill>
                <a:sym typeface="Symbol" charset="2"/>
              </a:rPr>
              <a:t>|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*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+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int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It causes fatal error:</a:t>
            </a:r>
          </a:p>
          <a:p>
            <a:pPr lvl="2"/>
            <a:r>
              <a:rPr lang="en-US" dirty="0">
                <a:sym typeface="Symbol" charset="2"/>
              </a:rPr>
              <a:t>No way to reduce to the start symbol E</a:t>
            </a:r>
          </a:p>
          <a:p>
            <a:pPr lvl="1"/>
            <a:r>
              <a:rPr lang="en-US" dirty="0">
                <a:sym typeface="Symbol" charset="2"/>
              </a:rPr>
              <a:t>Reduce is possible, but it is </a:t>
            </a:r>
            <a:r>
              <a:rPr lang="en-US" dirty="0">
                <a:solidFill>
                  <a:srgbClr val="FF0000"/>
                </a:solidFill>
                <a:sym typeface="Symbol" charset="2"/>
              </a:rPr>
              <a:t>not a valid action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764670" y="939809"/>
            <a:ext cx="1047690" cy="1415917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1500" dirty="0">
                <a:latin typeface="Calibri" panose="020F0502020204030204" pitchFamily="34" charset="0"/>
              </a:rPr>
              <a:t>E </a:t>
            </a:r>
            <a:r>
              <a:rPr lang="en-US" sz="1500" dirty="0">
                <a:latin typeface="Calibri" panose="020F0502020204030204" pitchFamily="34" charset="0"/>
                <a:sym typeface="Symbol" charset="2"/>
              </a:rPr>
              <a:t> T + E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dirty="0">
                <a:latin typeface="Calibri" panose="020F0502020204030204" pitchFamily="34" charset="0"/>
                <a:sym typeface="Symbol" charset="2"/>
              </a:rPr>
              <a:t>E  T</a:t>
            </a:r>
            <a:br>
              <a:rPr lang="en-US" sz="1500" dirty="0">
                <a:latin typeface="Calibri" panose="020F0502020204030204" pitchFamily="34" charset="0"/>
                <a:sym typeface="Symbol" charset="2"/>
              </a:rPr>
            </a:br>
            <a:r>
              <a:rPr lang="en-US" sz="1500" dirty="0" err="1">
                <a:latin typeface="Calibri" panose="020F0502020204030204" pitchFamily="34" charset="0"/>
                <a:sym typeface="Symbol" charset="2"/>
              </a:rPr>
              <a:t>T</a:t>
            </a:r>
            <a:r>
              <a:rPr lang="en-US" sz="1500" dirty="0">
                <a:latin typeface="Calibri" panose="020F0502020204030204" pitchFamily="34" charset="0"/>
                <a:sym typeface="Symbol" charset="2"/>
              </a:rPr>
              <a:t>  </a:t>
            </a:r>
            <a:r>
              <a:rPr lang="en-US" sz="1500" dirty="0" err="1">
                <a:latin typeface="Calibri" panose="020F0502020204030204" pitchFamily="34" charset="0"/>
                <a:sym typeface="Symbol" charset="2"/>
              </a:rPr>
              <a:t>int</a:t>
            </a:r>
            <a:endParaRPr lang="en-US" sz="1500" dirty="0">
              <a:latin typeface="Calibri" panose="020F0502020204030204" pitchFamily="34" charset="0"/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1500" dirty="0">
                <a:latin typeface="Calibri" panose="020F0502020204030204" pitchFamily="34" charset="0"/>
                <a:sym typeface="Symbol" charset="2"/>
              </a:rPr>
              <a:t>T  </a:t>
            </a:r>
            <a:r>
              <a:rPr lang="en-US" sz="1500" dirty="0" err="1">
                <a:latin typeface="Calibri" panose="020F0502020204030204" pitchFamily="34" charset="0"/>
                <a:sym typeface="Symbol" charset="2"/>
              </a:rPr>
              <a:t>int</a:t>
            </a:r>
            <a:r>
              <a:rPr lang="en-US" sz="1500" dirty="0">
                <a:latin typeface="Calibri" panose="020F0502020204030204" pitchFamily="34" charset="0"/>
                <a:sym typeface="Symbol" charset="2"/>
              </a:rPr>
              <a:t> * T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dirty="0">
                <a:latin typeface="Calibri" panose="020F0502020204030204" pitchFamily="34" charset="0"/>
                <a:sym typeface="Symbol" charset="2"/>
              </a:rPr>
              <a:t>T  ( E )</a:t>
            </a:r>
          </a:p>
        </p:txBody>
      </p:sp>
    </p:spTree>
    <p:extLst>
      <p:ext uri="{BB962C8B-B14F-4D97-AF65-F5344CB8AC3E}">
        <p14:creationId xmlns:p14="http://schemas.microsoft.com/office/powerpoint/2010/main" val="333979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Handles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Intuition: we want to reduce only if the result can still be reduced to the start symbol</a:t>
            </a:r>
          </a:p>
          <a:p>
            <a:r>
              <a:rPr lang="en-CA" dirty="0"/>
              <a:t>Assume a rightmost derivation 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S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*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𝜶X𝝎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𝜶𝜷𝝎</a:t>
            </a:r>
          </a:p>
          <a:p>
            <a:endParaRPr lang="en-CA" dirty="0"/>
          </a:p>
          <a:p>
            <a:r>
              <a:rPr lang="en-CA" dirty="0"/>
              <a:t>Then 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𝜶𝜷 </a:t>
            </a:r>
            <a:r>
              <a:rPr lang="en-CA" dirty="0"/>
              <a:t>is a </a:t>
            </a:r>
            <a:r>
              <a:rPr lang="en-CA" dirty="0">
                <a:solidFill>
                  <a:srgbClr val="FF0000"/>
                </a:solidFill>
              </a:rPr>
              <a:t>handle</a:t>
            </a:r>
            <a:r>
              <a:rPr lang="en-CA" dirty="0"/>
              <a:t> of 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𝜶𝜷𝝎</a:t>
            </a:r>
          </a:p>
          <a:p>
            <a:pPr lvl="1"/>
            <a:r>
              <a:rPr lang="en-US" dirty="0">
                <a:latin typeface="Cambria Math"/>
                <a:ea typeface="Cambria Math"/>
                <a:sym typeface="Symbol" charset="2"/>
              </a:rPr>
              <a:t>It says: it is OK to reduce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𝜷 </a:t>
            </a:r>
            <a:r>
              <a:rPr lang="en-US" dirty="0">
                <a:latin typeface="Cambria Math"/>
                <a:ea typeface="Cambria Math"/>
                <a:sym typeface="Symbol" charset="2"/>
              </a:rPr>
              <a:t>to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 X</a:t>
            </a:r>
            <a:endParaRPr lang="en-CA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rot="16200000" flipV="1">
            <a:off x="2107660" y="2155770"/>
            <a:ext cx="0" cy="169605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Rectangle 6"/>
          <p:cNvSpPr/>
          <p:nvPr/>
        </p:nvSpPr>
        <p:spPr>
          <a:xfrm>
            <a:off x="2955688" y="2816305"/>
            <a:ext cx="109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reduction</a:t>
            </a:r>
          </a:p>
        </p:txBody>
      </p:sp>
    </p:spTree>
    <p:extLst>
      <p:ext uri="{BB962C8B-B14F-4D97-AF65-F5344CB8AC3E}">
        <p14:creationId xmlns:p14="http://schemas.microsoft.com/office/powerpoint/2010/main" val="80795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Handles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100" dirty="0"/>
              <a:t>Handles formalize the intuition</a:t>
            </a:r>
          </a:p>
          <a:p>
            <a:pPr lvl="1"/>
            <a:r>
              <a:rPr lang="en-CA" sz="1800" dirty="0"/>
              <a:t>A handle is a reduction that also allows further reductions back to the start symbol</a:t>
            </a:r>
          </a:p>
          <a:p>
            <a:r>
              <a:rPr lang="en-CA" sz="2100" dirty="0"/>
              <a:t>We only want to reduce at handles</a:t>
            </a:r>
          </a:p>
          <a:p>
            <a:endParaRPr lang="en-CA" sz="2100" dirty="0">
              <a:solidFill>
                <a:schemeClr val="accent2"/>
              </a:solidFill>
            </a:endParaRPr>
          </a:p>
          <a:p>
            <a:r>
              <a:rPr lang="en-CA" sz="2100" dirty="0">
                <a:solidFill>
                  <a:schemeClr val="accent2"/>
                </a:solidFill>
              </a:rPr>
              <a:t>Important Fact:</a:t>
            </a:r>
            <a:r>
              <a:rPr lang="en-CA" sz="2100" dirty="0"/>
              <a:t> Handles just appear on </a:t>
            </a:r>
            <a:r>
              <a:rPr lang="en-CA" sz="2100" dirty="0">
                <a:solidFill>
                  <a:srgbClr val="FF0000"/>
                </a:solidFill>
              </a:rPr>
              <a:t>top of the stack</a:t>
            </a:r>
            <a:r>
              <a:rPr lang="en-CA" sz="2100" dirty="0"/>
              <a:t>, never inside</a:t>
            </a:r>
          </a:p>
          <a:p>
            <a:endParaRPr lang="en-CA" sz="2100" dirty="0"/>
          </a:p>
        </p:txBody>
      </p:sp>
    </p:spTree>
    <p:extLst>
      <p:ext uri="{BB962C8B-B14F-4D97-AF65-F5344CB8AC3E}">
        <p14:creationId xmlns:p14="http://schemas.microsoft.com/office/powerpoint/2010/main" val="329805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Recognizing Handles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Bottom-up parsing algorithms are based on recognizing handles</a:t>
            </a:r>
          </a:p>
          <a:p>
            <a:r>
              <a:rPr lang="en-CA" dirty="0"/>
              <a:t>No efficient algorithms to recognize handles</a:t>
            </a:r>
          </a:p>
          <a:p>
            <a:r>
              <a:rPr lang="en-CA" dirty="0"/>
              <a:t>There are good heuristics for guessing handles</a:t>
            </a:r>
          </a:p>
          <a:p>
            <a:r>
              <a:rPr lang="en-CA" dirty="0"/>
              <a:t>On some CFGs, the heuristics always work correctly</a:t>
            </a:r>
          </a:p>
        </p:txBody>
      </p:sp>
    </p:spTree>
    <p:extLst>
      <p:ext uri="{BB962C8B-B14F-4D97-AF65-F5344CB8AC3E}">
        <p14:creationId xmlns:p14="http://schemas.microsoft.com/office/powerpoint/2010/main" val="3944207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Bottom-up Parsing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rgbClr val="FF0000"/>
                </a:solidFill>
              </a:rPr>
              <a:t>LR</a:t>
            </a:r>
            <a:r>
              <a:rPr lang="en-CA" dirty="0"/>
              <a:t>(</a:t>
            </a:r>
            <a:r>
              <a:rPr lang="en-CA" dirty="0">
                <a:solidFill>
                  <a:srgbClr val="FF0000"/>
                </a:solidFill>
              </a:rPr>
              <a:t>k</a:t>
            </a:r>
            <a:r>
              <a:rPr lang="en-CA" dirty="0"/>
              <a:t>) parsing: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L</a:t>
            </a:r>
            <a:r>
              <a:rPr lang="en-CA" dirty="0"/>
              <a:t>: scan input </a:t>
            </a:r>
            <a:r>
              <a:rPr lang="en-CA" dirty="0">
                <a:solidFill>
                  <a:srgbClr val="FF0000"/>
                </a:solidFill>
              </a:rPr>
              <a:t>L</a:t>
            </a:r>
            <a:r>
              <a:rPr lang="en-CA" dirty="0"/>
              <a:t>eft-to-right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R</a:t>
            </a:r>
            <a:r>
              <a:rPr lang="en-CA" dirty="0"/>
              <a:t>: produce </a:t>
            </a:r>
            <a:r>
              <a:rPr lang="en-CA" dirty="0">
                <a:solidFill>
                  <a:srgbClr val="FF0000"/>
                </a:solidFill>
              </a:rPr>
              <a:t>R</a:t>
            </a:r>
            <a:r>
              <a:rPr lang="en-CA" dirty="0"/>
              <a:t>ightmost derivation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k</a:t>
            </a:r>
            <a:r>
              <a:rPr lang="en-CA" dirty="0"/>
              <a:t>: tokens of </a:t>
            </a:r>
            <a:r>
              <a:rPr lang="en-CA" dirty="0" err="1"/>
              <a:t>lookahead</a:t>
            </a:r>
            <a:r>
              <a:rPr lang="en-CA" dirty="0"/>
              <a:t> (in practice k=1)</a:t>
            </a:r>
          </a:p>
          <a:p>
            <a:r>
              <a:rPr lang="en-CA" dirty="0"/>
              <a:t>LR(</a:t>
            </a:r>
            <a:r>
              <a:rPr lang="en-CA" dirty="0">
                <a:solidFill>
                  <a:srgbClr val="FF0000"/>
                </a:solidFill>
              </a:rPr>
              <a:t>0</a:t>
            </a:r>
            <a:r>
              <a:rPr lang="en-CA" dirty="0"/>
              <a:t>): </a:t>
            </a:r>
            <a:r>
              <a:rPr lang="en-CA" dirty="0">
                <a:solidFill>
                  <a:srgbClr val="FF0000"/>
                </a:solidFill>
              </a:rPr>
              <a:t>zero</a:t>
            </a:r>
            <a:r>
              <a:rPr lang="en-CA" dirty="0"/>
              <a:t> tokens of </a:t>
            </a:r>
            <a:r>
              <a:rPr lang="en-CA" dirty="0" err="1"/>
              <a:t>lookahead</a:t>
            </a:r>
            <a:endParaRPr lang="en-CA" dirty="0"/>
          </a:p>
          <a:p>
            <a:r>
              <a:rPr lang="en-CA" dirty="0"/>
              <a:t>SLR: Simple LR, similar to LR(0), but uses Follow sets</a:t>
            </a:r>
          </a:p>
          <a:p>
            <a:r>
              <a:rPr lang="en-CA" dirty="0"/>
              <a:t>LALR(k)</a:t>
            </a:r>
          </a:p>
        </p:txBody>
      </p:sp>
    </p:spTree>
    <p:extLst>
      <p:ext uri="{BB962C8B-B14F-4D97-AF65-F5344CB8AC3E}">
        <p14:creationId xmlns:p14="http://schemas.microsoft.com/office/powerpoint/2010/main" val="2604966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655676" y="1580470"/>
            <a:ext cx="5832648" cy="3332711"/>
            <a:chOff x="683568" y="2107293"/>
            <a:chExt cx="7776864" cy="4443614"/>
          </a:xfrm>
        </p:grpSpPr>
        <p:sp>
          <p:nvSpPr>
            <p:cNvPr id="6" name="Oval 5"/>
            <p:cNvSpPr/>
            <p:nvPr/>
          </p:nvSpPr>
          <p:spPr bwMode="auto">
            <a:xfrm>
              <a:off x="683568" y="2107293"/>
              <a:ext cx="7776864" cy="444361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 panose="020F050202020403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09319" y="2276872"/>
              <a:ext cx="215071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dirty="0">
                  <a:latin typeface="Calibri" panose="020F0502020204030204" pitchFamily="34" charset="0"/>
                </a:rPr>
                <a:t>All CFGs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276115" y="2085697"/>
            <a:ext cx="4820370" cy="2754308"/>
            <a:chOff x="1510820" y="2780928"/>
            <a:chExt cx="6427160" cy="3672411"/>
          </a:xfrm>
        </p:grpSpPr>
        <p:sp>
          <p:nvSpPr>
            <p:cNvPr id="7" name="Oval 6"/>
            <p:cNvSpPr/>
            <p:nvPr/>
          </p:nvSpPr>
          <p:spPr bwMode="auto">
            <a:xfrm>
              <a:off x="1510820" y="2780928"/>
              <a:ext cx="6427160" cy="3672411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 panose="020F050202020403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61719" y="3039343"/>
              <a:ext cx="293441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dirty="0">
                  <a:latin typeface="Calibri" panose="020F0502020204030204" pitchFamily="34" charset="0"/>
                </a:rPr>
                <a:t>Unambiguous CFGs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808712" y="2703923"/>
            <a:ext cx="3983777" cy="2069352"/>
            <a:chOff x="2220949" y="3605230"/>
            <a:chExt cx="5311703" cy="2759136"/>
          </a:xfrm>
        </p:grpSpPr>
        <p:sp>
          <p:nvSpPr>
            <p:cNvPr id="8" name="Oval 7"/>
            <p:cNvSpPr/>
            <p:nvPr/>
          </p:nvSpPr>
          <p:spPr bwMode="auto">
            <a:xfrm>
              <a:off x="2220949" y="3605230"/>
              <a:ext cx="5311703" cy="275913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 panose="020F050202020403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79204" y="3789041"/>
              <a:ext cx="200424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dirty="0">
                  <a:latin typeface="Calibri" panose="020F0502020204030204" pitchFamily="34" charset="0"/>
                </a:rPr>
                <a:t>LR(k) CFGs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268712" y="3264589"/>
            <a:ext cx="3292378" cy="1413395"/>
            <a:chOff x="2834282" y="4352786"/>
            <a:chExt cx="4389837" cy="1884526"/>
          </a:xfrm>
        </p:grpSpPr>
        <p:sp>
          <p:nvSpPr>
            <p:cNvPr id="9" name="Oval 8"/>
            <p:cNvSpPr/>
            <p:nvPr/>
          </p:nvSpPr>
          <p:spPr bwMode="auto">
            <a:xfrm>
              <a:off x="2834282" y="4352786"/>
              <a:ext cx="4389837" cy="188452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 panose="020F050202020403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47873" y="4479503"/>
              <a:ext cx="2148263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dirty="0">
                  <a:latin typeface="Calibri" panose="020F0502020204030204" pitchFamily="34" charset="0"/>
                </a:rPr>
                <a:t>LALR(k) CFGs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04831" y="3746371"/>
            <a:ext cx="2248739" cy="877607"/>
            <a:chOff x="3682441" y="4995162"/>
            <a:chExt cx="2998318" cy="1170142"/>
          </a:xfrm>
        </p:grpSpPr>
        <p:sp>
          <p:nvSpPr>
            <p:cNvPr id="10" name="Oval 9"/>
            <p:cNvSpPr/>
            <p:nvPr/>
          </p:nvSpPr>
          <p:spPr bwMode="auto">
            <a:xfrm>
              <a:off x="3682441" y="4995162"/>
              <a:ext cx="2998318" cy="117014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 panose="020F050202020403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07913" y="5271591"/>
              <a:ext cx="214826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dirty="0">
                  <a:latin typeface="Calibri" panose="020F0502020204030204" pitchFamily="34" charset="0"/>
                </a:rPr>
                <a:t>SLR(k) CFGs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Bottom-up Parsing Algorithms</a:t>
            </a:r>
          </a:p>
        </p:txBody>
      </p:sp>
    </p:spTree>
    <p:extLst>
      <p:ext uri="{BB962C8B-B14F-4D97-AF65-F5344CB8AC3E}">
        <p14:creationId xmlns:p14="http://schemas.microsoft.com/office/powerpoint/2010/main" val="398851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Bottom-Up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Bottom-up parsing is more general than (deterministic) top-down parsing </a:t>
            </a:r>
          </a:p>
          <a:p>
            <a:pPr lvl="1"/>
            <a:r>
              <a:rPr lang="en-CA" dirty="0"/>
              <a:t>Just as efficient </a:t>
            </a:r>
          </a:p>
          <a:p>
            <a:pPr lvl="1"/>
            <a:r>
              <a:rPr lang="en-CA" dirty="0"/>
              <a:t>Builds on ideas in top-down parsing</a:t>
            </a:r>
          </a:p>
          <a:p>
            <a:r>
              <a:rPr lang="en-CA" dirty="0"/>
              <a:t>Preferred method in practice</a:t>
            </a:r>
          </a:p>
          <a:p>
            <a:r>
              <a:rPr lang="en-CA" dirty="0"/>
              <a:t>Do not need left-factored grammars!</a:t>
            </a:r>
          </a:p>
        </p:txBody>
      </p:sp>
    </p:spTree>
    <p:extLst>
      <p:ext uri="{BB962C8B-B14F-4D97-AF65-F5344CB8AC3E}">
        <p14:creationId xmlns:p14="http://schemas.microsoft.com/office/powerpoint/2010/main" val="2225908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Bottom-Up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Bottom-up parsing </a:t>
            </a:r>
            <a:r>
              <a:rPr lang="en-CA" i="1" u="sng" dirty="0"/>
              <a:t>reduces</a:t>
            </a:r>
            <a:r>
              <a:rPr lang="en-CA" dirty="0"/>
              <a:t> a string to the start symbol by inverting the derivation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462211" y="2247715"/>
            <a:ext cx="1213281" cy="1643527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</a:rPr>
              <a:t>E </a:t>
            </a:r>
            <a:r>
              <a:rPr lang="en-US" sz="1800" dirty="0">
                <a:latin typeface="Calibri" panose="020F0502020204030204" pitchFamily="34" charset="0"/>
                <a:sym typeface="Symbol" charset="2"/>
              </a:rPr>
              <a:t> T + E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E  T</a:t>
            </a:r>
            <a:br>
              <a:rPr lang="en-US" sz="1800" dirty="0">
                <a:latin typeface="Calibri" panose="020F0502020204030204" pitchFamily="34" charset="0"/>
                <a:sym typeface="Symbol" charset="2"/>
              </a:rPr>
            </a:br>
            <a:r>
              <a:rPr lang="en-US" sz="1800" dirty="0" err="1">
                <a:latin typeface="Calibri" panose="020F0502020204030204" pitchFamily="34" charset="0"/>
                <a:sym typeface="Symbol" charset="2"/>
              </a:rPr>
              <a:t>T</a:t>
            </a:r>
            <a:r>
              <a:rPr lang="en-US" sz="1800" dirty="0">
                <a:latin typeface="Calibri" panose="020F0502020204030204" pitchFamily="34" charset="0"/>
                <a:sym typeface="Symbol" charset="2"/>
              </a:rPr>
              <a:t>  </a:t>
            </a:r>
            <a:r>
              <a:rPr lang="en-US" sz="1800" dirty="0" err="1">
                <a:latin typeface="Calibri" panose="020F0502020204030204" pitchFamily="34" charset="0"/>
                <a:sym typeface="Symbol" charset="2"/>
              </a:rPr>
              <a:t>int</a:t>
            </a:r>
            <a:endParaRPr lang="en-US" sz="1800" dirty="0">
              <a:latin typeface="Calibri" panose="020F0502020204030204" pitchFamily="34" charset="0"/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T  </a:t>
            </a:r>
            <a:r>
              <a:rPr lang="en-US" sz="1800" dirty="0" err="1">
                <a:latin typeface="Calibri" panose="020F0502020204030204" pitchFamily="34" charset="0"/>
                <a:sym typeface="Symbol" charset="2"/>
              </a:rPr>
              <a:t>int</a:t>
            </a:r>
            <a:r>
              <a:rPr lang="en-US" sz="1800" dirty="0">
                <a:latin typeface="Calibri" panose="020F0502020204030204" pitchFamily="34" charset="0"/>
                <a:sym typeface="Symbol" charset="2"/>
              </a:rPr>
              <a:t> * T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T  ( E 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927380" y="2239956"/>
            <a:ext cx="1942542" cy="2059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en-CA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* </a:t>
            </a:r>
            <a:r>
              <a:rPr lang="en-CA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CA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endParaRPr lang="en-CA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None/>
            </a:pPr>
            <a:r>
              <a:rPr lang="en-CA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*  T  + </a:t>
            </a:r>
            <a:r>
              <a:rPr lang="en-CA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endParaRPr lang="en-CA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None/>
            </a:pP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  + </a:t>
            </a:r>
            <a:r>
              <a:rPr lang="en-CA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endParaRPr lang="en-CA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None/>
            </a:pP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 + T</a:t>
            </a:r>
          </a:p>
          <a:p>
            <a:pPr marL="0" indent="0" eaLnBrk="1" hangingPunct="1">
              <a:buNone/>
            </a:pP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 + E</a:t>
            </a:r>
          </a:p>
          <a:p>
            <a:pPr marL="0" indent="0" eaLnBrk="1" hangingPunct="1">
              <a:buNone/>
            </a:pP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925602" y="2239956"/>
            <a:ext cx="1942542" cy="173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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int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Symbol" charset="2"/>
            </a:endParaRPr>
          </a:p>
          <a:p>
            <a:pPr marL="0" indent="0" eaLnBrk="1" hangingPunct="1">
              <a:buNone/>
            </a:pP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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int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 * T</a:t>
            </a:r>
          </a:p>
          <a:p>
            <a:pPr marL="0" indent="0" eaLnBrk="1" hangingPunct="1">
              <a:buNone/>
            </a:pP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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int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Symbol" charset="2"/>
            </a:endParaRPr>
          </a:p>
          <a:p>
            <a:pPr marL="0" indent="0" eaLnBrk="1" hangingPunct="1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E</a:t>
            </a: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 T</a:t>
            </a:r>
          </a:p>
          <a:p>
            <a:pPr marL="0" indent="0" eaLnBrk="1" hangingPunct="1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E</a:t>
            </a: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 T + E</a:t>
            </a:r>
          </a:p>
          <a:p>
            <a:pPr marL="0" indent="0" eaLnBrk="1" hangingPunct="1">
              <a:buNone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  <a:sym typeface="Symbol" charset="2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1817694" y="2386523"/>
            <a:ext cx="0" cy="169605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303748" y="4058766"/>
            <a:ext cx="586865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Note the productions, read reverse (i.e. from bottom to top)</a:t>
            </a:r>
            <a:endParaRPr lang="en-US" sz="1800" dirty="0">
              <a:solidFill>
                <a:srgbClr val="000099"/>
              </a:solidFill>
              <a:latin typeface="Calibri" panose="020F0502020204030204" pitchFamily="34" charset="0"/>
              <a:sym typeface="Symbol" charset="2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303748" y="4505326"/>
            <a:ext cx="5292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This is a rightmost derivation!</a:t>
            </a:r>
            <a:endParaRPr lang="en-US" sz="1800" dirty="0">
              <a:solidFill>
                <a:srgbClr val="000099"/>
              </a:solidFill>
              <a:latin typeface="Calibri" panose="020F0502020204030204" pitchFamily="34" charset="0"/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2956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uiExpand="1" build="p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Bottom-up parse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Fact #1: A bottom-up parser traces a rightmost derivation in reverse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927380" y="2131944"/>
            <a:ext cx="1942542" cy="2059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en-CA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* </a:t>
            </a:r>
            <a:r>
              <a:rPr lang="en-CA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CA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endParaRPr lang="en-CA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None/>
            </a:pPr>
            <a:r>
              <a:rPr lang="en-CA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*  T  + </a:t>
            </a:r>
            <a:r>
              <a:rPr lang="en-CA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endParaRPr lang="en-CA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None/>
            </a:pP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  + </a:t>
            </a:r>
            <a:r>
              <a:rPr lang="en-CA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endParaRPr lang="en-CA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None/>
            </a:pP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 + T</a:t>
            </a:r>
          </a:p>
          <a:p>
            <a:pPr marL="0" indent="0" eaLnBrk="1" hangingPunct="1">
              <a:buNone/>
            </a:pP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 + E</a:t>
            </a:r>
          </a:p>
          <a:p>
            <a:pPr marL="0" indent="0" eaLnBrk="1" hangingPunct="1">
              <a:buNone/>
            </a:pP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004048" y="2063483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E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598114" y="2841780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E</a:t>
            </a:r>
          </a:p>
        </p:txBody>
      </p:sp>
      <p:cxnSp>
        <p:nvCxnSpPr>
          <p:cNvPr id="9" name="AutoShape 17"/>
          <p:cNvCxnSpPr>
            <a:cxnSpLocks noChangeShapeType="1"/>
            <a:stCxn id="7" idx="2"/>
            <a:endCxn id="8" idx="0"/>
          </p:cNvCxnSpPr>
          <p:nvPr/>
        </p:nvCxnSpPr>
        <p:spPr bwMode="auto">
          <a:xfrm>
            <a:off x="5152486" y="2432815"/>
            <a:ext cx="594066" cy="4089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534108" y="4083918"/>
            <a:ext cx="2840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*</a:t>
            </a:r>
          </a:p>
        </p:txBody>
      </p:sp>
      <p:cxnSp>
        <p:nvCxnSpPr>
          <p:cNvPr id="13" name="AutoShape 17"/>
          <p:cNvCxnSpPr>
            <a:cxnSpLocks noChangeShapeType="1"/>
            <a:stCxn id="32" idx="2"/>
            <a:endCxn id="30" idx="0"/>
          </p:cNvCxnSpPr>
          <p:nvPr/>
        </p:nvCxnSpPr>
        <p:spPr bwMode="auto">
          <a:xfrm>
            <a:off x="5035340" y="3859184"/>
            <a:ext cx="23801" cy="2025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" name="AutoShape 19"/>
          <p:cNvCxnSpPr>
            <a:cxnSpLocks noChangeShapeType="1"/>
            <a:stCxn id="8" idx="2"/>
            <a:endCxn id="36" idx="0"/>
          </p:cNvCxnSpPr>
          <p:nvPr/>
        </p:nvCxnSpPr>
        <p:spPr bwMode="auto">
          <a:xfrm>
            <a:off x="5746552" y="3211112"/>
            <a:ext cx="152884" cy="2787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4085946" y="4061705"/>
            <a:ext cx="4342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alibri" panose="020F0502020204030204" pitchFamily="34" charset="0"/>
              </a:rPr>
              <a:t>int</a:t>
            </a:r>
            <a:endParaRPr lang="en-US" sz="1800" dirty="0">
              <a:latin typeface="Calibri" panose="020F0502020204030204" pitchFamily="34" charset="0"/>
            </a:endParaRPr>
          </a:p>
        </p:txBody>
      </p:sp>
      <p:cxnSp>
        <p:nvCxnSpPr>
          <p:cNvPr id="19" name="AutoShape 17"/>
          <p:cNvCxnSpPr>
            <a:cxnSpLocks noChangeShapeType="1"/>
            <a:stCxn id="7" idx="2"/>
            <a:endCxn id="29" idx="0"/>
          </p:cNvCxnSpPr>
          <p:nvPr/>
        </p:nvCxnSpPr>
        <p:spPr bwMode="auto">
          <a:xfrm>
            <a:off x="5152486" y="2432815"/>
            <a:ext cx="322752" cy="16288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6637376" y="1869673"/>
            <a:ext cx="1213281" cy="1643527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</a:rPr>
              <a:t>E </a:t>
            </a:r>
            <a:r>
              <a:rPr lang="en-US" sz="1800" dirty="0">
                <a:latin typeface="Calibri" panose="020F0502020204030204" pitchFamily="34" charset="0"/>
                <a:sym typeface="Symbol" charset="2"/>
              </a:rPr>
              <a:t> T + E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E  T</a:t>
            </a:r>
            <a:br>
              <a:rPr lang="en-US" sz="1800" dirty="0">
                <a:latin typeface="Calibri" panose="020F0502020204030204" pitchFamily="34" charset="0"/>
                <a:sym typeface="Symbol" charset="2"/>
              </a:rPr>
            </a:br>
            <a:r>
              <a:rPr lang="en-US" sz="1800" dirty="0" err="1">
                <a:latin typeface="Calibri" panose="020F0502020204030204" pitchFamily="34" charset="0"/>
                <a:sym typeface="Symbol" charset="2"/>
              </a:rPr>
              <a:t>T</a:t>
            </a:r>
            <a:r>
              <a:rPr lang="en-US" sz="1800" dirty="0">
                <a:latin typeface="Calibri" panose="020F0502020204030204" pitchFamily="34" charset="0"/>
                <a:sym typeface="Symbol" charset="2"/>
              </a:rPr>
              <a:t>  </a:t>
            </a:r>
            <a:r>
              <a:rPr lang="en-US" sz="1800" dirty="0" err="1">
                <a:latin typeface="Calibri" panose="020F0502020204030204" pitchFamily="34" charset="0"/>
                <a:sym typeface="Symbol" charset="2"/>
              </a:rPr>
              <a:t>int</a:t>
            </a:r>
            <a:endParaRPr lang="en-US" sz="1800" dirty="0">
              <a:latin typeface="Calibri" panose="020F0502020204030204" pitchFamily="34" charset="0"/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T  </a:t>
            </a:r>
            <a:r>
              <a:rPr lang="en-US" sz="1800" dirty="0" err="1">
                <a:latin typeface="Calibri" panose="020F0502020204030204" pitchFamily="34" charset="0"/>
                <a:sym typeface="Symbol" charset="2"/>
              </a:rPr>
              <a:t>int</a:t>
            </a:r>
            <a:r>
              <a:rPr lang="en-US" sz="1800" dirty="0">
                <a:latin typeface="Calibri" panose="020F0502020204030204" pitchFamily="34" charset="0"/>
                <a:sym typeface="Symbol" charset="2"/>
              </a:rPr>
              <a:t> * T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T  ( E )</a:t>
            </a: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5325197" y="406170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+</a:t>
            </a:r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4842030" y="4061705"/>
            <a:ext cx="4342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alibri" panose="020F0502020204030204" pitchFamily="34" charset="0"/>
              </a:rPr>
              <a:t>int</a:t>
            </a:r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5707813" y="4062060"/>
            <a:ext cx="4342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alibri" panose="020F0502020204030204" pitchFamily="34" charset="0"/>
              </a:rPr>
              <a:t>int</a:t>
            </a:r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4886902" y="3489852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T</a:t>
            </a:r>
          </a:p>
        </p:txBody>
      </p:sp>
      <p:cxnSp>
        <p:nvCxnSpPr>
          <p:cNvPr id="35" name="AutoShape 17"/>
          <p:cNvCxnSpPr>
            <a:cxnSpLocks noChangeShapeType="1"/>
            <a:stCxn id="36" idx="2"/>
            <a:endCxn id="31" idx="0"/>
          </p:cNvCxnSpPr>
          <p:nvPr/>
        </p:nvCxnSpPr>
        <p:spPr bwMode="auto">
          <a:xfrm>
            <a:off x="5899436" y="3859184"/>
            <a:ext cx="25488" cy="20287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5750998" y="3489852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T</a:t>
            </a:r>
          </a:p>
        </p:txBody>
      </p:sp>
      <p:sp>
        <p:nvSpPr>
          <p:cNvPr id="42" name="Text Box 8"/>
          <p:cNvSpPr txBox="1">
            <a:spLocks noChangeArrowheads="1"/>
          </p:cNvSpPr>
          <p:nvPr/>
        </p:nvSpPr>
        <p:spPr bwMode="auto">
          <a:xfrm>
            <a:off x="4517994" y="2841780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T</a:t>
            </a:r>
          </a:p>
        </p:txBody>
      </p:sp>
      <p:cxnSp>
        <p:nvCxnSpPr>
          <p:cNvPr id="43" name="AutoShape 17"/>
          <p:cNvCxnSpPr>
            <a:cxnSpLocks noChangeShapeType="1"/>
            <a:stCxn id="42" idx="2"/>
            <a:endCxn id="10" idx="0"/>
          </p:cNvCxnSpPr>
          <p:nvPr/>
        </p:nvCxnSpPr>
        <p:spPr bwMode="auto">
          <a:xfrm>
            <a:off x="4666432" y="3211112"/>
            <a:ext cx="9691" cy="8728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6" name="AutoShape 17"/>
          <p:cNvCxnSpPr>
            <a:cxnSpLocks noChangeShapeType="1"/>
            <a:stCxn id="42" idx="2"/>
            <a:endCxn id="16" idx="0"/>
          </p:cNvCxnSpPr>
          <p:nvPr/>
        </p:nvCxnSpPr>
        <p:spPr bwMode="auto">
          <a:xfrm flipH="1">
            <a:off x="4303057" y="3211112"/>
            <a:ext cx="363375" cy="8505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9" name="AutoShape 17"/>
          <p:cNvCxnSpPr>
            <a:cxnSpLocks noChangeShapeType="1"/>
            <a:stCxn id="42" idx="2"/>
            <a:endCxn id="32" idx="0"/>
          </p:cNvCxnSpPr>
          <p:nvPr/>
        </p:nvCxnSpPr>
        <p:spPr bwMode="auto">
          <a:xfrm>
            <a:off x="4666432" y="3211112"/>
            <a:ext cx="368908" cy="2787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2" name="AutoShape 17"/>
          <p:cNvCxnSpPr>
            <a:cxnSpLocks noChangeShapeType="1"/>
            <a:stCxn id="7" idx="2"/>
            <a:endCxn id="42" idx="0"/>
          </p:cNvCxnSpPr>
          <p:nvPr/>
        </p:nvCxnSpPr>
        <p:spPr bwMode="auto">
          <a:xfrm flipH="1">
            <a:off x="4666432" y="2432815"/>
            <a:ext cx="486054" cy="4089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4626006" y="4547759"/>
            <a:ext cx="1128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</a:rPr>
              <a:t>Parse tree</a:t>
            </a:r>
          </a:p>
        </p:txBody>
      </p:sp>
    </p:spTree>
    <p:extLst>
      <p:ext uri="{BB962C8B-B14F-4D97-AF65-F5344CB8AC3E}">
        <p14:creationId xmlns:p14="http://schemas.microsoft.com/office/powerpoint/2010/main" val="142903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  <p:bldP spid="8" grpId="0"/>
      <p:bldP spid="32" grpId="0"/>
      <p:bldP spid="36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Reductions during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Fact #1 has an interesting consequence:</a:t>
            </a:r>
          </a:p>
          <a:p>
            <a:pPr lvl="1"/>
            <a:r>
              <a:rPr lang="en-CA" dirty="0"/>
              <a:t>Let 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𝜶 𝜷 𝝎 </a:t>
            </a:r>
            <a:r>
              <a:rPr lang="en-US" dirty="0">
                <a:latin typeface="Cambria Math"/>
                <a:ea typeface="Cambria Math"/>
                <a:sym typeface="Symbol" charset="2"/>
              </a:rPr>
              <a:t>be a step of a bottom-up parse</a:t>
            </a:r>
          </a:p>
          <a:p>
            <a:pPr lvl="1"/>
            <a:r>
              <a:rPr lang="en-CA" dirty="0"/>
              <a:t>Assume the next reduction is by 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X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𝜷</a:t>
            </a:r>
          </a:p>
          <a:p>
            <a:pPr lvl="1"/>
            <a:r>
              <a:rPr lang="en-US" dirty="0">
                <a:latin typeface="Cambria Math"/>
                <a:ea typeface="Cambria Math"/>
                <a:sym typeface="Symbol" charset="2"/>
              </a:rPr>
              <a:t>Then 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𝝎 </a:t>
            </a:r>
            <a:r>
              <a:rPr lang="en-US" dirty="0">
                <a:latin typeface="Cambria Math"/>
                <a:ea typeface="Cambria Math"/>
                <a:sym typeface="Symbol" charset="2"/>
              </a:rPr>
              <a:t>is a (possibly empty) string of terminals</a:t>
            </a:r>
          </a:p>
          <a:p>
            <a:r>
              <a:rPr lang="en-US" dirty="0">
                <a:latin typeface="Cambria Math"/>
                <a:ea typeface="Cambria Math"/>
                <a:sym typeface="Symbol" charset="2"/>
              </a:rPr>
              <a:t>Why? Because 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𝜶X𝝎 </a:t>
            </a:r>
            <a:r>
              <a:rPr lang="en-US" dirty="0">
                <a:sym typeface="Symbol" charset="2"/>
              </a:rPr>
              <a:t>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𝜶𝜷𝝎</a:t>
            </a:r>
            <a:r>
              <a:rPr lang="en-US" dirty="0">
                <a:latin typeface="Cambria Math"/>
                <a:ea typeface="Cambria Math"/>
                <a:sym typeface="Symbol" charset="2"/>
              </a:rPr>
              <a:t> is a step in  a right-most derivation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909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Idea: Split string into two substrings</a:t>
            </a:r>
          </a:p>
          <a:p>
            <a:pPr lvl="1"/>
            <a:r>
              <a:rPr lang="en-CA" dirty="0"/>
              <a:t>Right sub-string is as yet unexamined by parsing</a:t>
            </a:r>
          </a:p>
          <a:p>
            <a:pPr lvl="1"/>
            <a:r>
              <a:rPr lang="en-CA" dirty="0"/>
              <a:t>Left sub-string has terminals and non-terminals </a:t>
            </a:r>
          </a:p>
          <a:p>
            <a:r>
              <a:rPr lang="en-CA" dirty="0"/>
              <a:t>The dividing point is marked by a </a:t>
            </a:r>
            <a:r>
              <a:rPr lang="en-CA" dirty="0">
                <a:solidFill>
                  <a:srgbClr val="FF0000"/>
                </a:solidFill>
              </a:rPr>
              <a:t>|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|</a:t>
            </a:r>
            <a:r>
              <a:rPr lang="en-CA" dirty="0"/>
              <a:t> is not a part of the string</a:t>
            </a:r>
          </a:p>
          <a:p>
            <a:r>
              <a:rPr lang="en-CA" dirty="0"/>
              <a:t>Initially, all input is unexamined </a:t>
            </a:r>
            <a:r>
              <a:rPr lang="en-CA" dirty="0">
                <a:solidFill>
                  <a:srgbClr val="FF0000"/>
                </a:solidFill>
              </a:rPr>
              <a:t>|</a:t>
            </a:r>
            <a:r>
              <a:rPr lang="en-CA" dirty="0"/>
              <a:t> </a:t>
            </a:r>
            <a:r>
              <a:rPr lang="en-CA" dirty="0">
                <a:solidFill>
                  <a:schemeClr val="accent2"/>
                </a:solidFill>
              </a:rPr>
              <a:t>x</a:t>
            </a:r>
            <a:r>
              <a:rPr lang="en-CA" baseline="-25000" dirty="0">
                <a:solidFill>
                  <a:schemeClr val="accent2"/>
                </a:solidFill>
              </a:rPr>
              <a:t>1</a:t>
            </a:r>
            <a:r>
              <a:rPr lang="en-CA" dirty="0">
                <a:solidFill>
                  <a:schemeClr val="accent2"/>
                </a:solidFill>
              </a:rPr>
              <a:t> x</a:t>
            </a:r>
            <a:r>
              <a:rPr lang="en-CA" baseline="-25000" dirty="0">
                <a:solidFill>
                  <a:schemeClr val="accent2"/>
                </a:solidFill>
              </a:rPr>
              <a:t>2</a:t>
            </a:r>
            <a:r>
              <a:rPr lang="en-CA" dirty="0">
                <a:solidFill>
                  <a:schemeClr val="accent2"/>
                </a:solidFill>
              </a:rPr>
              <a:t> …</a:t>
            </a:r>
            <a:r>
              <a:rPr lang="en-CA" dirty="0" err="1">
                <a:solidFill>
                  <a:schemeClr val="accent2"/>
                </a:solidFill>
              </a:rPr>
              <a:t>x</a:t>
            </a:r>
            <a:r>
              <a:rPr lang="en-CA" baseline="-25000" dirty="0" err="1">
                <a:solidFill>
                  <a:schemeClr val="accent2"/>
                </a:solidFill>
              </a:rPr>
              <a:t>n</a:t>
            </a:r>
            <a:endParaRPr lang="en-CA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792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Shift-Reduce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Bottom-up parsing uses only two kinds of actions:</a:t>
            </a:r>
          </a:p>
          <a:p>
            <a:pPr lvl="1"/>
            <a:r>
              <a:rPr lang="en-CA" dirty="0"/>
              <a:t>Shift: Move </a:t>
            </a:r>
            <a:r>
              <a:rPr lang="en-CA" dirty="0">
                <a:solidFill>
                  <a:srgbClr val="FF0000"/>
                </a:solidFill>
              </a:rPr>
              <a:t>|</a:t>
            </a:r>
            <a:r>
              <a:rPr lang="en-CA" dirty="0"/>
              <a:t> one place  to the right</a:t>
            </a:r>
          </a:p>
          <a:p>
            <a:pPr lvl="2"/>
            <a:r>
              <a:rPr lang="en-CA" dirty="0"/>
              <a:t>Shift a terminal to the left string</a:t>
            </a:r>
          </a:p>
          <a:p>
            <a:pPr marL="342900" lvl="1" indent="0">
              <a:buNone/>
            </a:pPr>
            <a:r>
              <a:rPr lang="en-CA" dirty="0"/>
              <a:t>         </a:t>
            </a:r>
            <a:r>
              <a:rPr lang="en-CA" dirty="0">
                <a:solidFill>
                  <a:schemeClr val="accent2"/>
                </a:solidFill>
              </a:rPr>
              <a:t>ABC </a:t>
            </a:r>
            <a:r>
              <a:rPr lang="en-CA" dirty="0">
                <a:solidFill>
                  <a:srgbClr val="FF0000"/>
                </a:solidFill>
              </a:rPr>
              <a:t>|</a:t>
            </a:r>
            <a:r>
              <a:rPr lang="en-CA" dirty="0">
                <a:solidFill>
                  <a:schemeClr val="accent2"/>
                </a:solidFill>
              </a:rPr>
              <a:t> xyz</a:t>
            </a:r>
            <a:r>
              <a:rPr lang="en-CA" dirty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sym typeface="Symbol" charset="2"/>
              </a:rPr>
              <a:t>  </a:t>
            </a:r>
            <a:r>
              <a:rPr lang="en-US" dirty="0" err="1">
                <a:solidFill>
                  <a:schemeClr val="accent2"/>
                </a:solidFill>
                <a:latin typeface="Calibri" panose="020F0502020204030204" pitchFamily="34" charset="0"/>
                <a:sym typeface="Symbol" charset="2"/>
              </a:rPr>
              <a:t>ABCx</a:t>
            </a:r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  <a:sym typeface="Symbol" charset="2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sym typeface="Symbol" charset="2"/>
              </a:rPr>
              <a:t>|</a:t>
            </a:r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  <a:sym typeface="Symbol" charset="2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alibri" panose="020F0502020204030204" pitchFamily="34" charset="0"/>
                <a:sym typeface="Symbol" charset="2"/>
              </a:rPr>
              <a:t>yz</a:t>
            </a:r>
            <a:endParaRPr lang="en-CA" dirty="0">
              <a:solidFill>
                <a:schemeClr val="accent2"/>
              </a:solidFill>
              <a:latin typeface="Calibri" panose="020F0502020204030204" pitchFamily="34" charset="0"/>
            </a:endParaRPr>
          </a:p>
          <a:p>
            <a:pPr lvl="1"/>
            <a:r>
              <a:rPr lang="en-CA" dirty="0">
                <a:latin typeface="Calibri" panose="020F0502020204030204" pitchFamily="34" charset="0"/>
              </a:rPr>
              <a:t>Reduce: Apply an inverse production at the right end of the left string</a:t>
            </a:r>
          </a:p>
          <a:p>
            <a:pPr lvl="2"/>
            <a:r>
              <a:rPr lang="en-CA" dirty="0">
                <a:latin typeface="Calibri" panose="020F0502020204030204" pitchFamily="34" charset="0"/>
              </a:rPr>
              <a:t>If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A</a:t>
            </a:r>
            <a:r>
              <a:rPr lang="en-CA" dirty="0"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xy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is a production, then reduce 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      </a:t>
            </a:r>
            <a:r>
              <a:rPr lang="en-US" sz="2100" dirty="0" err="1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Cbxy</a:t>
            </a: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 </a:t>
            </a:r>
            <a:r>
              <a:rPr lang="en-US" sz="2100" dirty="0">
                <a:solidFill>
                  <a:srgbClr val="FF0000"/>
                </a:solidFill>
                <a:latin typeface="Calibri" panose="020F0502020204030204" pitchFamily="34" charset="0"/>
                <a:sym typeface="Symbol" charset="2"/>
              </a:rPr>
              <a:t>|</a:t>
            </a: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 </a:t>
            </a:r>
            <a:r>
              <a:rPr lang="en-US" sz="2100" dirty="0" err="1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ijk</a:t>
            </a: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</a:t>
            </a: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 </a:t>
            </a:r>
            <a:r>
              <a:rPr lang="en-US" sz="2100" dirty="0" err="1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CbA</a:t>
            </a: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 </a:t>
            </a:r>
            <a:r>
              <a:rPr lang="en-US" sz="2100" dirty="0">
                <a:solidFill>
                  <a:srgbClr val="FF0000"/>
                </a:solidFill>
                <a:latin typeface="Calibri" panose="020F0502020204030204" pitchFamily="34" charset="0"/>
                <a:sym typeface="Symbol" charset="2"/>
              </a:rPr>
              <a:t>|</a:t>
            </a: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 </a:t>
            </a:r>
            <a:r>
              <a:rPr lang="en-US" sz="2100" dirty="0" err="1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ijk</a:t>
            </a:r>
            <a:endParaRPr lang="en-CA" sz="2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88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Shift-Reduce Parsing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683464" y="1275606"/>
            <a:ext cx="1942542" cy="2059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en-CA" sz="18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* </a:t>
            </a:r>
            <a:r>
              <a:rPr lang="en-CA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CA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endParaRPr lang="en-CA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None/>
            </a:pPr>
            <a:r>
              <a:rPr lang="en-CA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8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* </a:t>
            </a:r>
            <a:r>
              <a:rPr lang="en-CA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CA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endParaRPr lang="en-CA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None/>
            </a:pPr>
            <a:r>
              <a:rPr lang="en-CA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* </a:t>
            </a:r>
            <a:r>
              <a:rPr lang="en-CA" sz="18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CA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endParaRPr lang="en-CA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None/>
            </a:pPr>
            <a:r>
              <a:rPr lang="en-CA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* </a:t>
            </a:r>
            <a:r>
              <a:rPr lang="en-CA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8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CA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endParaRPr lang="en-CA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None/>
            </a:pPr>
            <a:r>
              <a:rPr lang="en-CA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*  T </a:t>
            </a:r>
            <a:r>
              <a:rPr lang="en-CA" sz="18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CA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endParaRPr lang="en-CA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None/>
            </a:pP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 </a:t>
            </a:r>
            <a:r>
              <a:rPr lang="en-CA" sz="18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CA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endParaRPr lang="en-CA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None/>
            </a:pP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 + </a:t>
            </a:r>
            <a:r>
              <a:rPr lang="en-CA" sz="18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endParaRPr lang="en-CA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None/>
            </a:pP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  + </a:t>
            </a:r>
            <a:r>
              <a:rPr lang="en-CA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8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</a:p>
          <a:p>
            <a:pPr marL="0" indent="0" eaLnBrk="1" hangingPunct="1">
              <a:buNone/>
            </a:pP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 + T </a:t>
            </a:r>
            <a:r>
              <a:rPr lang="en-CA" sz="18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</a:p>
          <a:p>
            <a:pPr marL="0" indent="0" eaLnBrk="1" hangingPunct="1">
              <a:buNone/>
            </a:pP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 + E </a:t>
            </a:r>
            <a:r>
              <a:rPr lang="en-CA" sz="18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</a:p>
          <a:p>
            <a:pPr marL="0" indent="0" eaLnBrk="1" hangingPunct="1">
              <a:buNone/>
            </a:pP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CA" sz="18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|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681686" y="1275606"/>
            <a:ext cx="2428596" cy="2538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en-CA" sz="1800" kern="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</a:p>
          <a:p>
            <a:pPr marL="0" indent="0" eaLnBrk="1" hangingPunct="1">
              <a:buNone/>
            </a:pPr>
            <a:r>
              <a:rPr lang="en-CA" sz="1800" kern="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</a:p>
          <a:p>
            <a:pPr marL="0" indent="0" eaLnBrk="1" hangingPunct="1">
              <a:buNone/>
            </a:pPr>
            <a:r>
              <a:rPr lang="en-CA" sz="1800" kern="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</a:p>
          <a:p>
            <a:pPr marL="0" indent="0" eaLnBrk="1" hangingPunct="1">
              <a:buNone/>
            </a:pPr>
            <a:r>
              <a:rPr lang="en-CA" sz="1800" kern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Reduce T </a:t>
            </a:r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 </a:t>
            </a:r>
            <a:r>
              <a:rPr lang="en-US" sz="18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int</a:t>
            </a:r>
            <a:endParaRPr lang="en-US" sz="18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  <a:sym typeface="Symbol" charset="2"/>
            </a:endParaRPr>
          </a:p>
          <a:p>
            <a:pPr marL="0" indent="0" eaLnBrk="1" hangingPunct="1">
              <a:buNone/>
            </a:pPr>
            <a:r>
              <a:rPr lang="en-CA" sz="1800" kern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Reduce T </a:t>
            </a:r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 </a:t>
            </a:r>
            <a:r>
              <a:rPr lang="en-US" sz="18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int</a:t>
            </a:r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 * T</a:t>
            </a:r>
          </a:p>
          <a:p>
            <a:pPr marL="0" indent="0" eaLnBrk="1" hangingPunct="1">
              <a:buNone/>
            </a:pPr>
            <a:r>
              <a:rPr lang="en-CA" sz="1800" kern="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</a:p>
          <a:p>
            <a:pPr marL="0" indent="0" eaLnBrk="1" hangingPunct="1">
              <a:buNone/>
            </a:pPr>
            <a:r>
              <a:rPr lang="en-CA" sz="1800" kern="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</a:p>
          <a:p>
            <a:pPr marL="0" indent="0" eaLnBrk="1" hangingPunct="1">
              <a:buNone/>
            </a:pPr>
            <a:r>
              <a:rPr lang="en-CA" sz="1800" kern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Reduce T </a:t>
            </a:r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 </a:t>
            </a:r>
            <a:r>
              <a:rPr lang="en-US" sz="18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int</a:t>
            </a:r>
            <a:endParaRPr lang="en-US" sz="18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  <a:sym typeface="Symbol" charset="2"/>
            </a:endParaRPr>
          </a:p>
          <a:p>
            <a:pPr marL="0" indent="0" eaLnBrk="1" hangingPunct="1">
              <a:buNone/>
            </a:pPr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Reduce E</a:t>
            </a:r>
            <a:r>
              <a:rPr lang="en-CA" sz="1800" kern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 T</a:t>
            </a:r>
          </a:p>
          <a:p>
            <a:pPr marL="0" indent="0" eaLnBrk="1" hangingPunct="1">
              <a:buNone/>
            </a:pPr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Reduce E</a:t>
            </a:r>
            <a:r>
              <a:rPr lang="en-CA" sz="1800" kern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 T + E</a:t>
            </a:r>
          </a:p>
          <a:p>
            <a:pPr marL="0" indent="0" eaLnBrk="1" hangingPunct="1">
              <a:buNone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5221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Shift-Reduce Parsing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809138" y="1869672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E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403204" y="2647969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E</a:t>
            </a:r>
          </a:p>
        </p:txBody>
      </p:sp>
      <p:cxnSp>
        <p:nvCxnSpPr>
          <p:cNvPr id="8" name="AutoShape 17"/>
          <p:cNvCxnSpPr>
            <a:cxnSpLocks noChangeShapeType="1"/>
            <a:stCxn id="6" idx="2"/>
            <a:endCxn id="7" idx="0"/>
          </p:cNvCxnSpPr>
          <p:nvPr/>
        </p:nvCxnSpPr>
        <p:spPr bwMode="auto">
          <a:xfrm>
            <a:off x="5957576" y="2239004"/>
            <a:ext cx="594066" cy="4089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339198" y="3890107"/>
            <a:ext cx="2840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*</a:t>
            </a:r>
          </a:p>
        </p:txBody>
      </p:sp>
      <p:cxnSp>
        <p:nvCxnSpPr>
          <p:cNvPr id="10" name="AutoShape 17"/>
          <p:cNvCxnSpPr>
            <a:cxnSpLocks noChangeShapeType="1"/>
            <a:stCxn id="17" idx="2"/>
            <a:endCxn id="15" idx="0"/>
          </p:cNvCxnSpPr>
          <p:nvPr/>
        </p:nvCxnSpPr>
        <p:spPr bwMode="auto">
          <a:xfrm>
            <a:off x="5840430" y="3665373"/>
            <a:ext cx="23801" cy="2025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" name="AutoShape 19"/>
          <p:cNvCxnSpPr>
            <a:cxnSpLocks noChangeShapeType="1"/>
            <a:stCxn id="7" idx="2"/>
            <a:endCxn id="19" idx="0"/>
          </p:cNvCxnSpPr>
          <p:nvPr/>
        </p:nvCxnSpPr>
        <p:spPr bwMode="auto">
          <a:xfrm>
            <a:off x="6551642" y="3017301"/>
            <a:ext cx="152884" cy="2787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891036" y="3867894"/>
            <a:ext cx="4342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alibri" panose="020F0502020204030204" pitchFamily="34" charset="0"/>
              </a:rPr>
              <a:t>int</a:t>
            </a:r>
            <a:endParaRPr lang="en-US" sz="1800" dirty="0">
              <a:latin typeface="Calibri" panose="020F0502020204030204" pitchFamily="34" charset="0"/>
            </a:endParaRPr>
          </a:p>
        </p:txBody>
      </p:sp>
      <p:cxnSp>
        <p:nvCxnSpPr>
          <p:cNvPr id="13" name="AutoShape 17"/>
          <p:cNvCxnSpPr>
            <a:cxnSpLocks noChangeShapeType="1"/>
            <a:stCxn id="6" idx="2"/>
            <a:endCxn id="14" idx="0"/>
          </p:cNvCxnSpPr>
          <p:nvPr/>
        </p:nvCxnSpPr>
        <p:spPr bwMode="auto">
          <a:xfrm>
            <a:off x="5957576" y="2239004"/>
            <a:ext cx="322752" cy="16288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6130287" y="3867894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+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5647120" y="3867894"/>
            <a:ext cx="4342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alibri" panose="020F0502020204030204" pitchFamily="34" charset="0"/>
              </a:rPr>
              <a:t>int</a:t>
            </a:r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6512903" y="3868249"/>
            <a:ext cx="4342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alibri" panose="020F0502020204030204" pitchFamily="34" charset="0"/>
              </a:rPr>
              <a:t>int</a:t>
            </a:r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5691992" y="3296041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T</a:t>
            </a:r>
          </a:p>
        </p:txBody>
      </p:sp>
      <p:cxnSp>
        <p:nvCxnSpPr>
          <p:cNvPr id="18" name="AutoShape 17"/>
          <p:cNvCxnSpPr>
            <a:cxnSpLocks noChangeShapeType="1"/>
            <a:stCxn id="19" idx="2"/>
            <a:endCxn id="16" idx="0"/>
          </p:cNvCxnSpPr>
          <p:nvPr/>
        </p:nvCxnSpPr>
        <p:spPr bwMode="auto">
          <a:xfrm>
            <a:off x="6704526" y="3665373"/>
            <a:ext cx="25488" cy="20287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6556088" y="3296041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T</a:t>
            </a: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5323084" y="2647969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T</a:t>
            </a:r>
          </a:p>
        </p:txBody>
      </p:sp>
      <p:cxnSp>
        <p:nvCxnSpPr>
          <p:cNvPr id="21" name="AutoShape 17"/>
          <p:cNvCxnSpPr>
            <a:cxnSpLocks noChangeShapeType="1"/>
            <a:stCxn id="20" idx="2"/>
            <a:endCxn id="9" idx="0"/>
          </p:cNvCxnSpPr>
          <p:nvPr/>
        </p:nvCxnSpPr>
        <p:spPr bwMode="auto">
          <a:xfrm>
            <a:off x="5471522" y="3017301"/>
            <a:ext cx="9691" cy="8728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" name="AutoShape 17"/>
          <p:cNvCxnSpPr>
            <a:cxnSpLocks noChangeShapeType="1"/>
            <a:stCxn id="20" idx="2"/>
            <a:endCxn id="12" idx="0"/>
          </p:cNvCxnSpPr>
          <p:nvPr/>
        </p:nvCxnSpPr>
        <p:spPr bwMode="auto">
          <a:xfrm flipH="1">
            <a:off x="5108147" y="3017301"/>
            <a:ext cx="363375" cy="8505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" name="AutoShape 17"/>
          <p:cNvCxnSpPr>
            <a:cxnSpLocks noChangeShapeType="1"/>
            <a:stCxn id="20" idx="2"/>
            <a:endCxn id="17" idx="0"/>
          </p:cNvCxnSpPr>
          <p:nvPr/>
        </p:nvCxnSpPr>
        <p:spPr bwMode="auto">
          <a:xfrm>
            <a:off x="5471522" y="3017301"/>
            <a:ext cx="368908" cy="2787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" name="AutoShape 17"/>
          <p:cNvCxnSpPr>
            <a:cxnSpLocks noChangeShapeType="1"/>
            <a:stCxn id="6" idx="2"/>
            <a:endCxn id="20" idx="0"/>
          </p:cNvCxnSpPr>
          <p:nvPr/>
        </p:nvCxnSpPr>
        <p:spPr bwMode="auto">
          <a:xfrm flipH="1">
            <a:off x="5471522" y="2239004"/>
            <a:ext cx="486054" cy="4089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1711356" y="1491630"/>
            <a:ext cx="1942542" cy="2059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en-CA" sz="15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*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endParaRPr lang="en-CA" sz="15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None/>
            </a:pP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5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*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endParaRPr lang="en-CA" sz="15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None/>
            </a:pP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* </a:t>
            </a:r>
            <a:r>
              <a:rPr lang="en-CA" sz="15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endParaRPr lang="en-CA" sz="15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None/>
            </a:pP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*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5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endParaRPr lang="en-CA" sz="15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None/>
            </a:pP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*  T </a:t>
            </a:r>
            <a:r>
              <a:rPr lang="en-CA" sz="15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endParaRPr lang="en-CA" sz="15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T </a:t>
            </a:r>
            <a:r>
              <a:rPr lang="en-CA" sz="15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endParaRPr lang="en-CA" sz="15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T + </a:t>
            </a:r>
            <a:r>
              <a:rPr lang="en-CA" sz="15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endParaRPr lang="en-CA" sz="15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T  +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5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</a:p>
          <a:p>
            <a:pPr marL="0" indent="0" eaLnBrk="1" hangingPunct="1"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T + T </a:t>
            </a:r>
            <a:r>
              <a:rPr lang="en-CA" sz="15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</a:p>
          <a:p>
            <a:pPr marL="0" indent="0" eaLnBrk="1" hangingPunct="1"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T + E </a:t>
            </a:r>
            <a:r>
              <a:rPr lang="en-CA" sz="15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</a:p>
          <a:p>
            <a:pPr marL="0" indent="0" eaLnBrk="1" hangingPunct="1"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CA" sz="15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|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 flipV="1">
            <a:off x="4896036" y="4088458"/>
            <a:ext cx="0" cy="24026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V="1">
            <a:off x="5306652" y="4083918"/>
            <a:ext cx="0" cy="24026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5598114" y="4095060"/>
            <a:ext cx="0" cy="24026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flipV="1">
            <a:off x="6051594" y="4112916"/>
            <a:ext cx="0" cy="24026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6516216" y="4113685"/>
            <a:ext cx="0" cy="24026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3547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96296E-6 L 0.06302 -0.003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 -0.00023 L 0.04566 -0.0025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L 0.06771 -0.0062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L 0.06771 -0.00625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L 0.06771 -0.00625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7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8705</TotalTime>
  <Words>939</Words>
  <Application>Microsoft Macintosh PowerPoint</Application>
  <PresentationFormat>On-screen Show (16:9)</PresentationFormat>
  <Paragraphs>175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</vt:lpstr>
      <vt:lpstr>Times New Roman</vt:lpstr>
      <vt:lpstr>1_Office Theme</vt:lpstr>
      <vt:lpstr>LR Parsing</vt:lpstr>
      <vt:lpstr>Bottom-Up Parsing</vt:lpstr>
      <vt:lpstr>Bottom-Up parsing</vt:lpstr>
      <vt:lpstr>Bottom-up parse</vt:lpstr>
      <vt:lpstr>Reductions during Parsing</vt:lpstr>
      <vt:lpstr>Notation</vt:lpstr>
      <vt:lpstr>Shift-Reduce Parsing</vt:lpstr>
      <vt:lpstr>Shift-Reduce Parsing</vt:lpstr>
      <vt:lpstr>Shift-Reduce Parsing</vt:lpstr>
      <vt:lpstr>Stack</vt:lpstr>
      <vt:lpstr>Conflicts</vt:lpstr>
      <vt:lpstr>When to shift/reduce?</vt:lpstr>
      <vt:lpstr>Handles</vt:lpstr>
      <vt:lpstr>Handles</vt:lpstr>
      <vt:lpstr>Recognizing Handles</vt:lpstr>
      <vt:lpstr>Bottom-up Parsing Algorithms</vt:lpstr>
      <vt:lpstr>Bottom-up Parsing Algorithms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948</cp:revision>
  <cp:lastPrinted>2019-06-06T08:03:08Z</cp:lastPrinted>
  <dcterms:created xsi:type="dcterms:W3CDTF">2011-10-22T06:03:11Z</dcterms:created>
  <dcterms:modified xsi:type="dcterms:W3CDTF">2020-10-02T08:55:30Z</dcterms:modified>
</cp:coreProperties>
</file>