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437" r:id="rId2"/>
    <p:sldId id="323" r:id="rId3"/>
    <p:sldId id="324" r:id="rId4"/>
    <p:sldId id="32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436" r:id="rId20"/>
    <p:sldId id="307" r:id="rId21"/>
    <p:sldId id="308" r:id="rId22"/>
    <p:sldId id="309" r:id="rId23"/>
    <p:sldId id="310" r:id="rId24"/>
    <p:sldId id="320" r:id="rId25"/>
    <p:sldId id="312" r:id="rId26"/>
    <p:sldId id="313" r:id="rId27"/>
    <p:sldId id="418" r:id="rId28"/>
    <p:sldId id="439" r:id="rId29"/>
    <p:sldId id="314" r:id="rId30"/>
    <p:sldId id="438" r:id="rId31"/>
    <p:sldId id="422" r:id="rId32"/>
    <p:sldId id="423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7" autoAdjust="0"/>
    <p:restoredTop sz="90947"/>
  </p:normalViewPr>
  <p:slideViewPr>
    <p:cSldViewPr>
      <p:cViewPr varScale="1">
        <p:scale>
          <a:sx n="143" d="100"/>
          <a:sy n="143" d="100"/>
        </p:scale>
        <p:origin x="224" y="7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>
                <a:latin typeface="Calibri" panose="020F0502020204030204" pitchFamily="34" charset="0"/>
              </a:rPr>
              <a:t>10/2/20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CB0125C-3701-A74B-97C8-568D464AB1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3E1A-9B5A-724B-9746-A6A5F728456C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313C-66C0-9C49-BB61-412F16DBAE65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29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2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3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2020-10-02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795313" y="411506"/>
            <a:ext cx="2895750" cy="383175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5BDD-415C-194D-A4BE-21D6D3B5910E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50067349"/>
              </p:ext>
            </p:extLst>
          </p:nvPr>
        </p:nvGraphicFramePr>
        <p:xfrm>
          <a:off x="1691680" y="1131590"/>
          <a:ext cx="5486401" cy="3474720"/>
        </p:xfrm>
        <a:graphic>
          <a:graphicData uri="http://schemas.openxmlformats.org/drawingml/2006/table">
            <a:tbl>
              <a:tblPr/>
              <a:tblGrid>
                <a:gridCol w="109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0 5 6 7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 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[5,T]=6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(T),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7 6 5,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9841689"/>
              </p:ext>
            </p:extLst>
          </p:nvPr>
        </p:nvGraphicFramePr>
        <p:xfrm>
          <a:off x="3363785" y="1012173"/>
          <a:ext cx="5486401" cy="3474720"/>
        </p:xfrm>
        <a:graphic>
          <a:graphicData uri="http://schemas.openxmlformats.org/drawingml/2006/table">
            <a:tbl>
              <a:tblPr/>
              <a:tblGrid>
                <a:gridCol w="109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0 5 6 7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 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[5,T]=6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(T),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7 6 5,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75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12486"/>
              </p:ext>
            </p:extLst>
          </p:nvPr>
        </p:nvGraphicFramePr>
        <p:xfrm>
          <a:off x="179512" y="2571750"/>
          <a:ext cx="2857504" cy="25146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62964"/>
              </p:ext>
            </p:extLst>
          </p:nvPr>
        </p:nvGraphicFramePr>
        <p:xfrm>
          <a:off x="179514" y="994663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2FFF-EBA4-CC4B-9504-3EF6BEED0F26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2364161"/>
              </p:ext>
            </p:extLst>
          </p:nvPr>
        </p:nvGraphicFramePr>
        <p:xfrm>
          <a:off x="3257550" y="1263044"/>
          <a:ext cx="5257800" cy="3035380"/>
        </p:xfrm>
        <a:graphic>
          <a:graphicData uri="http://schemas.openxmlformats.org/drawingml/2006/table">
            <a:tbl>
              <a:tblPr/>
              <a:tblGrid>
                <a:gridCol w="109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[3,F]=4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2 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4 3 2,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834649"/>
              </p:ext>
            </p:extLst>
          </p:nvPr>
        </p:nvGraphicFramePr>
        <p:xfrm>
          <a:off x="3563888" y="1012517"/>
          <a:ext cx="5257800" cy="3035380"/>
        </p:xfrm>
        <a:graphic>
          <a:graphicData uri="http://schemas.openxmlformats.org/drawingml/2006/table">
            <a:tbl>
              <a:tblPr/>
              <a:tblGrid>
                <a:gridCol w="109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[3,F]=4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2 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4 3 2,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0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26039"/>
              </p:ext>
            </p:extLst>
          </p:nvPr>
        </p:nvGraphicFramePr>
        <p:xfrm>
          <a:off x="451935" y="2571750"/>
          <a:ext cx="2857504" cy="25146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88165"/>
              </p:ext>
            </p:extLst>
          </p:nvPr>
        </p:nvGraphicFramePr>
        <p:xfrm>
          <a:off x="451937" y="1012517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3000" b="1"/>
              <a:t>action</a:t>
            </a:r>
            <a:r>
              <a:rPr lang="en-US" sz="3000"/>
              <a:t>[</a:t>
            </a:r>
            <a:r>
              <a:rPr lang="en-US" sz="3000" i="1"/>
              <a:t>s</a:t>
            </a:r>
            <a:r>
              <a:rPr lang="en-US" sz="3000"/>
              <a:t>, </a:t>
            </a:r>
            <a:r>
              <a:rPr lang="en-US" sz="3000" i="1"/>
              <a:t>a</a:t>
            </a:r>
            <a:r>
              <a:rPr lang="en-US" sz="3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case </a:t>
            </a:r>
            <a:r>
              <a:rPr lang="en-US" sz="2100" b="1"/>
              <a:t>shift</a:t>
            </a:r>
            <a:r>
              <a:rPr lang="en-US" sz="2100"/>
              <a:t> </a:t>
            </a:r>
            <a:r>
              <a:rPr lang="en-US" sz="2100" i="1"/>
              <a:t>u</a:t>
            </a:r>
            <a:r>
              <a:rPr lang="en-US" sz="21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push state </a:t>
            </a:r>
            <a:r>
              <a:rPr lang="en-US" sz="1800" i="1"/>
              <a:t>u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read new </a:t>
            </a:r>
            <a:r>
              <a:rPr lang="en-US" sz="1800" i="1"/>
              <a:t>a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100"/>
              <a:t>case </a:t>
            </a:r>
            <a:r>
              <a:rPr lang="en-US" sz="2100" b="1"/>
              <a:t>reduce</a:t>
            </a:r>
            <a:r>
              <a:rPr lang="en-US" sz="2100"/>
              <a:t> </a:t>
            </a:r>
            <a:r>
              <a:rPr lang="en-US" sz="2100" i="1"/>
              <a:t>r</a:t>
            </a:r>
            <a:r>
              <a:rPr lang="en-US" sz="21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lookup production </a:t>
            </a:r>
            <a:r>
              <a:rPr lang="en-US" sz="1800" i="1"/>
              <a:t>r</a:t>
            </a:r>
            <a:r>
              <a:rPr lang="en-US" sz="1800"/>
              <a:t>: </a:t>
            </a:r>
            <a:r>
              <a:rPr lang="en-US" sz="1800" i="1"/>
              <a:t>X</a:t>
            </a:r>
            <a:r>
              <a:rPr lang="en-US" sz="1800"/>
              <a:t> </a:t>
            </a:r>
            <a:r>
              <a:rPr lang="en-US" sz="1350" b="1">
                <a:sym typeface="Symbol" charset="2"/>
              </a:rPr>
              <a:t></a:t>
            </a:r>
            <a:r>
              <a:rPr lang="en-US" sz="1800"/>
              <a:t> </a:t>
            </a:r>
            <a:r>
              <a:rPr lang="en-US" sz="1800" i="1"/>
              <a:t>Y</a:t>
            </a:r>
            <a:r>
              <a:rPr lang="en-US" sz="1800" i="1" baseline="-25000"/>
              <a:t>1</a:t>
            </a:r>
            <a:r>
              <a:rPr lang="en-US" sz="1800" i="1"/>
              <a:t>..Y</a:t>
            </a:r>
            <a:r>
              <a:rPr lang="en-US" sz="1800" i="1" baseline="-25000"/>
              <a:t>k</a:t>
            </a:r>
            <a:r>
              <a:rPr lang="en-US" sz="1800"/>
              <a:t>;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pop </a:t>
            </a:r>
            <a:r>
              <a:rPr lang="en-US" sz="1800" i="1"/>
              <a:t>k</a:t>
            </a:r>
            <a:r>
              <a:rPr lang="en-US" sz="1800"/>
              <a:t> states, find state </a:t>
            </a:r>
            <a:r>
              <a:rPr lang="en-US" sz="1800" i="1"/>
              <a:t>u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push </a:t>
            </a:r>
            <a:r>
              <a:rPr lang="en-US" sz="1800" b="1"/>
              <a:t>goto</a:t>
            </a:r>
            <a:r>
              <a:rPr lang="en-US" sz="1800"/>
              <a:t>[</a:t>
            </a:r>
            <a:r>
              <a:rPr lang="en-US" sz="1800" i="1"/>
              <a:t>u</a:t>
            </a:r>
            <a:r>
              <a:rPr lang="en-US" sz="1800"/>
              <a:t>, </a:t>
            </a:r>
            <a:r>
              <a:rPr lang="en-US" sz="1800" i="1"/>
              <a:t>X</a:t>
            </a:r>
            <a:r>
              <a:rPr lang="en-US" sz="1800"/>
              <a:t>]</a:t>
            </a:r>
          </a:p>
          <a:p>
            <a:pPr>
              <a:lnSpc>
                <a:spcPct val="90000"/>
              </a:lnSpc>
            </a:pPr>
            <a:r>
              <a:rPr lang="en-US" sz="2100"/>
              <a:t>case </a:t>
            </a:r>
            <a:r>
              <a:rPr lang="en-US" sz="2100" b="1"/>
              <a:t>accept</a:t>
            </a:r>
            <a:r>
              <a:rPr lang="en-US" sz="2100"/>
              <a:t>: done </a:t>
            </a:r>
          </a:p>
          <a:p>
            <a:pPr>
              <a:lnSpc>
                <a:spcPct val="90000"/>
              </a:lnSpc>
            </a:pPr>
            <a:r>
              <a:rPr lang="en-US" sz="2100"/>
              <a:t>no entry in action table: </a:t>
            </a:r>
            <a:r>
              <a:rPr lang="en-US" sz="2100" b="1"/>
              <a:t>error</a:t>
            </a:r>
            <a:endParaRPr lang="en-US" sz="21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1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T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 b="1"/>
              <a:t>T * 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 b="1"/>
              <a:t> F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The dot is before </a:t>
            </a:r>
            <a:r>
              <a:rPr lang="en-US" sz="2100" b="1"/>
              <a:t>F</a:t>
            </a:r>
            <a:r>
              <a:rPr lang="en-US" sz="2100"/>
              <a:t>, so we predict all rules with </a:t>
            </a:r>
            <a:r>
              <a:rPr lang="en-US" sz="2100" b="1"/>
              <a:t>F</a:t>
            </a:r>
            <a:r>
              <a:rPr lang="en-US" sz="21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T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 b="1"/>
              <a:t>T * 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F </a:t>
            </a:r>
            <a:r>
              <a:rPr lang="en-US" sz="2100" b="1">
                <a:sym typeface="Symbol" charset="2"/>
              </a:rPr>
              <a:t>  ( </a:t>
            </a:r>
            <a:r>
              <a:rPr lang="en-US" sz="21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F </a:t>
            </a:r>
            <a:r>
              <a:rPr lang="en-US" sz="2100" b="1">
                <a:sym typeface="Symbol" charset="2"/>
              </a:rPr>
              <a:t>  id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Like NFA-to-DFA conversion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743450" y="1771650"/>
          <a:ext cx="2571750" cy="116586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2628900" cy="30861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743450" y="1771650"/>
          <a:ext cx="2571750" cy="116586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1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1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1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1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/>
              <a:t>Informally: “move by symbol X”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742950" lvl="1" indent="-400050">
              <a:buNone/>
            </a:pPr>
            <a:r>
              <a:rPr lang="en-US"/>
              <a:t>(viable prefixes only!)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compute closure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486400" y="1257300"/>
          <a:ext cx="2057400" cy="11658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771650" y="1200150"/>
            <a:ext cx="2749154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I = {S’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T,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T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F,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T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T * F,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F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id,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F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1600200" y="3943350"/>
            <a:ext cx="5886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{ 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F,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771900" y="371475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914650" y="417195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57700" y="4171950"/>
            <a:ext cx="2000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657350" y="3429000"/>
            <a:ext cx="35076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Compute Successor(I, “(“)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18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18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314450" y="177165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0: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257550" y="45720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1: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F 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9591"/>
              </p:ext>
            </p:extLst>
          </p:nvPr>
        </p:nvGraphicFramePr>
        <p:xfrm>
          <a:off x="168475" y="160167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2171701" y="457201"/>
            <a:ext cx="1079897" cy="1308497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600450" y="12001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2: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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3034904" y="1514475"/>
            <a:ext cx="559594" cy="1000125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714750" y="234315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3: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86275" y="1834753"/>
            <a:ext cx="371475" cy="508397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5829300" y="125730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4: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F </a:t>
            </a: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492353" y="1457325"/>
            <a:ext cx="508397" cy="13716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000750" y="297180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5: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492353" y="2828925"/>
            <a:ext cx="508397" cy="885825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(</a:t>
              </a: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600450" y="39433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6: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 )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378054" y="3714750"/>
            <a:ext cx="616744" cy="6858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2114550" y="34290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7: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) </a:t>
            </a: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835003" y="3429001"/>
            <a:ext cx="679847" cy="508397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)</a:t>
              </a: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229350" y="211455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8: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6858000" y="2514600"/>
            <a:ext cx="457200" cy="4572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id</a:t>
              </a: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235053" y="357187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34861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*</a:t>
            </a: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886200" y="45124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6858000" y="371475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7543800" y="45148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7143750" y="285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F</a:t>
            </a: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492353" y="231457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5829300" y="24574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3028950" y="211455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424238" y="18859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1308498" y="251460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1543050" y="3714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600450" y="914400"/>
            <a:ext cx="1885950" cy="9144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3257550" y="171450"/>
            <a:ext cx="1371600" cy="685800"/>
            <a:chOff x="1776" y="144"/>
            <a:chExt cx="1152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5829300" y="971550"/>
            <a:ext cx="1771650" cy="6858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229350" y="1771650"/>
            <a:ext cx="1657350" cy="742950"/>
            <a:chOff x="4272" y="1488"/>
            <a:chExt cx="1392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2114550" y="3429000"/>
            <a:ext cx="1714500" cy="74295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314450" y="177165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0: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257550" y="45720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1: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F 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07202"/>
              </p:ext>
            </p:extLst>
          </p:nvPr>
        </p:nvGraphicFramePr>
        <p:xfrm>
          <a:off x="177823" y="174181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2171701" y="457201"/>
            <a:ext cx="1079897" cy="1308497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600450" y="12001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2: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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3034904" y="1514475"/>
            <a:ext cx="559594" cy="1000125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714750" y="234315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3: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86275" y="1834753"/>
            <a:ext cx="371475" cy="508397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5829300" y="125730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4: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F </a:t>
            </a: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492353" y="1457325"/>
            <a:ext cx="508397" cy="13716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000750" y="297180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5: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492353" y="2828925"/>
            <a:ext cx="508397" cy="885825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(</a:t>
              </a: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600450" y="39433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6: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 )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378054" y="3714750"/>
            <a:ext cx="616744" cy="6858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2114550" y="34290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7: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) </a:t>
            </a: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835003" y="3429001"/>
            <a:ext cx="679847" cy="508397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)</a:t>
              </a: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229350" y="211455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8: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6858000" y="2514600"/>
            <a:ext cx="457200" cy="4572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id</a:t>
              </a: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235053" y="357187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34861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*</a:t>
            </a: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886200" y="45124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6858000" y="371475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7543800" y="45148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7143750" y="285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F</a:t>
            </a: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492353" y="231457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5829300" y="24574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3028950" y="211455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424238" y="18859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1308498" y="251460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1543050" y="3714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600450" y="914400"/>
            <a:ext cx="1885950" cy="9144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3257550" y="171450"/>
            <a:ext cx="1371600" cy="685800"/>
            <a:chOff x="1776" y="144"/>
            <a:chExt cx="1152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5829300" y="971550"/>
            <a:ext cx="1771650" cy="6858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229350" y="1771650"/>
            <a:ext cx="1714500" cy="742950"/>
            <a:chOff x="4272" y="1488"/>
            <a:chExt cx="1440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2114550" y="3429000"/>
            <a:ext cx="1714500" cy="74295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977"/>
              </p:ext>
            </p:extLst>
          </p:nvPr>
        </p:nvGraphicFramePr>
        <p:xfrm>
          <a:off x="205977" y="2371725"/>
          <a:ext cx="2731297" cy="2514600"/>
        </p:xfrm>
        <a:graphic>
          <a:graphicData uri="http://schemas.openxmlformats.org/drawingml/2006/table">
            <a:tbl>
              <a:tblPr/>
              <a:tblGrid>
                <a:gridCol w="23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indent="-400050">
              <a:buFontTx/>
              <a:buAutoNum type="arabicPeriod"/>
            </a:pPr>
            <a:r>
              <a:rPr lang="en-US" sz="2100"/>
              <a:t>Construct F = {I</a:t>
            </a:r>
            <a:r>
              <a:rPr lang="en-US" sz="2100" baseline="-25000"/>
              <a:t>0</a:t>
            </a:r>
            <a:r>
              <a:rPr lang="en-US" sz="2100"/>
              <a:t>, I</a:t>
            </a:r>
            <a:r>
              <a:rPr lang="en-US" sz="2100" baseline="-25000"/>
              <a:t>1</a:t>
            </a:r>
            <a:r>
              <a:rPr lang="en-US" sz="2100"/>
              <a:t>, …I</a:t>
            </a:r>
            <a:r>
              <a:rPr lang="en-US" sz="2100" baseline="-25000"/>
              <a:t>n</a:t>
            </a:r>
            <a:r>
              <a:rPr lang="en-US" sz="2100"/>
              <a:t>}</a:t>
            </a:r>
          </a:p>
          <a:p>
            <a:pPr marL="400050" indent="-400050">
              <a:buFontTx/>
              <a:buAutoNum type="arabicPeriod"/>
            </a:pPr>
            <a:r>
              <a:rPr lang="en-US" sz="2100"/>
              <a:t>a) if 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 and A != S’ 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 _] := reduce </a:t>
            </a:r>
            <a:r>
              <a:rPr lang="en-US" sz="2100"/>
              <a:t>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endParaRPr lang="en-US" sz="2100" u="sng">
              <a:sym typeface="Symbol" charset="2"/>
            </a:endParaRP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     b) if </a:t>
            </a:r>
            <a:r>
              <a:rPr lang="en-US" sz="2100"/>
              <a:t>{S’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S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endParaRPr lang="en-US" sz="2100">
              <a:sym typeface="Symbol" charset="2"/>
            </a:endParaRP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action[i,$] := accept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     c) if </a:t>
            </a:r>
            <a:r>
              <a:rPr lang="en-US" sz="2100"/>
              <a:t>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a}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 and Successor(I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,a) = I</a:t>
            </a:r>
            <a:r>
              <a:rPr lang="en-US" sz="2100" baseline="-25000">
                <a:sym typeface="Symbol" charset="2"/>
              </a:rPr>
              <a:t>j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action[i,a] := shift j</a:t>
            </a:r>
          </a:p>
          <a:p>
            <a:pPr marL="400050" indent="-400050">
              <a:buFontTx/>
              <a:buAutoNum type="arabicPeriod" startAt="3"/>
            </a:pPr>
            <a:r>
              <a:rPr lang="en-US" sz="2100">
                <a:sym typeface="Symbol" charset="2"/>
              </a:rPr>
              <a:t>if Successor(I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,A) = I</a:t>
            </a:r>
            <a:r>
              <a:rPr lang="en-US" sz="2100" baseline="-25000">
                <a:sym typeface="Symbol" charset="2"/>
              </a:rPr>
              <a:t>j</a:t>
            </a:r>
            <a:r>
              <a:rPr lang="en-US" sz="2100">
                <a:sym typeface="Symbol" charset="2"/>
              </a:rPr>
              <a:t> then goto[i,A]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/>
              <a:t>All entries not defined are errors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/>
              <a:t>Make sure I</a:t>
            </a:r>
            <a:r>
              <a:rPr lang="en-US" sz="2100" baseline="-25000"/>
              <a:t>0</a:t>
            </a:r>
            <a:r>
              <a:rPr lang="en-US" sz="2100"/>
              <a:t> is the initial state</a:t>
            </a:r>
          </a:p>
          <a:p>
            <a:pPr marL="457200" indent="-457200">
              <a:lnSpc>
                <a:spcPct val="90000"/>
              </a:lnSpc>
            </a:pPr>
            <a:endParaRPr lang="en-US" sz="2100"/>
          </a:p>
          <a:p>
            <a:pPr marL="457200" indent="-457200">
              <a:lnSpc>
                <a:spcPct val="90000"/>
              </a:lnSpc>
            </a:pPr>
            <a:r>
              <a:rPr lang="en-US" sz="2100"/>
              <a:t>Note: LR(0) always reduces if </a:t>
            </a:r>
            <a:br>
              <a:rPr lang="en-US" sz="2100"/>
            </a:br>
            <a:r>
              <a:rPr lang="en-US" sz="2100"/>
              <a:t>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2100" b="1">
                <a:sym typeface="Symbol" charset="2"/>
              </a:rPr>
              <a:t>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/>
              <a:t>, no lookahead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/>
              <a:t>Shift and reduce items can’t be in the same configuration set</a:t>
            </a:r>
          </a:p>
          <a:p>
            <a:pPr marL="742950" lvl="1" indent="-400050">
              <a:lnSpc>
                <a:spcPct val="90000"/>
              </a:lnSpc>
            </a:pPr>
            <a:r>
              <a:rPr lang="en-US" sz="1800"/>
              <a:t>Accepting state doesn’t count as reduce item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/>
              <a:t>At most one reduce item per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S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AaAb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AaAb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600200" y="1257301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2: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3: 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  <a:p>
            <a:r>
              <a:rPr lang="en-US" sz="2100" dirty="0">
                <a:latin typeface="Calibri" panose="020F0502020204030204" pitchFamily="34" charset="0"/>
              </a:rPr>
              <a:t>4: 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BbBa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BbBa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AaAb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BbBa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S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6800847" y="2264570"/>
            <a:ext cx="865584" cy="1007269"/>
            <a:chOff x="4752" y="1902"/>
            <a:chExt cx="727" cy="846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000877" y="4073131"/>
            <a:ext cx="597694" cy="535782"/>
            <a:chOff x="4920" y="3421"/>
            <a:chExt cx="502" cy="450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3028950" y="2965582"/>
            <a:ext cx="1334691" cy="407825"/>
            <a:chOff x="1584" y="2517"/>
            <a:chExt cx="1121" cy="691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67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2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3084854" y="4110939"/>
            <a:ext cx="1385445" cy="413075"/>
            <a:chOff x="1631" y="3401"/>
            <a:chExt cx="1110" cy="428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5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28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S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AaAb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AaAb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600200" y="1257301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2: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3: 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  <a:p>
            <a:r>
              <a:rPr lang="en-US" sz="2100" dirty="0">
                <a:latin typeface="Calibri" panose="020F0502020204030204" pitchFamily="34" charset="0"/>
              </a:rPr>
              <a:t>4: 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BbBa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BbBa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AaAb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BbBa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S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6800847" y="2264570"/>
            <a:ext cx="865584" cy="1007269"/>
            <a:chOff x="4752" y="1902"/>
            <a:chExt cx="727" cy="846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000877" y="4073131"/>
            <a:ext cx="597694" cy="535782"/>
            <a:chOff x="4920" y="3421"/>
            <a:chExt cx="502" cy="450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3028950" y="2965582"/>
            <a:ext cx="1334691" cy="407825"/>
            <a:chOff x="1584" y="2517"/>
            <a:chExt cx="1121" cy="691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67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2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3084854" y="4110939"/>
            <a:ext cx="1385445" cy="413075"/>
            <a:chOff x="1631" y="3401"/>
            <a:chExt cx="1110" cy="428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5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8A8A21-1CAD-9843-97FA-CA33F9AFE5C8}"/>
              </a:ext>
            </a:extLst>
          </p:cNvPr>
          <p:cNvSpPr txBox="1"/>
          <p:nvPr/>
        </p:nvSpPr>
        <p:spPr>
          <a:xfrm>
            <a:off x="4559324" y="2299095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813E5-9AE0-EB44-881A-5B05232B846A}"/>
              </a:ext>
            </a:extLst>
          </p:cNvPr>
          <p:cNvSpPr txBox="1"/>
          <p:nvPr/>
        </p:nvSpPr>
        <p:spPr>
          <a:xfrm>
            <a:off x="4557532" y="2598919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4BC8B1-C860-384F-8FD0-1042453F5E5B}"/>
              </a:ext>
            </a:extLst>
          </p:cNvPr>
          <p:cNvSpPr txBox="1"/>
          <p:nvPr/>
        </p:nvSpPr>
        <p:spPr>
          <a:xfrm>
            <a:off x="6133414" y="3074194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66EEA-875B-D546-9022-076839AFF9FF}"/>
              </a:ext>
            </a:extLst>
          </p:cNvPr>
          <p:cNvSpPr txBox="1"/>
          <p:nvPr/>
        </p:nvSpPr>
        <p:spPr>
          <a:xfrm>
            <a:off x="4390339" y="3755067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0262F8B-64A8-7E4D-827D-2B78BA963762}"/>
              </a:ext>
            </a:extLst>
          </p:cNvPr>
          <p:cNvSpPr/>
          <p:nvPr/>
        </p:nvSpPr>
        <p:spPr bwMode="auto">
          <a:xfrm>
            <a:off x="4082244" y="108635"/>
            <a:ext cx="1404156" cy="378042"/>
          </a:xfrm>
          <a:prstGeom prst="wedgeRoundRectCallout">
            <a:avLst>
              <a:gd name="adj1" fmla="val 10913"/>
              <a:gd name="adj2" fmla="val 51602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R/R conflict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C45F06E1-11EB-4E4D-8A95-DCB314A8E103}"/>
              </a:ext>
            </a:extLst>
          </p:cNvPr>
          <p:cNvSpPr/>
          <p:nvPr/>
        </p:nvSpPr>
        <p:spPr bwMode="auto">
          <a:xfrm>
            <a:off x="6527397" y="266087"/>
            <a:ext cx="1257300" cy="378042"/>
          </a:xfrm>
          <a:prstGeom prst="wedgeRoundRectCallout">
            <a:avLst>
              <a:gd name="adj1" fmla="val -47042"/>
              <a:gd name="adj2" fmla="val 66568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No conflict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34538D9E-0C4E-3049-A7DC-D0699096CEE8}"/>
              </a:ext>
            </a:extLst>
          </p:cNvPr>
          <p:cNvSpPr/>
          <p:nvPr/>
        </p:nvSpPr>
        <p:spPr bwMode="auto">
          <a:xfrm>
            <a:off x="1507807" y="201248"/>
            <a:ext cx="1257300" cy="378042"/>
          </a:xfrm>
          <a:prstGeom prst="wedgeRoundRectCallout">
            <a:avLst>
              <a:gd name="adj1" fmla="val 173185"/>
              <a:gd name="adj2" fmla="val 87657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No conflict</a:t>
            </a:r>
          </a:p>
        </p:txBody>
      </p:sp>
    </p:spTree>
    <p:extLst>
      <p:ext uri="{BB962C8B-B14F-4D97-AF65-F5344CB8AC3E}">
        <p14:creationId xmlns:p14="http://schemas.microsoft.com/office/powerpoint/2010/main" val="208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3" grpId="0" animBg="1"/>
      <p:bldP spid="4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1650" y="4351514"/>
            <a:ext cx="4286250" cy="36182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1771650" y="1543050"/>
          <a:ext cx="2114550" cy="2336292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= T ;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4057650" y="1485900"/>
            <a:ext cx="3200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11: 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</a:t>
            </a:r>
            <a:b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= 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 Shift/reduce conflict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4057650" y="2971800"/>
            <a:ext cx="3200400" cy="10858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1: 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</a:t>
            </a:r>
            <a:b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Reduce/Reduce conflict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086100" y="1371600"/>
            <a:ext cx="171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S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A 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B 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cbB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857750" y="13716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Input String: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</a:rPr>
              <a:t>ccbca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1771650" y="2571750"/>
          <a:ext cx="5829300" cy="21145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Top-Down/leftmost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Bottom-Up/rightmost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ccbca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Bca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SAB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1771650" y="1371600"/>
            <a:ext cx="12939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Viable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sz="1950" dirty="0">
                <a:sym typeface="Symbol" charset="2"/>
              </a:rPr>
              <a:t> is a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1950" dirty="0">
                <a:sym typeface="Symbol" charset="2"/>
              </a:rPr>
              <a:t> if there is some 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</a:t>
            </a:r>
            <a:r>
              <a:rPr lang="en-CA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 </a:t>
            </a:r>
            <a:r>
              <a:rPr lang="en-US" sz="1950" dirty="0">
                <a:sym typeface="Symbol" charset="2"/>
              </a:rPr>
              <a:t>such that 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sz="195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 </a:t>
            </a:r>
            <a:r>
              <a:rPr lang="en-US" sz="195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1950" dirty="0"/>
          </a:p>
          <a:p>
            <a:r>
              <a:rPr lang="en-CA" sz="1950" dirty="0">
                <a:solidFill>
                  <a:srgbClr val="FF0000"/>
                </a:solidFill>
              </a:rPr>
              <a:t>Important fact:</a:t>
            </a:r>
            <a:r>
              <a:rPr lang="en-CA" sz="1950" dirty="0"/>
              <a:t> A viable prefix is a prefix of a handle</a:t>
            </a:r>
          </a:p>
          <a:p>
            <a:r>
              <a:rPr lang="en-CA" sz="1950" dirty="0"/>
              <a:t>An LR(0) item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1950" dirty="0">
                <a:solidFill>
                  <a:schemeClr val="accent2"/>
                </a:solidFill>
              </a:rPr>
              <a:t>X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1950" dirty="0">
                <a:sym typeface="Symbol" charset="2"/>
              </a:rPr>
              <a:t> </a:t>
            </a:r>
            <a:r>
              <a:rPr lang="en-CA" sz="1950" dirty="0">
                <a:sym typeface="Symbol" charset="2"/>
              </a:rPr>
              <a:t>says that</a:t>
            </a:r>
          </a:p>
          <a:p>
            <a:pPr lvl="1"/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650" dirty="0">
                <a:sym typeface="Symbol" charset="2"/>
              </a:rPr>
              <a:t> is on top of the stack  (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1650" dirty="0">
                <a:sym typeface="Symbol" charset="2"/>
              </a:rPr>
              <a:t>is a suffix of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16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CA" sz="1650" dirty="0">
                <a:latin typeface="Calibri" panose="020F0502020204030204" pitchFamily="34" charset="0"/>
                <a:ea typeface="Cambria Math"/>
                <a:sym typeface="Symbol" charset="2"/>
              </a:rPr>
              <a:t>)</a:t>
            </a:r>
            <a:endParaRPr lang="en-CA" sz="1650" dirty="0">
              <a:sym typeface="Symbol" charset="2"/>
            </a:endParaRPr>
          </a:p>
          <a:p>
            <a:pPr lvl="1"/>
            <a:r>
              <a:rPr lang="en-CA" sz="1650" dirty="0">
                <a:sym typeface="Symbol" charset="2"/>
              </a:rPr>
              <a:t>The parser  is looking for an </a:t>
            </a:r>
            <a:r>
              <a:rPr lang="en-CA" sz="1650" dirty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1650" dirty="0"/>
              <a:t>Expects to find input string derived from 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1950" dirty="0">
                <a:latin typeface="Calibri" panose="020F0502020204030204" pitchFamily="34" charset="0"/>
                <a:sym typeface="Symbol" charset="2"/>
              </a:rPr>
              <a:t>We can recognize viable prefixes via a </a:t>
            </a:r>
            <a:r>
              <a:rPr lang="en-US" sz="1950" dirty="0" err="1">
                <a:latin typeface="Calibri" panose="020F0502020204030204" pitchFamily="34" charset="0"/>
                <a:sym typeface="Symbol" charset="2"/>
              </a:rPr>
              <a:t>NfA</a:t>
            </a:r>
            <a:r>
              <a:rPr lang="en-US" sz="1950" dirty="0">
                <a:latin typeface="Calibri" panose="020F0502020204030204" pitchFamily="34" charset="0"/>
                <a:sym typeface="Symbol" charset="2"/>
              </a:rPr>
              <a:t> (DFA)</a:t>
            </a:r>
          </a:p>
          <a:p>
            <a:pPr lvl="1"/>
            <a:r>
              <a:rPr lang="en-US" sz="1650" dirty="0">
                <a:latin typeface="Calibri" panose="020F050202020403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1650" dirty="0">
                <a:latin typeface="Calibri" panose="020F0502020204030204" pitchFamily="34" charset="0"/>
                <a:sym typeface="Symbol" charset="2"/>
              </a:rPr>
              <a:t>States of DFA are sets of LR(0) items (LR(0) states)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5696" y="1563638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 </a:t>
            </a:r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588" y="1624703"/>
            <a:ext cx="7393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100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stack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5807" y="1625129"/>
            <a:ext cx="15246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100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rest of input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70548" y="1651833"/>
            <a:ext cx="322522" cy="34385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35596" y="1649792"/>
            <a:ext cx="322522" cy="34385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1602893" y="1823760"/>
            <a:ext cx="167655" cy="8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cxnSpLocks/>
            <a:stCxn id="9" idx="1"/>
            <a:endCxn id="11" idx="3"/>
          </p:cNvCxnSpPr>
          <p:nvPr/>
        </p:nvCxnSpPr>
        <p:spPr bwMode="auto">
          <a:xfrm flipH="1" flipV="1">
            <a:off x="2558118" y="1821719"/>
            <a:ext cx="287689" cy="11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/>
              <a:t>An LR(0) grammar is a CFG such that the LR(0) construction produces a table without conflicts (a deterministic pushdown automata)</a:t>
            </a:r>
          </a:p>
          <a:p>
            <a:r>
              <a:rPr lang="en-US" sz="2100">
                <a:solidFill>
                  <a:schemeClr val="accent2"/>
                </a:solidFill>
              </a:rPr>
              <a:t>S </a:t>
            </a:r>
            <a:r>
              <a:rPr lang="en-US" sz="210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1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10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1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10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100">
                <a:sym typeface="Symbol" charset="2"/>
              </a:rPr>
              <a:t> and </a:t>
            </a:r>
            <a:r>
              <a:rPr lang="en-US" sz="210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100">
                <a:sym typeface="Symbol" charset="2"/>
              </a:rPr>
              <a:t> </a:t>
            </a:r>
            <a:r>
              <a:rPr lang="en-US" sz="2100"/>
              <a:t>then we can </a:t>
            </a:r>
            <a:r>
              <a:rPr lang="en-US" sz="2100" i="1"/>
              <a:t>prune the handle</a:t>
            </a:r>
            <a:r>
              <a:rPr lang="en-US" sz="2100"/>
              <a:t> w</a:t>
            </a:r>
          </a:p>
          <a:p>
            <a:pPr lvl="1"/>
            <a:r>
              <a:rPr lang="en-US" sz="1800"/>
              <a:t>pruning the handle means we can reduce </a:t>
            </a:r>
            <a:r>
              <a:rPr lang="en-US" sz="1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800">
                <a:solidFill>
                  <a:schemeClr val="accent2"/>
                </a:solidFill>
              </a:rPr>
              <a:t>w</a:t>
            </a:r>
            <a:r>
              <a:rPr lang="en-US" sz="1800"/>
              <a:t> to </a:t>
            </a:r>
            <a:r>
              <a:rPr lang="en-US" sz="1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800">
                <a:solidFill>
                  <a:schemeClr val="accent2"/>
                </a:solidFill>
              </a:rPr>
              <a:t>A</a:t>
            </a:r>
            <a:r>
              <a:rPr lang="en-US" sz="1800"/>
              <a:t> on the stack</a:t>
            </a:r>
          </a:p>
          <a:p>
            <a:r>
              <a:rPr lang="en-US" sz="2100"/>
              <a:t>Every viable prefix </a:t>
            </a:r>
            <a:r>
              <a:rPr lang="en-US" sz="21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100">
                <a:solidFill>
                  <a:schemeClr val="accent2"/>
                </a:solidFill>
              </a:rPr>
              <a:t>w</a:t>
            </a:r>
            <a:r>
              <a:rPr lang="en-US" sz="2100"/>
              <a:t> can recognized using the DFA built by the LR(0) construction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Once we have a viable prefix on the stack, we can prune the handle and then restart the DFA to obtain another viable prefix, and so on ...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18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accent2"/>
                </a:solidFill>
              </a:rPr>
              <a:t>S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15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15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1500" dirty="0">
                <a:sym typeface="Symbol" charset="2"/>
              </a:rPr>
              <a:t> we reduce using a unique rule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1500" dirty="0">
                <a:sym typeface="Symbol" charset="2"/>
              </a:rPr>
              <a:t> without ambiguity, and without looking at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LR(0) Grammars  Context-free Grammars</a:t>
            </a:r>
            <a:endParaRPr lang="en-US" sz="18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4</a:t>
            </a:fld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35896" y="1528762"/>
            <a:ext cx="2057400" cy="2400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5829301" y="33147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5829301" y="2857500"/>
            <a:ext cx="2002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reduce with 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id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1771650" y="1543050"/>
            <a:ext cx="1377300" cy="223445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400550" y="4114800"/>
            <a:ext cx="2343150" cy="41549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E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*</a:t>
            </a:r>
            <a:r>
              <a:rPr lang="en-US" sz="2100" baseline="-25000" dirty="0">
                <a:latin typeface="Calibri" panose="020F0502020204030204" pitchFamily="34" charset="0"/>
                <a:sym typeface="Symbol" charset="2"/>
              </a:rPr>
              <a:t>rm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latin typeface="Calibri" panose="020F0502020204030204" pitchFamily="34" charset="0"/>
              </a:rPr>
              <a:t>E + E \*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 autoUpdateAnimBg="0"/>
      <p:bldP spid="144410" grpId="0" animBg="1" autoUpdateAnimBg="0"/>
      <p:bldP spid="1444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/>
              <a:t>Start from terminal symbols, search for a path to the start symbol</a:t>
            </a:r>
          </a:p>
          <a:p>
            <a:r>
              <a:rPr lang="en-US" sz="2100"/>
              <a:t>Apply shift and reduce actions: postpone decisions</a:t>
            </a:r>
          </a:p>
          <a:p>
            <a:r>
              <a:rPr lang="en-US" sz="2100"/>
              <a:t>LR parsing:</a:t>
            </a:r>
          </a:p>
          <a:p>
            <a:pPr lvl="1"/>
            <a:r>
              <a:rPr lang="en-US" sz="1800"/>
              <a:t>L: left to right parsing</a:t>
            </a:r>
          </a:p>
          <a:p>
            <a:pPr lvl="1"/>
            <a:r>
              <a:rPr lang="en-US" sz="1800"/>
              <a:t>R: rightmost derivation (in reverse or bottom-up)</a:t>
            </a:r>
          </a:p>
          <a:p>
            <a:r>
              <a:rPr lang="en-US" sz="2100"/>
              <a:t>LR(0) </a:t>
            </a:r>
            <a:r>
              <a:rPr lang="en-US" sz="2100">
                <a:sym typeface="Symbol" charset="2"/>
              </a:rPr>
              <a:t> SLR(1)  LR(1)  LALR(1)</a:t>
            </a:r>
          </a:p>
          <a:p>
            <a:pPr lvl="1"/>
            <a:r>
              <a:rPr lang="en-US" sz="1800">
                <a:sym typeface="Symbol" charset="2"/>
              </a:rPr>
              <a:t>0 or 1 or </a:t>
            </a:r>
            <a:r>
              <a:rPr lang="en-US" sz="1800" i="1">
                <a:sym typeface="Symbol" charset="2"/>
              </a:rPr>
              <a:t>k</a:t>
            </a:r>
            <a:r>
              <a:rPr lang="en-US" sz="1800">
                <a:sym typeface="Symbol" charset="2"/>
              </a:rPr>
              <a:t> lookahead symbols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Shift</a:t>
            </a:r>
          </a:p>
          <a:p>
            <a:pPr lvl="1"/>
            <a:r>
              <a:rPr lang="en-US" sz="1800" dirty="0"/>
              <a:t>add terminal to parse stack, advance input</a:t>
            </a:r>
          </a:p>
          <a:p>
            <a:r>
              <a:rPr lang="en-US" sz="2100" dirty="0"/>
              <a:t>Reduce</a:t>
            </a:r>
          </a:p>
          <a:p>
            <a:pPr lvl="1"/>
            <a:r>
              <a:rPr lang="en-US" sz="1800" dirty="0"/>
              <a:t>If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is on the stack, </a:t>
            </a:r>
            <a:r>
              <a:rPr lang="en-US" sz="1800" dirty="0">
                <a:sym typeface="Symbol" charset="2"/>
              </a:rPr>
              <a:t>,</a:t>
            </a:r>
            <a:r>
              <a:rPr lang="en-US" sz="1800" dirty="0"/>
              <a:t>w </a:t>
            </a:r>
            <a:r>
              <a:rPr lang="en-US" sz="1800" dirty="0">
                <a:sym typeface="Symbol" charset="2"/>
              </a:rPr>
              <a:t> (N U T)* </a:t>
            </a:r>
            <a:r>
              <a:rPr lang="en-US" sz="1800" dirty="0"/>
              <a:t>and A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w, and there is a </a:t>
            </a:r>
            <a:r>
              <a:rPr lang="en-US" sz="1800" dirty="0">
                <a:sym typeface="Symbol" charset="2"/>
              </a:rPr>
              <a:t>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 T* </a:t>
            </a:r>
            <a:r>
              <a:rPr lang="en-US" sz="1800" dirty="0"/>
              <a:t>such that S </a:t>
            </a:r>
            <a:r>
              <a:rPr lang="en-US" sz="1800" dirty="0">
                <a:sym typeface="Symbol" charset="2"/>
              </a:rPr>
              <a:t>*</a:t>
            </a:r>
            <a:r>
              <a:rPr lang="en-US" sz="1800" baseline="-25000" dirty="0" err="1">
                <a:sym typeface="Symbol" charset="2"/>
              </a:rPr>
              <a:t>rm</a:t>
            </a:r>
            <a:r>
              <a:rPr lang="en-US" sz="1800" dirty="0">
                <a:sym typeface="Symbol" charset="2"/>
              </a:rPr>
              <a:t> A </a:t>
            </a:r>
            <a:r>
              <a:rPr lang="en-US" sz="1800" baseline="-25000" dirty="0" err="1">
                <a:sym typeface="Symbol" charset="2"/>
              </a:rPr>
              <a:t>rm</a:t>
            </a:r>
            <a:r>
              <a:rPr lang="en-US" sz="1800" dirty="0">
                <a:sym typeface="Symbol" charset="2"/>
              </a:rPr>
              <a:t> w </a:t>
            </a:r>
            <a:r>
              <a:rPr lang="en-US" sz="1800" dirty="0"/>
              <a:t>then we can reduce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to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A on the stack (called </a:t>
            </a:r>
            <a:r>
              <a:rPr lang="en-US" sz="1800" i="1" dirty="0"/>
              <a:t>pruning the handle</a:t>
            </a:r>
            <a:r>
              <a:rPr lang="en-US" sz="1800" dirty="0"/>
              <a:t> w)</a:t>
            </a:r>
          </a:p>
          <a:p>
            <a:pPr lvl="1"/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is a </a:t>
            </a:r>
            <a:r>
              <a:rPr lang="en-US" sz="1800" i="1" dirty="0"/>
              <a:t>viable prefix</a:t>
            </a:r>
            <a:endParaRPr lang="en-US" sz="1800" dirty="0"/>
          </a:p>
          <a:p>
            <a:r>
              <a:rPr lang="en-US" sz="2100" dirty="0"/>
              <a:t>Error</a:t>
            </a:r>
          </a:p>
          <a:p>
            <a:r>
              <a:rPr lang="en-US" sz="2100" dirty="0"/>
              <a:t>Accept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/>
              <a:t>When to shift/reduce?</a:t>
            </a:r>
          </a:p>
          <a:p>
            <a:pPr lvl="1"/>
            <a:r>
              <a:rPr lang="en-US" sz="2400"/>
              <a:t>What are valid handles?</a:t>
            </a:r>
          </a:p>
          <a:p>
            <a:pPr lvl="1"/>
            <a:r>
              <a:rPr lang="en-US" sz="2400"/>
              <a:t>Ambiguity: Shift/reduce conflict</a:t>
            </a:r>
          </a:p>
          <a:p>
            <a:r>
              <a:rPr lang="en-US" sz="2700"/>
              <a:t>If reducing, using which production?</a:t>
            </a:r>
          </a:p>
          <a:p>
            <a:pPr lvl="1"/>
            <a:r>
              <a:rPr lang="en-US" sz="2400"/>
              <a:t>Ambiguity: Reduce/reduce conflict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Table-based parser</a:t>
            </a:r>
          </a:p>
          <a:p>
            <a:pPr lvl="1"/>
            <a:r>
              <a:rPr lang="en-US"/>
              <a:t>Creates rightmost derivation (in reverse)</a:t>
            </a:r>
          </a:p>
          <a:p>
            <a:pPr lvl="1"/>
            <a:r>
              <a:rPr lang="en-US"/>
              <a:t>For “less massaged” grammars than LL(1)</a:t>
            </a:r>
          </a:p>
          <a:p>
            <a:r>
              <a:rPr lang="en-US"/>
              <a:t>Data structures:</a:t>
            </a:r>
          </a:p>
          <a:p>
            <a:pPr lvl="1"/>
            <a:r>
              <a:rPr lang="en-US"/>
              <a:t>Stack of states/symbols {s}</a:t>
            </a:r>
          </a:p>
          <a:p>
            <a:pPr lvl="1"/>
            <a:r>
              <a:rPr lang="en-US"/>
              <a:t>Action table: </a:t>
            </a:r>
            <a:r>
              <a:rPr lang="en-US" b="1"/>
              <a:t>action</a:t>
            </a:r>
            <a:r>
              <a:rPr lang="en-US"/>
              <a:t>[s, a]; a </a:t>
            </a:r>
            <a:r>
              <a:rPr lang="en-US" b="1">
                <a:sym typeface="Symbol" charset="2"/>
              </a:rPr>
              <a:t> T</a:t>
            </a:r>
            <a:endParaRPr lang="en-US" b="1"/>
          </a:p>
          <a:p>
            <a:pPr lvl="1"/>
            <a:r>
              <a:rPr lang="en-US"/>
              <a:t>Goto table: </a:t>
            </a:r>
            <a:r>
              <a:rPr lang="en-US" b="1"/>
              <a:t>goto</a:t>
            </a:r>
            <a:r>
              <a:rPr lang="en-US"/>
              <a:t>[s, X]; X </a:t>
            </a:r>
            <a:r>
              <a:rPr lang="en-US" b="1">
                <a:sym typeface="Symbol" charset="2"/>
              </a:rPr>
              <a:t> 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6779758"/>
              </p:ext>
            </p:extLst>
          </p:nvPr>
        </p:nvGraphicFramePr>
        <p:xfrm>
          <a:off x="2654668" y="1138518"/>
          <a:ext cx="5423296" cy="3869540"/>
        </p:xfrm>
        <a:graphic>
          <a:graphicData uri="http://schemas.openxmlformats.org/drawingml/2006/table">
            <a:tbl>
              <a:tblPr/>
              <a:tblGrid>
                <a:gridCol w="67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Acc!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377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664466"/>
              </p:ext>
            </p:extLst>
          </p:nvPr>
        </p:nvGraphicFramePr>
        <p:xfrm>
          <a:off x="755576" y="1138518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</TotalTime>
  <Words>3048</Words>
  <Application>Microsoft Macintosh PowerPoint</Application>
  <PresentationFormat>On-screen Show (16:9)</PresentationFormat>
  <Paragraphs>653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Symbol</vt:lpstr>
      <vt:lpstr>Times</vt:lpstr>
      <vt:lpstr>Times New Roman</vt:lpstr>
      <vt:lpstr>1_Office Theme</vt:lpstr>
      <vt:lpstr>LR Parsing</vt:lpstr>
      <vt:lpstr>Parsing - Roadmap</vt:lpstr>
      <vt:lpstr>Top-Down vs. Bottom Up</vt:lpstr>
      <vt:lpstr>Rightmost derivation for id + id * id</vt:lpstr>
      <vt:lpstr>Bottom-up parsing overview</vt:lpstr>
      <vt:lpstr>Actions in Shift-Reduce Parsing</vt:lpstr>
      <vt:lpstr>Questions</vt:lpstr>
      <vt:lpstr>LR Parsing</vt:lpstr>
      <vt:lpstr>Action/Goto Table</vt:lpstr>
      <vt:lpstr>Trace “(id)*id”</vt:lpstr>
      <vt:lpstr>Trace “(id)*id”</vt:lpstr>
      <vt:lpstr>Trace “(id)*id”</vt:lpstr>
      <vt:lpstr>Trace “(id)*id”</vt:lpstr>
      <vt:lpstr>Tracing LR: action[s, a]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Set-of-items with Epsilon rules</vt:lpstr>
      <vt:lpstr>LR(0) conflicts:</vt:lpstr>
      <vt:lpstr>Viable Prefixes</vt:lpstr>
      <vt:lpstr>LR(0) Grammars</vt:lpstr>
      <vt:lpstr>LR(0) Grammars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902</cp:revision>
  <cp:lastPrinted>2010-10-22T08:35:59Z</cp:lastPrinted>
  <dcterms:created xsi:type="dcterms:W3CDTF">2011-10-22T06:03:11Z</dcterms:created>
  <dcterms:modified xsi:type="dcterms:W3CDTF">2020-10-02T09:08:55Z</dcterms:modified>
</cp:coreProperties>
</file>