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1"/>
  </p:notesMasterIdLst>
  <p:handoutMasterIdLst>
    <p:handoutMasterId r:id="rId42"/>
  </p:handoutMasterIdLst>
  <p:sldIdLst>
    <p:sldId id="331" r:id="rId2"/>
    <p:sldId id="270" r:id="rId3"/>
    <p:sldId id="271" r:id="rId4"/>
    <p:sldId id="309" r:id="rId5"/>
    <p:sldId id="291" r:id="rId6"/>
    <p:sldId id="310" r:id="rId7"/>
    <p:sldId id="292" r:id="rId8"/>
    <p:sldId id="293" r:id="rId9"/>
    <p:sldId id="280" r:id="rId10"/>
    <p:sldId id="297" r:id="rId11"/>
    <p:sldId id="298" r:id="rId12"/>
    <p:sldId id="330" r:id="rId13"/>
    <p:sldId id="301" r:id="rId14"/>
    <p:sldId id="314" r:id="rId15"/>
    <p:sldId id="313" r:id="rId16"/>
    <p:sldId id="315" r:id="rId17"/>
    <p:sldId id="317" r:id="rId18"/>
    <p:sldId id="318" r:id="rId19"/>
    <p:sldId id="319" r:id="rId20"/>
    <p:sldId id="320" r:id="rId21"/>
    <p:sldId id="321" r:id="rId22"/>
    <p:sldId id="302" r:id="rId23"/>
    <p:sldId id="299" r:id="rId24"/>
    <p:sldId id="329" r:id="rId25"/>
    <p:sldId id="295" r:id="rId26"/>
    <p:sldId id="325" r:id="rId27"/>
    <p:sldId id="326" r:id="rId28"/>
    <p:sldId id="327" r:id="rId29"/>
    <p:sldId id="328" r:id="rId30"/>
    <p:sldId id="296" r:id="rId31"/>
    <p:sldId id="322" r:id="rId32"/>
    <p:sldId id="306" r:id="rId33"/>
    <p:sldId id="307" r:id="rId34"/>
    <p:sldId id="323" r:id="rId35"/>
    <p:sldId id="284" r:id="rId36"/>
    <p:sldId id="279" r:id="rId37"/>
    <p:sldId id="288" r:id="rId38"/>
    <p:sldId id="312" r:id="rId39"/>
    <p:sldId id="311"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0952"/>
  </p:normalViewPr>
  <p:slideViewPr>
    <p:cSldViewPr>
      <p:cViewPr varScale="1">
        <p:scale>
          <a:sx n="116" d="100"/>
          <a:sy n="116" d="100"/>
        </p:scale>
        <p:origin x="10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80AFA3-A7EC-624F-B6A9-0C21D444864D}" type="datetimeFigureOut">
              <a:rPr lang="en-US" smtClean="0"/>
              <a:t>7/9/19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DAFF7D-3FAE-4B41-A108-B3EE621FA973}" type="slidenum">
              <a:rPr lang="en-US" smtClean="0"/>
              <a:t>‹#›</a:t>
            </a:fld>
            <a:endParaRPr lang="en-US"/>
          </a:p>
        </p:txBody>
      </p:sp>
    </p:spTree>
    <p:extLst>
      <p:ext uri="{BB962C8B-B14F-4D97-AF65-F5344CB8AC3E}">
        <p14:creationId xmlns:p14="http://schemas.microsoft.com/office/powerpoint/2010/main" val="1462388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8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8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C087CDC-43EC-EC4C-A222-64B8BF631EF5}" type="slidenum">
              <a:rPr lang="en-US"/>
              <a:pPr/>
              <a:t>‹#›</a:t>
            </a:fld>
            <a:endParaRPr lang="en-US"/>
          </a:p>
        </p:txBody>
      </p:sp>
    </p:spTree>
    <p:extLst>
      <p:ext uri="{BB962C8B-B14F-4D97-AF65-F5344CB8AC3E}">
        <p14:creationId xmlns:p14="http://schemas.microsoft.com/office/powerpoint/2010/main" val="50876746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97816-AEBC-4543-9525-B8C28259F817}" type="slidenum">
              <a:rPr lang="en-US"/>
              <a:pPr/>
              <a:t>11</a:t>
            </a:fld>
            <a:endParaRPr lang="en-US"/>
          </a:p>
        </p:txBody>
      </p:sp>
      <p:sp>
        <p:nvSpPr>
          <p:cNvPr id="159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243CC-0E9A-BC48-A39A-67C107BE3286}" type="slidenum">
              <a:rPr lang="en-US"/>
              <a:pPr/>
              <a:t>12</a:t>
            </a:fld>
            <a:endParaRPr lang="en-US"/>
          </a:p>
        </p:txBody>
      </p:sp>
      <p:sp>
        <p:nvSpPr>
          <p:cNvPr id="163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55406-7CC0-4E43-A3E8-4FC273AAD2F0}" type="slidenum">
              <a:rPr lang="en-US"/>
              <a:pPr/>
              <a:t>13</a:t>
            </a:fld>
            <a:endParaRPr lang="en-US"/>
          </a:p>
        </p:txBody>
      </p:sp>
      <p:sp>
        <p:nvSpPr>
          <p:cNvPr id="165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5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err="1"/>
              <a:t>Backpatching</a:t>
            </a:r>
            <a:r>
              <a:rPr lang="en-US" baseline="0" dirty="0"/>
              <a:t> is the technique to get around this problem.</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19532-89B4-7743-AE9E-74E0F0670A37}" type="slidenum">
              <a:rPr lang="en-US"/>
              <a:pPr/>
              <a:t>15</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4D670-08AC-C14A-AD12-5057E64726B6}" type="slidenum">
              <a:rPr lang="en-US"/>
              <a:pPr/>
              <a:t>22</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D9784-FB17-8C45-9FDB-DA79B2766621}" type="slidenum">
              <a:rPr lang="en-US"/>
              <a:pPr/>
              <a:t>23</a:t>
            </a:fld>
            <a:endParaRPr lang="en-US"/>
          </a:p>
        </p:txBody>
      </p:sp>
      <p:sp>
        <p:nvSpPr>
          <p:cNvPr id="161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1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B8C9F-9ECF-CA4E-A3D2-B2122A9DE633}" type="slidenum">
              <a:rPr lang="en-US"/>
              <a:pPr/>
              <a:t>24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25</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26</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27</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3DC26-4DDA-D94E-BF85-31F0CA42CB5C}" type="slidenum">
              <a:rPr lang="en-US"/>
              <a:pPr/>
              <a:t>2</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dirty="0"/>
              <a:t>Intermediate representation</a:t>
            </a:r>
            <a:r>
              <a:rPr lang="en-US" baseline="0" dirty="0"/>
              <a:t> is a </a:t>
            </a:r>
            <a:r>
              <a:rPr lang="en-US" baseline="0" dirty="0" err="1"/>
              <a:t>langugae</a:t>
            </a:r>
            <a:r>
              <a:rPr lang="en-US" baseline="0" dirty="0"/>
              <a:t> between programming language and machine code.</a:t>
            </a:r>
          </a:p>
          <a:p>
            <a:r>
              <a:rPr lang="en-US" baseline="0" dirty="0"/>
              <a:t>And why we use an intermediate language : it turns out that for many purposes the intermediate representation can be quite useful, precisely because it provides an intermediate level of abstraction, more precisely, we have more details in Intermediate representation than the source programming language (for example here we have registers and we can for example optimize the use of registers while there is no notion of register in the </a:t>
            </a:r>
            <a:r>
              <a:rPr lang="en-US" baseline="0" dirty="0" err="1"/>
              <a:t>soure</a:t>
            </a:r>
            <a:r>
              <a:rPr lang="en-US" baseline="0" dirty="0"/>
              <a:t> programming language). On the other hand intermediate representation also has fewer details than the machine code. Therefore it is easier to use it on different machines because it is totally machine independent. Almost all compilers have </a:t>
            </a:r>
            <a:r>
              <a:rPr lang="en-US" baseline="0" dirty="0" err="1"/>
              <a:t>intermedatie</a:t>
            </a:r>
            <a:r>
              <a:rPr lang="en-US" baseline="0" dirty="0"/>
              <a:t> </a:t>
            </a:r>
            <a:r>
              <a:rPr lang="en-US" baseline="0" dirty="0" err="1"/>
              <a:t>representaiton</a:t>
            </a:r>
            <a:r>
              <a:rPr lang="en-US" baseline="0" dirty="0"/>
              <a:t> and some compilers </a:t>
            </a:r>
            <a:r>
              <a:rPr lang="en-US" baseline="0" dirty="0" err="1"/>
              <a:t>acctually</a:t>
            </a:r>
            <a:r>
              <a:rPr lang="en-US" baseline="0" dirty="0"/>
              <a:t> have more than one intermediate representation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28</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29</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F178F-8F92-904A-9493-D348AFDFFBB5}" type="slidenum">
              <a:rPr lang="en-US"/>
              <a:pPr/>
              <a:t>30</a:t>
            </a:fld>
            <a:endParaRPr lang="en-US"/>
          </a:p>
        </p:txBody>
      </p:sp>
      <p:sp>
        <p:nvSpPr>
          <p:cNvPr id="155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31</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32</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33</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t>Indirect</a:t>
            </a:r>
            <a:r>
              <a:rPr lang="en-US" baseline="0" dirty="0"/>
              <a:t> triples consists of a listing of pointers to triples, rather than a listing of triples themselves.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34</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6A866-35CD-7744-A002-28F095E0C611}" type="slidenum">
              <a:rPr lang="en-US"/>
              <a:pPr/>
              <a:t>35</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CAD6C-171C-D04E-9998-AD16F8D7A538}" type="slidenum">
              <a:rPr lang="en-US"/>
              <a:pPr/>
              <a:t>36</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2D6FC-2918-AC47-9535-1AE0BF026E09}" type="slidenum">
              <a:rPr lang="en-US"/>
              <a:pPr/>
              <a:t>37</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25992-23B2-D54B-95F0-4971F67A4DDC}" type="slidenum">
              <a:rPr lang="en-US"/>
              <a:pPr/>
              <a:t>3</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9B993-6468-4940-BD5C-588AE441FE1F}" type="slidenum">
              <a:rPr lang="en-US"/>
              <a:pPr/>
              <a:t>38</a:t>
            </a:fld>
            <a:endParaRPr lang="en-US"/>
          </a:p>
        </p:txBody>
      </p:sp>
      <p:sp>
        <p:nvSpPr>
          <p:cNvPr id="336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6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E93FB-3816-D743-BBDF-081B93E1CDCA}" type="slidenum">
              <a:rPr lang="en-US"/>
              <a:pPr/>
              <a:t>39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01FF5-2DF5-1745-B1A8-0372EC9BC37A}" type="slidenum">
              <a:rPr lang="en-US"/>
              <a:pPr/>
              <a:t>5</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6</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7</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95806-723B-964A-BC79-B5CF0A5A634B}" type="slidenum">
              <a:rPr lang="en-US"/>
              <a:pPr/>
              <a:t>8</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dirty="0"/>
              <a:t>Symbolic label.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A790C-9612-6247-8929-946350767C45}" type="slidenum">
              <a:rPr lang="en-US"/>
              <a:pPr/>
              <a:t>9</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C65D9-750E-A84D-8764-990B721A035C}" type="slidenum">
              <a:rPr lang="en-US"/>
              <a:pPr/>
              <a:t>10</a:t>
            </a:fld>
            <a:endParaRPr lang="en-US"/>
          </a:p>
        </p:txBody>
      </p:sp>
      <p:sp>
        <p:nvSpPr>
          <p:cNvPr id="157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dirty="0"/>
              <a:t>Click to edit Master subtitle style</a:t>
            </a:r>
            <a:endParaRPr lang="en-US" dirty="0"/>
          </a:p>
        </p:txBody>
      </p:sp>
      <p:sp>
        <p:nvSpPr>
          <p:cNvPr id="7" name="Footer Placeholder 6">
            <a:extLst>
              <a:ext uri="{FF2B5EF4-FFF2-40B4-BE49-F238E27FC236}">
                <a16:creationId xmlns:a16="http://schemas.microsoft.com/office/drawing/2014/main" id="{CA57918C-4FEB-FC4B-889D-A7B37C602A6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CE5DA644-BA1F-AA47-BA1C-083A9F7BC576}"/>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238065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Footer Placeholder 6">
            <a:extLst>
              <a:ext uri="{FF2B5EF4-FFF2-40B4-BE49-F238E27FC236}">
                <a16:creationId xmlns:a16="http://schemas.microsoft.com/office/drawing/2014/main" id="{A94622E8-716D-2543-B902-025F35883533}"/>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7524F093-4E36-C741-82AF-EEB7333B34DF}"/>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182344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lvl1pPr>
              <a:defRPr>
                <a:latin typeface="+mj-lt"/>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685800" y="609600"/>
            <a:ext cx="5676900" cy="548640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Footer Placeholder 6">
            <a:extLst>
              <a:ext uri="{FF2B5EF4-FFF2-40B4-BE49-F238E27FC236}">
                <a16:creationId xmlns:a16="http://schemas.microsoft.com/office/drawing/2014/main" id="{AB010344-6C51-EF4E-81B3-87005283EB16}"/>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5ED49F94-3724-5E4A-B082-D0D7C38EC60C}"/>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349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94201BD-6681-B946-ACD9-A8F6D28AC38D}" type="slidenum">
              <a:rPr lang="en-US"/>
              <a:pPr/>
              <a:t>‹#›</a:t>
            </a:fld>
            <a:endParaRPr lang="en-US"/>
          </a:p>
        </p:txBody>
      </p:sp>
    </p:spTree>
    <p:extLst>
      <p:ext uri="{BB962C8B-B14F-4D97-AF65-F5344CB8AC3E}">
        <p14:creationId xmlns:p14="http://schemas.microsoft.com/office/powerpoint/2010/main" val="217296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mj-lt"/>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a:t>Click to edit Master text styles</a:t>
            </a:r>
          </a:p>
        </p:txBody>
      </p:sp>
      <p:sp>
        <p:nvSpPr>
          <p:cNvPr id="7" name="Footer Placeholder 6">
            <a:extLst>
              <a:ext uri="{FF2B5EF4-FFF2-40B4-BE49-F238E27FC236}">
                <a16:creationId xmlns:a16="http://schemas.microsoft.com/office/drawing/2014/main" id="{2B039AA2-523D-0546-920D-E32D1313510F}"/>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F86BC01E-DD3B-5E4B-95A4-DD35BF84807C}"/>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222499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CA" dirty="0"/>
              <a:t>Click to edit Master title style</a:t>
            </a:r>
            <a:endParaRPr lang="en-US" dirty="0"/>
          </a:p>
        </p:txBody>
      </p:sp>
      <p:sp>
        <p:nvSpPr>
          <p:cNvPr id="3" name="Content Placeholder 2"/>
          <p:cNvSpPr>
            <a:spLocks noGrp="1"/>
          </p:cNvSpPr>
          <p:nvPr>
            <p:ph sz="half" idx="1"/>
          </p:nvPr>
        </p:nvSpPr>
        <p:spPr>
          <a:xfrm>
            <a:off x="685800" y="1981200"/>
            <a:ext cx="3810000" cy="41148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981200"/>
            <a:ext cx="3810000" cy="41148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8" name="Footer Placeholder 7">
            <a:extLst>
              <a:ext uri="{FF2B5EF4-FFF2-40B4-BE49-F238E27FC236}">
                <a16:creationId xmlns:a16="http://schemas.microsoft.com/office/drawing/2014/main" id="{DA945EC4-37BF-4E43-B2AD-837601045EC0}"/>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BEFEF4CF-D098-9549-A3AC-4A120E0BFA05}"/>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145853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mj-lt"/>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Footer Placeholder 9">
            <a:extLst>
              <a:ext uri="{FF2B5EF4-FFF2-40B4-BE49-F238E27FC236}">
                <a16:creationId xmlns:a16="http://schemas.microsoft.com/office/drawing/2014/main" id="{0912E499-92DE-AB4A-A5B0-FD67B2273F7D}"/>
              </a:ext>
            </a:extLst>
          </p:cNvPr>
          <p:cNvSpPr>
            <a:spLocks noGrp="1"/>
          </p:cNvSpPr>
          <p:nvPr>
            <p:ph type="ftr" sz="quarter" idx="10"/>
          </p:nvPr>
        </p:nvSpPr>
        <p:spPr/>
        <p:txBody>
          <a:bodyPr/>
          <a:lstStyle/>
          <a:p>
            <a:endParaRPr lang="en-US"/>
          </a:p>
        </p:txBody>
      </p:sp>
      <p:sp>
        <p:nvSpPr>
          <p:cNvPr id="11" name="Slide Number Placeholder 10">
            <a:extLst>
              <a:ext uri="{FF2B5EF4-FFF2-40B4-BE49-F238E27FC236}">
                <a16:creationId xmlns:a16="http://schemas.microsoft.com/office/drawing/2014/main" id="{80D4789F-B319-FB45-8996-99D418A3599C}"/>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98047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CA" dirty="0"/>
              <a:t>Click to edit Master title style</a:t>
            </a:r>
            <a:endParaRPr lang="en-US" dirty="0"/>
          </a:p>
        </p:txBody>
      </p:sp>
      <p:sp>
        <p:nvSpPr>
          <p:cNvPr id="6" name="Footer Placeholder 5">
            <a:extLst>
              <a:ext uri="{FF2B5EF4-FFF2-40B4-BE49-F238E27FC236}">
                <a16:creationId xmlns:a16="http://schemas.microsoft.com/office/drawing/2014/main" id="{96BDBB7E-298A-4445-97E1-4B099A07ED3A}"/>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A7895EC8-D916-8648-B520-23F9FC802EB0}"/>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47100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DF03754-C429-BF4B-85C9-F1D1C975E80F}"/>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53E846D2-4831-1148-91F0-086A1F9C711D}"/>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282548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mj-lt"/>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8" name="Footer Placeholder 7">
            <a:extLst>
              <a:ext uri="{FF2B5EF4-FFF2-40B4-BE49-F238E27FC236}">
                <a16:creationId xmlns:a16="http://schemas.microsoft.com/office/drawing/2014/main" id="{1FB8657E-D33B-074B-AE26-E7CBD7232F89}"/>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212E3D66-C201-A64A-A27B-A535DB26C750}"/>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68030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mj-lt"/>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8" name="Footer Placeholder 7">
            <a:extLst>
              <a:ext uri="{FF2B5EF4-FFF2-40B4-BE49-F238E27FC236}">
                <a16:creationId xmlns:a16="http://schemas.microsoft.com/office/drawing/2014/main" id="{B5BB785B-8CD1-0040-A247-EDEF010C15C9}"/>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A1275E30-5B29-BD43-B756-3D1D1E7E12BD}"/>
              </a:ext>
            </a:extLst>
          </p:cNvPr>
          <p:cNvSpPr>
            <a:spLocks noGrp="1"/>
          </p:cNvSpPr>
          <p:nvPr>
            <p:ph type="sldNum" sz="quarter" idx="11"/>
          </p:nvPr>
        </p:nvSpPr>
        <p:spPr/>
        <p:txBody>
          <a:bodyPr/>
          <a:lstStyle/>
          <a:p>
            <a:fld id="{95FC67CD-6733-D04F-B9BE-AD105949F24E}" type="slidenum">
              <a:rPr lang="en-US" smtClean="0"/>
              <a:pPr/>
              <a:t>‹#›</a:t>
            </a:fld>
            <a:endParaRPr lang="en-US" dirty="0"/>
          </a:p>
        </p:txBody>
      </p:sp>
    </p:spTree>
    <p:extLst>
      <p:ext uri="{BB962C8B-B14F-4D97-AF65-F5344CB8AC3E}">
        <p14:creationId xmlns:p14="http://schemas.microsoft.com/office/powerpoint/2010/main" val="316957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cs typeface="Candara"/>
              </a:defRPr>
            </a:lvl1pPr>
          </a:lstStyle>
          <a:p>
            <a:fld id="{95FC67CD-6733-D04F-B9BE-AD105949F24E}" type="slidenum">
              <a:rPr lang="en-US" smtClean="0"/>
              <a:pPr/>
              <a:t>‹#›</a:t>
            </a:fld>
            <a:endParaRPr lang="en-US" dirty="0"/>
          </a:p>
        </p:txBody>
      </p:sp>
      <p:sp>
        <p:nvSpPr>
          <p:cNvPr id="2" name="Footer Placeholder 1">
            <a:extLst>
              <a:ext uri="{FF2B5EF4-FFF2-40B4-BE49-F238E27FC236}">
                <a16:creationId xmlns:a16="http://schemas.microsoft.com/office/drawing/2014/main" id="{20CEA516-DB0A-A54B-8590-B485BCFD422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28041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a:solidFill>
            <a:schemeClr val="tx2"/>
          </a:solidFill>
          <a:latin typeface="+mj-lt"/>
          <a:ea typeface="+mj-ea"/>
          <a:cs typeface="Candara"/>
        </a:defRPr>
      </a:lvl1pPr>
      <a:lvl2pPr algn="ctr" rtl="0" fontAlgn="base">
        <a:spcBef>
          <a:spcPct val="0"/>
        </a:spcBef>
        <a:spcAft>
          <a:spcPct val="0"/>
        </a:spcAft>
        <a:defRPr sz="4400">
          <a:solidFill>
            <a:schemeClr val="tx2"/>
          </a:solidFill>
          <a:latin typeface="Times" charset="0"/>
        </a:defRPr>
      </a:lvl2pPr>
      <a:lvl3pPr algn="ctr" rtl="0" fontAlgn="base">
        <a:spcBef>
          <a:spcPct val="0"/>
        </a:spcBef>
        <a:spcAft>
          <a:spcPct val="0"/>
        </a:spcAft>
        <a:defRPr sz="4400">
          <a:solidFill>
            <a:schemeClr val="tx2"/>
          </a:solidFill>
          <a:latin typeface="Times" charset="0"/>
        </a:defRPr>
      </a:lvl3pPr>
      <a:lvl4pPr algn="ctr" rtl="0" fontAlgn="base">
        <a:spcBef>
          <a:spcPct val="0"/>
        </a:spcBef>
        <a:spcAft>
          <a:spcPct val="0"/>
        </a:spcAft>
        <a:defRPr sz="4400">
          <a:solidFill>
            <a:schemeClr val="tx2"/>
          </a:solidFill>
          <a:latin typeface="Times" charset="0"/>
        </a:defRPr>
      </a:lvl4pPr>
      <a:lvl5pPr algn="ctr" rtl="0" fontAlgn="base">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Candara"/>
        </a:defRPr>
      </a:lvl1pPr>
      <a:lvl2pPr marL="742950" indent="-285750" algn="l" rtl="0" fontAlgn="base">
        <a:spcBef>
          <a:spcPct val="20000"/>
        </a:spcBef>
        <a:spcAft>
          <a:spcPct val="0"/>
        </a:spcAft>
        <a:buChar char="–"/>
        <a:defRPr sz="2800">
          <a:solidFill>
            <a:schemeClr val="tx1"/>
          </a:solidFill>
          <a:latin typeface="+mn-lt"/>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mn-lt"/>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mn-lt"/>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mn-lt"/>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ctrTitle"/>
          </p:nvPr>
        </p:nvSpPr>
        <p:spPr>
          <a:xfrm>
            <a:off x="311708" y="1041916"/>
            <a:ext cx="8520600" cy="2736900"/>
          </a:xfrm>
          <a:prstGeom prst="rect">
            <a:avLst/>
          </a:prstGeom>
          <a:noFill/>
          <a:ln>
            <a:noFill/>
          </a:ln>
        </p:spPr>
        <p:txBody>
          <a:bodyPr lIns="91425" tIns="45700" rIns="91425" bIns="45700" anchor="ctr" anchorCtr="0">
            <a:noAutofit/>
          </a:bodyPr>
          <a:lstStyle/>
          <a:p>
            <a:pPr lvl="0">
              <a:spcBef>
                <a:spcPts val="0"/>
              </a:spcBef>
            </a:pPr>
            <a:r>
              <a:rPr lang="en-US" dirty="0">
                <a:solidFill>
                  <a:schemeClr val="dk1"/>
                </a:solidFill>
                <a:latin typeface="Calibri"/>
                <a:ea typeface="Calibri"/>
                <a:cs typeface="Calibri"/>
                <a:sym typeface="Calibri"/>
              </a:rPr>
              <a:t>Intermediate Representation</a:t>
            </a:r>
          </a:p>
        </p:txBody>
      </p:sp>
      <p:sp>
        <p:nvSpPr>
          <p:cNvPr id="204" name="Shape 204"/>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205" name="Shape 205"/>
          <p:cNvSpPr/>
          <p:nvPr/>
        </p:nvSpPr>
        <p:spPr>
          <a:xfrm>
            <a:off x="7380312" y="548675"/>
            <a:ext cx="864096"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dirty="0">
                <a:solidFill>
                  <a:schemeClr val="dk1"/>
                </a:solidFill>
                <a:latin typeface="Calibri"/>
                <a:ea typeface="Calibri"/>
                <a:cs typeface="Calibri"/>
                <a:sym typeface="Calibri"/>
              </a:rPr>
              <a:t>IR</a:t>
            </a:r>
          </a:p>
        </p:txBody>
      </p:sp>
    </p:spTree>
    <p:extLst>
      <p:ext uri="{BB962C8B-B14F-4D97-AF65-F5344CB8AC3E}">
        <p14:creationId xmlns:p14="http://schemas.microsoft.com/office/powerpoint/2010/main" val="363311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Short-circuiting Booleans</a:t>
            </a:r>
          </a:p>
        </p:txBody>
      </p:sp>
      <p:sp>
        <p:nvSpPr>
          <p:cNvPr id="156675" name="Rectangle 3"/>
          <p:cNvSpPr>
            <a:spLocks noGrp="1" noChangeArrowheads="1"/>
          </p:cNvSpPr>
          <p:nvPr>
            <p:ph sz="half" idx="1"/>
          </p:nvPr>
        </p:nvSpPr>
        <p:spPr>
          <a:xfrm>
            <a:off x="685800" y="1772816"/>
            <a:ext cx="3810000" cy="4114800"/>
          </a:xfrm>
        </p:spPr>
        <p:txBody>
          <a:bodyPr/>
          <a:lstStyle/>
          <a:p>
            <a:r>
              <a:rPr lang="en-US" dirty="0"/>
              <a:t>More complex if statements:</a:t>
            </a:r>
          </a:p>
          <a:p>
            <a:pPr lvl="1"/>
            <a:r>
              <a:rPr lang="en-US" dirty="0"/>
              <a:t>if (a or b and not c) { … }</a:t>
            </a:r>
          </a:p>
          <a:p>
            <a:r>
              <a:rPr lang="en-US" dirty="0"/>
              <a:t>Typical sequence:</a:t>
            </a:r>
          </a:p>
          <a:p>
            <a:pPr lvl="1">
              <a:buFontTx/>
              <a:buNone/>
            </a:pPr>
            <a:r>
              <a:rPr lang="en-US" dirty="0"/>
              <a:t>t1 = not c</a:t>
            </a:r>
          </a:p>
          <a:p>
            <a:pPr lvl="1">
              <a:buFontTx/>
              <a:buNone/>
            </a:pPr>
            <a:r>
              <a:rPr lang="en-US" dirty="0"/>
              <a:t>t2 = b and t1</a:t>
            </a:r>
          </a:p>
          <a:p>
            <a:pPr lvl="1">
              <a:buFontTx/>
              <a:buNone/>
            </a:pPr>
            <a:r>
              <a:rPr lang="en-US" dirty="0"/>
              <a:t>t3 = a or t2</a:t>
            </a:r>
          </a:p>
        </p:txBody>
      </p:sp>
      <p:sp>
        <p:nvSpPr>
          <p:cNvPr id="156676" name="Rectangle 4"/>
          <p:cNvSpPr>
            <a:spLocks noGrp="1" noChangeArrowheads="1"/>
          </p:cNvSpPr>
          <p:nvPr>
            <p:ph sz="half" idx="2"/>
          </p:nvPr>
        </p:nvSpPr>
        <p:spPr>
          <a:xfrm>
            <a:off x="4648200" y="1700808"/>
            <a:ext cx="4114800" cy="4114800"/>
          </a:xfrm>
        </p:spPr>
        <p:txBody>
          <a:bodyPr/>
          <a:lstStyle/>
          <a:p>
            <a:pPr>
              <a:lnSpc>
                <a:spcPct val="90000"/>
              </a:lnSpc>
            </a:pPr>
            <a:r>
              <a:rPr lang="en-US" dirty="0"/>
              <a:t>Short-circuit is possible in this case:</a:t>
            </a:r>
          </a:p>
          <a:p>
            <a:pPr lvl="1">
              <a:lnSpc>
                <a:spcPct val="90000"/>
              </a:lnSpc>
            </a:pPr>
            <a:r>
              <a:rPr lang="en-US" dirty="0"/>
              <a:t>if (a and b and c) { … }</a:t>
            </a:r>
          </a:p>
          <a:p>
            <a:pPr>
              <a:lnSpc>
                <a:spcPct val="90000"/>
              </a:lnSpc>
            </a:pPr>
            <a:r>
              <a:rPr lang="en-US" dirty="0"/>
              <a:t>Short-circuit sequence:</a:t>
            </a:r>
          </a:p>
          <a:p>
            <a:pPr lvl="1">
              <a:lnSpc>
                <a:spcPct val="90000"/>
              </a:lnSpc>
              <a:buFontTx/>
              <a:buNone/>
            </a:pPr>
            <a:r>
              <a:rPr lang="en-US" dirty="0"/>
              <a:t>t1 = a</a:t>
            </a:r>
          </a:p>
          <a:p>
            <a:pPr lvl="1">
              <a:lnSpc>
                <a:spcPct val="90000"/>
              </a:lnSpc>
              <a:buFontTx/>
              <a:buNone/>
            </a:pPr>
            <a:r>
              <a:rPr lang="en-US" dirty="0"/>
              <a:t>if t1 </a:t>
            </a:r>
            <a:r>
              <a:rPr lang="en-US" dirty="0" err="1"/>
              <a:t>goto</a:t>
            </a:r>
            <a:r>
              <a:rPr lang="en-US" dirty="0"/>
              <a:t> L0 /* </a:t>
            </a:r>
            <a:r>
              <a:rPr lang="en-US" dirty="0" err="1"/>
              <a:t>sckt</a:t>
            </a:r>
            <a:r>
              <a:rPr lang="en-US" dirty="0"/>
              <a:t> */</a:t>
            </a:r>
          </a:p>
          <a:p>
            <a:pPr lvl="1">
              <a:lnSpc>
                <a:spcPct val="90000"/>
              </a:lnSpc>
              <a:buFontTx/>
              <a:buNone/>
            </a:pPr>
            <a:r>
              <a:rPr lang="en-US" dirty="0" err="1"/>
              <a:t>goto</a:t>
            </a:r>
            <a:r>
              <a:rPr lang="en-US" dirty="0"/>
              <a:t> L4</a:t>
            </a:r>
          </a:p>
          <a:p>
            <a:pPr lvl="1">
              <a:lnSpc>
                <a:spcPct val="90000"/>
              </a:lnSpc>
              <a:buFontTx/>
              <a:buNone/>
            </a:pPr>
            <a:r>
              <a:rPr lang="en-US" dirty="0"/>
              <a:t>L0: t2 = b</a:t>
            </a:r>
          </a:p>
          <a:p>
            <a:pPr lvl="1">
              <a:lnSpc>
                <a:spcPct val="90000"/>
              </a:lnSpc>
              <a:buFontTx/>
              <a:buNone/>
            </a:pPr>
            <a:r>
              <a:rPr lang="en-US" dirty="0"/>
              <a:t>if t2 </a:t>
            </a:r>
            <a:r>
              <a:rPr lang="en-US" dirty="0" err="1"/>
              <a:t>goto</a:t>
            </a:r>
            <a:r>
              <a:rPr lang="en-US" dirty="0"/>
              <a:t> L1</a:t>
            </a:r>
          </a:p>
          <a:p>
            <a:pPr lvl="1">
              <a:lnSpc>
                <a:spcPct val="90000"/>
              </a:lnSpc>
              <a:buFontTx/>
              <a:buNone/>
            </a:pPr>
            <a:r>
              <a:rPr lang="en-US" dirty="0" err="1"/>
              <a:t>goto</a:t>
            </a:r>
            <a:r>
              <a:rPr lang="en-US" dirty="0"/>
              <a:t> L4</a:t>
            </a:r>
          </a:p>
          <a:p>
            <a:pPr lvl="1">
              <a:lnSpc>
                <a:spcPct val="90000"/>
              </a:lnSpc>
              <a:buFontTx/>
              <a:buNone/>
            </a:pPr>
            <a:r>
              <a:rPr lang="en-US" dirty="0"/>
              <a:t>L1: t3 = c </a:t>
            </a:r>
          </a:p>
          <a:p>
            <a:pPr lvl="1">
              <a:lnSpc>
                <a:spcPct val="90000"/>
              </a:lnSpc>
              <a:buNone/>
            </a:pPr>
            <a:r>
              <a:rPr lang="en-US" dirty="0"/>
              <a:t>…</a:t>
            </a:r>
          </a:p>
          <a:p>
            <a:pPr lvl="1">
              <a:lnSpc>
                <a:spcPct val="90000"/>
              </a:lnSpc>
              <a:buFontTx/>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sz="half" idx="4294967295"/>
          </p:nvPr>
        </p:nvSpPr>
        <p:spPr>
          <a:xfrm>
            <a:off x="0" y="685800"/>
            <a:ext cx="4038600" cy="2590800"/>
          </a:xfrm>
        </p:spPr>
        <p:txBody>
          <a:bodyPr/>
          <a:lstStyle/>
          <a:p>
            <a:pPr>
              <a:buFontTx/>
              <a:buNone/>
            </a:pPr>
            <a:r>
              <a:rPr lang="en-US" sz="2400" b="1"/>
              <a:t>void main() {</a:t>
            </a:r>
          </a:p>
          <a:p>
            <a:pPr>
              <a:buFontTx/>
              <a:buNone/>
            </a:pPr>
            <a:r>
              <a:rPr lang="en-US" sz="2400" b="1"/>
              <a:t>    int i;</a:t>
            </a:r>
          </a:p>
          <a:p>
            <a:pPr>
              <a:buFontTx/>
              <a:buNone/>
            </a:pPr>
            <a:r>
              <a:rPr lang="en-US" sz="2400" b="1"/>
              <a:t>    </a:t>
            </a:r>
            <a:r>
              <a:rPr lang="en-US" sz="2400" b="1">
                <a:solidFill>
                  <a:srgbClr val="990000"/>
                </a:solidFill>
              </a:rPr>
              <a:t>for (i = 0; i &lt; 10; i = i + 1)</a:t>
            </a:r>
          </a:p>
          <a:p>
            <a:pPr>
              <a:buFontTx/>
              <a:buNone/>
            </a:pPr>
            <a:r>
              <a:rPr lang="en-US" sz="2400" b="1">
                <a:solidFill>
                  <a:srgbClr val="990000"/>
                </a:solidFill>
              </a:rPr>
              <a:t>        print(i);</a:t>
            </a:r>
          </a:p>
          <a:p>
            <a:pPr>
              <a:buFontTx/>
              <a:buNone/>
            </a:pPr>
            <a:r>
              <a:rPr lang="en-US" sz="2400" b="1"/>
              <a:t>}</a:t>
            </a:r>
          </a:p>
        </p:txBody>
      </p:sp>
      <p:sp>
        <p:nvSpPr>
          <p:cNvPr id="158723" name="Rectangle 3"/>
          <p:cNvSpPr>
            <a:spLocks noGrp="1" noChangeArrowheads="1"/>
          </p:cNvSpPr>
          <p:nvPr>
            <p:ph type="body" sz="half" idx="4294967295"/>
          </p:nvPr>
        </p:nvSpPr>
        <p:spPr>
          <a:xfrm>
            <a:off x="5562600" y="457200"/>
            <a:ext cx="3581400" cy="6019800"/>
          </a:xfrm>
        </p:spPr>
        <p:txBody>
          <a:bodyPr/>
          <a:lstStyle/>
          <a:p>
            <a:pPr>
              <a:lnSpc>
                <a:spcPct val="90000"/>
              </a:lnSpc>
              <a:buFontTx/>
              <a:buNone/>
            </a:pPr>
            <a:r>
              <a:rPr lang="en-US" sz="2400" b="1" dirty="0"/>
              <a:t>main:</a:t>
            </a:r>
          </a:p>
          <a:p>
            <a:pPr>
              <a:lnSpc>
                <a:spcPct val="90000"/>
              </a:lnSpc>
              <a:buFontTx/>
              <a:buNone/>
            </a:pPr>
            <a:r>
              <a:rPr lang="en-US" sz="2400" b="1" dirty="0">
                <a:solidFill>
                  <a:srgbClr val="990000"/>
                </a:solidFill>
              </a:rPr>
              <a:t>        t0 = 0</a:t>
            </a:r>
          </a:p>
          <a:p>
            <a:pPr>
              <a:lnSpc>
                <a:spcPct val="90000"/>
              </a:lnSpc>
              <a:buFontTx/>
              <a:buNone/>
            </a:pPr>
            <a:r>
              <a:rPr lang="en-US" sz="2400" b="1" dirty="0">
                <a:solidFill>
                  <a:srgbClr val="990000"/>
                </a:solidFill>
              </a:rPr>
              <a:t>        </a:t>
            </a:r>
            <a:r>
              <a:rPr lang="en-US" sz="2400" b="1" dirty="0" err="1">
                <a:solidFill>
                  <a:srgbClr val="990000"/>
                </a:solidFill>
              </a:rPr>
              <a:t>i</a:t>
            </a:r>
            <a:r>
              <a:rPr lang="en-US" sz="2400" b="1" dirty="0">
                <a:solidFill>
                  <a:srgbClr val="990000"/>
                </a:solidFill>
              </a:rPr>
              <a:t> = t0</a:t>
            </a:r>
          </a:p>
          <a:p>
            <a:pPr>
              <a:lnSpc>
                <a:spcPct val="90000"/>
              </a:lnSpc>
              <a:buFontTx/>
              <a:buNone/>
            </a:pPr>
            <a:r>
              <a:rPr lang="en-US" sz="2400" b="1" dirty="0">
                <a:solidFill>
                  <a:srgbClr val="990000"/>
                </a:solidFill>
              </a:rPr>
              <a:t>L0:</a:t>
            </a:r>
          </a:p>
          <a:p>
            <a:pPr>
              <a:lnSpc>
                <a:spcPct val="90000"/>
              </a:lnSpc>
              <a:buFontTx/>
              <a:buNone/>
            </a:pPr>
            <a:r>
              <a:rPr lang="en-US" sz="2400" b="1" dirty="0">
                <a:solidFill>
                  <a:srgbClr val="990000"/>
                </a:solidFill>
              </a:rPr>
              <a:t>        t1 = 10</a:t>
            </a:r>
          </a:p>
          <a:p>
            <a:pPr>
              <a:lnSpc>
                <a:spcPct val="90000"/>
              </a:lnSpc>
              <a:buFontTx/>
              <a:buNone/>
            </a:pPr>
            <a:r>
              <a:rPr lang="en-US" sz="2400" b="1" dirty="0">
                <a:solidFill>
                  <a:srgbClr val="990000"/>
                </a:solidFill>
              </a:rPr>
              <a:t>        t2 = </a:t>
            </a:r>
            <a:r>
              <a:rPr lang="en-US" sz="2400" b="1" dirty="0" err="1">
                <a:solidFill>
                  <a:srgbClr val="990000"/>
                </a:solidFill>
              </a:rPr>
              <a:t>i</a:t>
            </a:r>
            <a:r>
              <a:rPr lang="en-US" sz="2400" b="1" dirty="0">
                <a:solidFill>
                  <a:srgbClr val="990000"/>
                </a:solidFill>
              </a:rPr>
              <a:t> &lt; t1</a:t>
            </a:r>
          </a:p>
          <a:p>
            <a:pPr>
              <a:lnSpc>
                <a:spcPct val="90000"/>
              </a:lnSpc>
              <a:buFontTx/>
              <a:buNone/>
            </a:pPr>
            <a:r>
              <a:rPr lang="en-US" sz="2400" b="1" dirty="0">
                <a:solidFill>
                  <a:srgbClr val="990000"/>
                </a:solidFill>
              </a:rPr>
              <a:t>        </a:t>
            </a:r>
            <a:r>
              <a:rPr lang="en-US" sz="2400" b="1" dirty="0" err="1">
                <a:solidFill>
                  <a:srgbClr val="990000"/>
                </a:solidFill>
              </a:rPr>
              <a:t>ifFalse</a:t>
            </a:r>
            <a:r>
              <a:rPr lang="en-US" sz="2400" b="1" dirty="0">
                <a:solidFill>
                  <a:srgbClr val="990000"/>
                </a:solidFill>
              </a:rPr>
              <a:t> t2 </a:t>
            </a:r>
            <a:r>
              <a:rPr lang="en-US" sz="2400" b="1" dirty="0" err="1">
                <a:solidFill>
                  <a:srgbClr val="990000"/>
                </a:solidFill>
              </a:rPr>
              <a:t>goto</a:t>
            </a:r>
            <a:r>
              <a:rPr lang="en-US" sz="2400" b="1" dirty="0">
                <a:solidFill>
                  <a:srgbClr val="990000"/>
                </a:solidFill>
              </a:rPr>
              <a:t> L1</a:t>
            </a:r>
          </a:p>
          <a:p>
            <a:pPr>
              <a:lnSpc>
                <a:spcPct val="90000"/>
              </a:lnSpc>
              <a:buFontTx/>
              <a:buNone/>
            </a:pPr>
            <a:r>
              <a:rPr lang="en-US" sz="2400" b="1" dirty="0">
                <a:solidFill>
                  <a:srgbClr val="990000"/>
                </a:solidFill>
              </a:rPr>
              <a:t>        </a:t>
            </a:r>
            <a:r>
              <a:rPr lang="en-US" sz="2400" b="1" dirty="0" err="1">
                <a:solidFill>
                  <a:srgbClr val="990000"/>
                </a:solidFill>
              </a:rPr>
              <a:t>param</a:t>
            </a:r>
            <a:r>
              <a:rPr lang="en-US" sz="2400" b="1" dirty="0">
                <a:solidFill>
                  <a:srgbClr val="990000"/>
                </a:solidFill>
              </a:rPr>
              <a:t> </a:t>
            </a:r>
            <a:r>
              <a:rPr lang="en-US" sz="2400" b="1" dirty="0" err="1">
                <a:solidFill>
                  <a:srgbClr val="990000"/>
                </a:solidFill>
              </a:rPr>
              <a:t>i</a:t>
            </a:r>
            <a:r>
              <a:rPr lang="en-US" sz="2400" b="1" dirty="0">
                <a:solidFill>
                  <a:srgbClr val="990000"/>
                </a:solidFill>
              </a:rPr>
              <a:t>, 1</a:t>
            </a:r>
          </a:p>
          <a:p>
            <a:pPr>
              <a:lnSpc>
                <a:spcPct val="90000"/>
              </a:lnSpc>
              <a:buFontTx/>
              <a:buNone/>
            </a:pPr>
            <a:r>
              <a:rPr lang="en-US" sz="2400" b="1" dirty="0">
                <a:solidFill>
                  <a:srgbClr val="990000"/>
                </a:solidFill>
              </a:rPr>
              <a:t>        call </a:t>
            </a:r>
            <a:r>
              <a:rPr lang="en-US" sz="2400" b="1" dirty="0" err="1">
                <a:solidFill>
                  <a:srgbClr val="990000"/>
                </a:solidFill>
              </a:rPr>
              <a:t>PrintInt</a:t>
            </a:r>
            <a:r>
              <a:rPr lang="en-US" sz="2400" b="1" dirty="0">
                <a:solidFill>
                  <a:srgbClr val="990000"/>
                </a:solidFill>
              </a:rPr>
              <a:t>, 1</a:t>
            </a:r>
          </a:p>
          <a:p>
            <a:pPr>
              <a:lnSpc>
                <a:spcPct val="90000"/>
              </a:lnSpc>
              <a:buFontTx/>
              <a:buNone/>
            </a:pPr>
            <a:r>
              <a:rPr lang="en-US" sz="2400" b="1" dirty="0">
                <a:solidFill>
                  <a:srgbClr val="990000"/>
                </a:solidFill>
              </a:rPr>
              <a:t>        t3 = 1</a:t>
            </a:r>
          </a:p>
          <a:p>
            <a:pPr>
              <a:lnSpc>
                <a:spcPct val="90000"/>
              </a:lnSpc>
              <a:buFontTx/>
              <a:buNone/>
            </a:pPr>
            <a:r>
              <a:rPr lang="en-US" sz="2400" b="1" dirty="0">
                <a:solidFill>
                  <a:srgbClr val="990000"/>
                </a:solidFill>
              </a:rPr>
              <a:t>        t4 = </a:t>
            </a:r>
            <a:r>
              <a:rPr lang="en-US" sz="2400" b="1" dirty="0" err="1">
                <a:solidFill>
                  <a:srgbClr val="990000"/>
                </a:solidFill>
              </a:rPr>
              <a:t>i</a:t>
            </a:r>
            <a:r>
              <a:rPr lang="en-US" sz="2400" b="1" dirty="0">
                <a:solidFill>
                  <a:srgbClr val="990000"/>
                </a:solidFill>
              </a:rPr>
              <a:t> + t3</a:t>
            </a:r>
          </a:p>
          <a:p>
            <a:pPr>
              <a:lnSpc>
                <a:spcPct val="90000"/>
              </a:lnSpc>
              <a:buFontTx/>
              <a:buNone/>
            </a:pPr>
            <a:r>
              <a:rPr lang="en-US" sz="2400" b="1" dirty="0">
                <a:solidFill>
                  <a:srgbClr val="990000"/>
                </a:solidFill>
              </a:rPr>
              <a:t>        </a:t>
            </a:r>
            <a:r>
              <a:rPr lang="en-US" sz="2400" b="1" dirty="0" err="1">
                <a:solidFill>
                  <a:srgbClr val="990000"/>
                </a:solidFill>
              </a:rPr>
              <a:t>i</a:t>
            </a:r>
            <a:r>
              <a:rPr lang="en-US" sz="2400" b="1" dirty="0">
                <a:solidFill>
                  <a:srgbClr val="990000"/>
                </a:solidFill>
              </a:rPr>
              <a:t> = t4</a:t>
            </a:r>
          </a:p>
          <a:p>
            <a:pPr>
              <a:lnSpc>
                <a:spcPct val="90000"/>
              </a:lnSpc>
              <a:buFontTx/>
              <a:buNone/>
            </a:pPr>
            <a:r>
              <a:rPr lang="en-US" sz="2400" b="1" dirty="0">
                <a:solidFill>
                  <a:srgbClr val="990000"/>
                </a:solidFill>
              </a:rPr>
              <a:t>        </a:t>
            </a:r>
            <a:r>
              <a:rPr lang="en-US" sz="2400" b="1" dirty="0" err="1">
                <a:solidFill>
                  <a:srgbClr val="990000"/>
                </a:solidFill>
              </a:rPr>
              <a:t>goto</a:t>
            </a:r>
            <a:r>
              <a:rPr lang="en-US" sz="2400" b="1" dirty="0">
                <a:solidFill>
                  <a:srgbClr val="990000"/>
                </a:solidFill>
              </a:rPr>
              <a:t> L0</a:t>
            </a:r>
          </a:p>
          <a:p>
            <a:pPr>
              <a:lnSpc>
                <a:spcPct val="90000"/>
              </a:lnSpc>
              <a:buFontTx/>
              <a:buNone/>
            </a:pPr>
            <a:r>
              <a:rPr lang="en-US" sz="2400" b="1" dirty="0">
                <a:solidFill>
                  <a:srgbClr val="990000"/>
                </a:solidFill>
              </a:rPr>
              <a:t>L1:</a:t>
            </a:r>
          </a:p>
          <a:p>
            <a:pPr>
              <a:lnSpc>
                <a:spcPct val="90000"/>
              </a:lnSpc>
              <a:buFontTx/>
              <a:buNone/>
            </a:pPr>
            <a:r>
              <a:rPr lang="en-US" sz="2400" b="1" dirty="0"/>
              <a:t>        return</a:t>
            </a:r>
          </a:p>
        </p:txBody>
      </p:sp>
      <p:sp>
        <p:nvSpPr>
          <p:cNvPr id="158724" name="Text Box 4"/>
          <p:cNvSpPr txBox="1">
            <a:spLocks noChangeArrowheads="1"/>
          </p:cNvSpPr>
          <p:nvPr/>
        </p:nvSpPr>
        <p:spPr bwMode="auto">
          <a:xfrm>
            <a:off x="441325" y="3551238"/>
            <a:ext cx="3467100" cy="1076325"/>
          </a:xfrm>
          <a:prstGeom prst="rect">
            <a:avLst/>
          </a:prstGeom>
          <a:solidFill>
            <a:schemeClr val="accent1"/>
          </a:solidFill>
          <a:ln w="9525">
            <a:solidFill>
              <a:schemeClr val="tx1"/>
            </a:solidFill>
            <a:miter lim="800000"/>
            <a:headEnd/>
            <a:tailEnd/>
          </a:ln>
          <a:effectLst/>
        </p:spPr>
        <p:txBody>
          <a:bodyPr wrap="none">
            <a:prstTxWarp prst="textNoShape">
              <a:avLst/>
            </a:prstTxWarp>
            <a:spAutoFit/>
          </a:bodyPr>
          <a:lstStyle/>
          <a:p>
            <a:r>
              <a:rPr lang="en-US" sz="3200"/>
              <a:t>More Control Flow:</a:t>
            </a:r>
          </a:p>
          <a:p>
            <a:r>
              <a:rPr lang="en-US" sz="3200"/>
              <a:t>for loops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Translation of Expressions</a:t>
            </a:r>
          </a:p>
        </p:txBody>
      </p:sp>
      <p:sp>
        <p:nvSpPr>
          <p:cNvPr id="162819" name="Rectangle 3"/>
          <p:cNvSpPr>
            <a:spLocks noGrp="1" noChangeArrowheads="1"/>
          </p:cNvSpPr>
          <p:nvPr>
            <p:ph sz="half" idx="1"/>
          </p:nvPr>
        </p:nvSpPr>
        <p:spPr>
          <a:xfrm>
            <a:off x="685800" y="1981200"/>
            <a:ext cx="2438400" cy="4114800"/>
          </a:xfrm>
        </p:spPr>
        <p:txBody>
          <a:bodyPr/>
          <a:lstStyle/>
          <a:p>
            <a:r>
              <a:rPr lang="en-US"/>
              <a:t>S </a:t>
            </a:r>
            <a:r>
              <a:rPr lang="en-US">
                <a:sym typeface="Symbol" charset="2"/>
              </a:rPr>
              <a:t> id = E</a:t>
            </a:r>
          </a:p>
          <a:p>
            <a:endParaRPr lang="en-US">
              <a:sym typeface="Symbol" charset="2"/>
            </a:endParaRPr>
          </a:p>
          <a:p>
            <a:r>
              <a:rPr lang="en-US">
                <a:sym typeface="Symbol" charset="2"/>
              </a:rPr>
              <a:t>E</a:t>
            </a:r>
            <a:r>
              <a:rPr lang="en-US"/>
              <a:t> </a:t>
            </a:r>
            <a:r>
              <a:rPr lang="en-US">
                <a:sym typeface="Symbol" charset="2"/>
              </a:rPr>
              <a:t> E + E</a:t>
            </a:r>
          </a:p>
          <a:p>
            <a:endParaRPr lang="en-US">
              <a:sym typeface="Symbol" charset="2"/>
            </a:endParaRPr>
          </a:p>
          <a:p>
            <a:r>
              <a:rPr lang="en-US">
                <a:sym typeface="Symbol" charset="2"/>
              </a:rPr>
              <a:t>E</a:t>
            </a:r>
            <a:r>
              <a:rPr lang="en-US"/>
              <a:t> </a:t>
            </a:r>
            <a:r>
              <a:rPr lang="en-US">
                <a:sym typeface="Symbol" charset="2"/>
              </a:rPr>
              <a:t> - E</a:t>
            </a:r>
          </a:p>
          <a:p>
            <a:endParaRPr lang="en-US">
              <a:sym typeface="Symbol" charset="2"/>
            </a:endParaRPr>
          </a:p>
          <a:p>
            <a:r>
              <a:rPr lang="en-US">
                <a:sym typeface="Symbol" charset="2"/>
              </a:rPr>
              <a:t>E</a:t>
            </a:r>
            <a:r>
              <a:rPr lang="en-US"/>
              <a:t> </a:t>
            </a:r>
            <a:r>
              <a:rPr lang="en-US">
                <a:sym typeface="Symbol" charset="2"/>
              </a:rPr>
              <a:t> ( E )</a:t>
            </a:r>
          </a:p>
          <a:p>
            <a:r>
              <a:rPr lang="en-US">
                <a:sym typeface="Symbol" charset="2"/>
              </a:rPr>
              <a:t>E</a:t>
            </a:r>
            <a:r>
              <a:rPr lang="en-US"/>
              <a:t> </a:t>
            </a:r>
            <a:r>
              <a:rPr lang="en-US">
                <a:sym typeface="Symbol" charset="2"/>
              </a:rPr>
              <a:t> id</a:t>
            </a:r>
          </a:p>
        </p:txBody>
      </p:sp>
      <p:sp>
        <p:nvSpPr>
          <p:cNvPr id="162820" name="Rectangle 4"/>
          <p:cNvSpPr>
            <a:spLocks noGrp="1" noChangeArrowheads="1"/>
          </p:cNvSpPr>
          <p:nvPr>
            <p:ph sz="half" idx="2"/>
          </p:nvPr>
        </p:nvSpPr>
        <p:spPr>
          <a:xfrm>
            <a:off x="3200400" y="1981200"/>
            <a:ext cx="5715000" cy="4495800"/>
          </a:xfrm>
        </p:spPr>
        <p:txBody>
          <a:bodyPr/>
          <a:lstStyle/>
          <a:p>
            <a:r>
              <a:rPr lang="en-US" sz="2400"/>
              <a:t>$$.code = concat($3.code, $1.lexeme = $3.addr)</a:t>
            </a:r>
          </a:p>
          <a:p>
            <a:r>
              <a:rPr lang="en-US" sz="2400"/>
              <a:t>$$.addr = new Temp(); $$.code = concat($1.code, $3.code, $$.addr = $1.addr + $3.addr)</a:t>
            </a:r>
            <a:endParaRPr lang="en-US"/>
          </a:p>
          <a:p>
            <a:r>
              <a:rPr lang="en-US" sz="2400"/>
              <a:t>$$.addr = new Temp(); $$.code = concat($2.code, $$.addr = - $2.addr)</a:t>
            </a:r>
          </a:p>
          <a:p>
            <a:endParaRPr lang="en-US" sz="2400"/>
          </a:p>
          <a:p>
            <a:r>
              <a:rPr lang="en-US" sz="2400"/>
              <a:t>$$.addr = $2.addr; $$.code = $2.code</a:t>
            </a:r>
          </a:p>
          <a:p>
            <a:r>
              <a:rPr lang="en-US" sz="2400"/>
              <a:t>$$.addr = symtbl($1.lexeme); $$.code = ‘’</a:t>
            </a:r>
          </a:p>
        </p:txBody>
      </p:sp>
      <p:sp>
        <p:nvSpPr>
          <p:cNvPr id="7" name="AutoShape 9"/>
          <p:cNvSpPr>
            <a:spLocks noChangeArrowheads="1"/>
          </p:cNvSpPr>
          <p:nvPr/>
        </p:nvSpPr>
        <p:spPr bwMode="auto">
          <a:xfrm>
            <a:off x="6948264" y="1484784"/>
            <a:ext cx="1800200" cy="369168"/>
          </a:xfrm>
          <a:prstGeom prst="wedgeRectCallout">
            <a:avLst>
              <a:gd name="adj1" fmla="val -9830"/>
              <a:gd name="adj2" fmla="val 11829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2000" dirty="0"/>
              <a:t>symbol table</a:t>
            </a:r>
          </a:p>
        </p:txBody>
      </p:sp>
    </p:spTree>
    <p:extLst>
      <p:ext uri="{BB962C8B-B14F-4D97-AF65-F5344CB8AC3E}">
        <p14:creationId xmlns:p14="http://schemas.microsoft.com/office/powerpoint/2010/main" val="826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Backpatching in Control-Flow</a:t>
            </a:r>
          </a:p>
        </p:txBody>
      </p:sp>
      <p:sp>
        <p:nvSpPr>
          <p:cNvPr id="164867" name="Rectangle 3"/>
          <p:cNvSpPr>
            <a:spLocks noGrp="1" noChangeArrowheads="1"/>
          </p:cNvSpPr>
          <p:nvPr>
            <p:ph idx="1"/>
          </p:nvPr>
        </p:nvSpPr>
        <p:spPr>
          <a:xfrm>
            <a:off x="685800" y="1906488"/>
            <a:ext cx="7772400" cy="4114800"/>
          </a:xfrm>
        </p:spPr>
        <p:txBody>
          <a:bodyPr/>
          <a:lstStyle/>
          <a:p>
            <a:pPr>
              <a:lnSpc>
                <a:spcPct val="90000"/>
              </a:lnSpc>
            </a:pPr>
            <a:r>
              <a:rPr lang="en-US" sz="2800" dirty="0"/>
              <a:t>Implementing the translations can be done in one or two passes</a:t>
            </a:r>
          </a:p>
          <a:p>
            <a:pPr>
              <a:lnSpc>
                <a:spcPct val="90000"/>
              </a:lnSpc>
            </a:pPr>
            <a:r>
              <a:rPr lang="en-US" sz="2800" dirty="0"/>
              <a:t>The difficulty with code generation in one pass is that we may not know the target label for jump statements </a:t>
            </a:r>
          </a:p>
          <a:p>
            <a:pPr>
              <a:lnSpc>
                <a:spcPct val="90000"/>
              </a:lnSpc>
            </a:pPr>
            <a:r>
              <a:rPr lang="en-US" sz="2800" i="1" dirty="0" err="1"/>
              <a:t>Backpatching</a:t>
            </a:r>
            <a:r>
              <a:rPr lang="en-US" sz="2800" dirty="0"/>
              <a:t> allows one pass code generation</a:t>
            </a:r>
          </a:p>
          <a:p>
            <a:pPr lvl="1">
              <a:lnSpc>
                <a:spcPct val="90000"/>
              </a:lnSpc>
            </a:pPr>
            <a:r>
              <a:rPr lang="en-US" sz="2400" dirty="0"/>
              <a:t>Generate jump statements with the empty targets (temporarily unspecified)</a:t>
            </a:r>
          </a:p>
          <a:p>
            <a:pPr lvl="1">
              <a:lnSpc>
                <a:spcPct val="90000"/>
              </a:lnSpc>
            </a:pPr>
            <a:r>
              <a:rPr lang="en-US" sz="2400" dirty="0"/>
              <a:t>Put each of these statements into a list</a:t>
            </a:r>
          </a:p>
          <a:p>
            <a:pPr lvl="1">
              <a:lnSpc>
                <a:spcPct val="90000"/>
              </a:lnSpc>
            </a:pPr>
            <a:r>
              <a:rPr lang="en-US" sz="2400" dirty="0"/>
              <a:t>When the target is known, fill the proper labels in the jump statements (</a:t>
            </a:r>
            <a:r>
              <a:rPr lang="en-US" sz="2400" dirty="0" err="1"/>
              <a:t>backpatching</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Backpatching</a:t>
            </a:r>
            <a:endParaRPr lang="en-CA" dirty="0"/>
          </a:p>
        </p:txBody>
      </p:sp>
      <p:sp>
        <p:nvSpPr>
          <p:cNvPr id="3" name="Content Placeholder 2"/>
          <p:cNvSpPr>
            <a:spLocks noGrp="1"/>
          </p:cNvSpPr>
          <p:nvPr>
            <p:ph idx="1"/>
          </p:nvPr>
        </p:nvSpPr>
        <p:spPr>
          <a:xfrm>
            <a:off x="685800" y="1700808"/>
            <a:ext cx="7772400" cy="4114800"/>
          </a:xfrm>
        </p:spPr>
        <p:txBody>
          <a:bodyPr/>
          <a:lstStyle/>
          <a:p>
            <a:r>
              <a:rPr lang="en-US" altLang="en-US" sz="2400" dirty="0"/>
              <a:t>If (a &lt; b) then </a:t>
            </a:r>
            <a:r>
              <a:rPr lang="en-US" altLang="en-US" sz="2400" dirty="0" err="1"/>
              <a:t>i</a:t>
            </a:r>
            <a:r>
              <a:rPr lang="en-US" altLang="en-US" sz="2400" dirty="0"/>
              <a:t> = i+1; else j = i+1;</a:t>
            </a:r>
          </a:p>
          <a:p>
            <a:pPr lvl="3" eaLnBrk="1" hangingPunct="1">
              <a:buFontTx/>
              <a:buNone/>
            </a:pPr>
            <a:r>
              <a:rPr lang="en-US" altLang="en-US" sz="2200" dirty="0"/>
              <a:t> 99:   t0 = a &lt; b</a:t>
            </a:r>
          </a:p>
          <a:p>
            <a:pPr lvl="3" eaLnBrk="1" hangingPunct="1">
              <a:buFontTx/>
              <a:buNone/>
            </a:pPr>
            <a:r>
              <a:rPr lang="en-US" altLang="en-US" sz="2200" dirty="0"/>
              <a:t>100:   if t0  </a:t>
            </a:r>
            <a:r>
              <a:rPr lang="en-US" altLang="en-US" sz="2200" dirty="0" err="1"/>
              <a:t>goto</a:t>
            </a:r>
            <a:r>
              <a:rPr lang="en-US" altLang="en-US" sz="2200" dirty="0"/>
              <a:t> 102</a:t>
            </a:r>
          </a:p>
          <a:p>
            <a:pPr lvl="3" eaLnBrk="1" hangingPunct="1">
              <a:buFontTx/>
              <a:buNone/>
            </a:pPr>
            <a:r>
              <a:rPr lang="en-US" altLang="en-US" sz="2200" dirty="0"/>
              <a:t>101:   </a:t>
            </a:r>
            <a:r>
              <a:rPr lang="en-US" altLang="en-US" sz="2200" dirty="0" err="1"/>
              <a:t>goto</a:t>
            </a:r>
            <a:r>
              <a:rPr lang="en-US" altLang="en-US" sz="2200" dirty="0"/>
              <a:t> ???</a:t>
            </a:r>
          </a:p>
          <a:p>
            <a:pPr lvl="3" eaLnBrk="1" hangingPunct="1">
              <a:buFontTx/>
              <a:buNone/>
            </a:pPr>
            <a:r>
              <a:rPr lang="en-US" altLang="en-US" sz="2200" dirty="0"/>
              <a:t>102:   t1 = 1</a:t>
            </a:r>
          </a:p>
          <a:p>
            <a:pPr lvl="3" eaLnBrk="1" hangingPunct="1">
              <a:buFontTx/>
              <a:buNone/>
            </a:pPr>
            <a:r>
              <a:rPr lang="en-US" altLang="en-US" sz="2200" dirty="0"/>
              <a:t>103:   t2 = i + t1</a:t>
            </a:r>
          </a:p>
          <a:p>
            <a:pPr lvl="3" eaLnBrk="1" hangingPunct="1">
              <a:buFontTx/>
              <a:buNone/>
            </a:pPr>
            <a:r>
              <a:rPr lang="en-US" altLang="en-US" sz="2200" dirty="0"/>
              <a:t>104:   </a:t>
            </a:r>
            <a:r>
              <a:rPr lang="en-US" altLang="en-US" sz="2200" dirty="0" err="1"/>
              <a:t>i</a:t>
            </a:r>
            <a:r>
              <a:rPr lang="en-US" altLang="en-US" sz="2200" dirty="0"/>
              <a:t> = t2</a:t>
            </a:r>
          </a:p>
          <a:p>
            <a:pPr lvl="3" eaLnBrk="1" hangingPunct="1">
              <a:buFontTx/>
              <a:buNone/>
            </a:pPr>
            <a:r>
              <a:rPr lang="en-US" altLang="en-US" sz="2200" dirty="0"/>
              <a:t>105:   </a:t>
            </a:r>
            <a:r>
              <a:rPr lang="en-US" altLang="en-US" sz="2200" dirty="0" err="1"/>
              <a:t>goto</a:t>
            </a:r>
            <a:r>
              <a:rPr lang="en-US" altLang="en-US" sz="2200" dirty="0"/>
              <a:t> ???</a:t>
            </a:r>
          </a:p>
          <a:p>
            <a:pPr lvl="3" eaLnBrk="1" hangingPunct="1">
              <a:buFontTx/>
              <a:buNone/>
            </a:pPr>
            <a:r>
              <a:rPr lang="en-US" altLang="en-US" sz="2200" dirty="0"/>
              <a:t>106:   t1 = 1</a:t>
            </a:r>
          </a:p>
          <a:p>
            <a:pPr lvl="3" eaLnBrk="1" hangingPunct="1">
              <a:buFontTx/>
              <a:buNone/>
            </a:pPr>
            <a:r>
              <a:rPr lang="en-US" altLang="en-US" sz="2200" dirty="0"/>
              <a:t>107:   t2 = i+t1</a:t>
            </a:r>
          </a:p>
          <a:p>
            <a:pPr lvl="3" eaLnBrk="1" hangingPunct="1">
              <a:buFontTx/>
              <a:buNone/>
            </a:pPr>
            <a:r>
              <a:rPr lang="en-US" altLang="en-US" sz="2200" dirty="0"/>
              <a:t>108:   j = t2</a:t>
            </a:r>
          </a:p>
          <a:p>
            <a:pPr lvl="3" eaLnBrk="1" hangingPunct="1">
              <a:buFontTx/>
              <a:buNone/>
            </a:pPr>
            <a:r>
              <a:rPr lang="en-US" altLang="en-US" sz="2200" dirty="0"/>
              <a:t>109:</a:t>
            </a:r>
            <a:endParaRPr lang="en-CA" sz="2200" dirty="0"/>
          </a:p>
        </p:txBody>
      </p:sp>
      <p:sp>
        <p:nvSpPr>
          <p:cNvPr id="7" name="AutoShape 6"/>
          <p:cNvSpPr>
            <a:spLocks noChangeArrowheads="1"/>
          </p:cNvSpPr>
          <p:nvPr/>
        </p:nvSpPr>
        <p:spPr bwMode="auto">
          <a:xfrm>
            <a:off x="4499992" y="3212976"/>
            <a:ext cx="1371600" cy="533400"/>
          </a:xfrm>
          <a:prstGeom prst="wedgeRectCallout">
            <a:avLst>
              <a:gd name="adj1" fmla="val -102083"/>
              <a:gd name="adj2" fmla="val -4851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3200" dirty="0" err="1"/>
              <a:t>falselist</a:t>
            </a:r>
            <a:endParaRPr lang="en-US" dirty="0"/>
          </a:p>
        </p:txBody>
      </p:sp>
      <p:sp>
        <p:nvSpPr>
          <p:cNvPr id="8" name="Rectangle 7"/>
          <p:cNvSpPr/>
          <p:nvPr/>
        </p:nvSpPr>
        <p:spPr>
          <a:xfrm>
            <a:off x="5740909" y="3933056"/>
            <a:ext cx="3007555" cy="830997"/>
          </a:xfrm>
          <a:prstGeom prst="rect">
            <a:avLst/>
          </a:prstGeom>
        </p:spPr>
        <p:txBody>
          <a:bodyPr wrap="none">
            <a:spAutoFit/>
          </a:bodyPr>
          <a:lstStyle/>
          <a:p>
            <a:r>
              <a:rPr lang="en-US" dirty="0" err="1"/>
              <a:t>backpatch</a:t>
            </a:r>
            <a:r>
              <a:rPr lang="en-US" dirty="0"/>
              <a:t>({101}, 106)</a:t>
            </a:r>
          </a:p>
          <a:p>
            <a:r>
              <a:rPr lang="en-US" dirty="0" err="1"/>
              <a:t>backpatch</a:t>
            </a:r>
            <a:r>
              <a:rPr lang="en-US" dirty="0"/>
              <a:t>({105}, 109)</a:t>
            </a:r>
            <a:endParaRPr lang="en-CA" dirty="0"/>
          </a:p>
        </p:txBody>
      </p:sp>
      <p:sp>
        <p:nvSpPr>
          <p:cNvPr id="9" name="AutoShape 6"/>
          <p:cNvSpPr>
            <a:spLocks noChangeArrowheads="1"/>
          </p:cNvSpPr>
          <p:nvPr/>
        </p:nvSpPr>
        <p:spPr bwMode="auto">
          <a:xfrm>
            <a:off x="4499992" y="4797152"/>
            <a:ext cx="1371600" cy="533400"/>
          </a:xfrm>
          <a:prstGeom prst="wedgeRectCallout">
            <a:avLst>
              <a:gd name="adj1" fmla="val -102083"/>
              <a:gd name="adj2" fmla="val -4851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3200" dirty="0" err="1"/>
              <a:t>nextlist</a:t>
            </a:r>
            <a:endParaRPr lang="en-US" dirty="0"/>
          </a:p>
        </p:txBody>
      </p:sp>
    </p:spTree>
    <p:extLst>
      <p:ext uri="{BB962C8B-B14F-4D97-AF65-F5344CB8AC3E}">
        <p14:creationId xmlns:p14="http://schemas.microsoft.com/office/powerpoint/2010/main" val="176969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Backpatching</a:t>
            </a:r>
          </a:p>
        </p:txBody>
      </p:sp>
      <p:sp>
        <p:nvSpPr>
          <p:cNvPr id="174083" name="Rectangle 3"/>
          <p:cNvSpPr>
            <a:spLocks noGrp="1" noChangeArrowheads="1"/>
          </p:cNvSpPr>
          <p:nvPr>
            <p:ph idx="1"/>
          </p:nvPr>
        </p:nvSpPr>
        <p:spPr>
          <a:xfrm>
            <a:off x="685800" y="1752600"/>
            <a:ext cx="7772400" cy="4343400"/>
          </a:xfrm>
        </p:spPr>
        <p:txBody>
          <a:bodyPr/>
          <a:lstStyle/>
          <a:p>
            <a:r>
              <a:rPr lang="en-US" sz="2800" dirty="0"/>
              <a:t>We maintain a list of statements that need patching by future statements</a:t>
            </a:r>
          </a:p>
          <a:p>
            <a:r>
              <a:rPr lang="en-US" sz="2800" dirty="0"/>
              <a:t>Three lists are maintained: </a:t>
            </a:r>
          </a:p>
          <a:p>
            <a:pPr lvl="1"/>
            <a:r>
              <a:rPr lang="en-US" sz="2400" dirty="0" err="1"/>
              <a:t>truelist</a:t>
            </a:r>
            <a:r>
              <a:rPr lang="en-US" sz="2400" dirty="0"/>
              <a:t>: for targets when evaluation is true</a:t>
            </a:r>
          </a:p>
          <a:p>
            <a:pPr lvl="1"/>
            <a:r>
              <a:rPr lang="en-US" sz="2400" dirty="0" err="1"/>
              <a:t>falselist</a:t>
            </a:r>
            <a:r>
              <a:rPr lang="en-US" sz="2400" dirty="0"/>
              <a:t>: for targets when evaluation is false</a:t>
            </a:r>
          </a:p>
          <a:p>
            <a:pPr lvl="1"/>
            <a:r>
              <a:rPr lang="en-US" sz="2400" dirty="0" err="1"/>
              <a:t>nextlist</a:t>
            </a:r>
            <a:r>
              <a:rPr lang="en-US" sz="2400" dirty="0"/>
              <a:t>: the statement that ends the block</a:t>
            </a:r>
          </a:p>
          <a:p>
            <a:r>
              <a:rPr lang="en-US" sz="2800" dirty="0"/>
              <a:t>These lists can be implemented as a synthesized attribute</a:t>
            </a:r>
          </a:p>
          <a:p>
            <a:pPr lvl="1"/>
            <a:r>
              <a:rPr lang="en-US" sz="2400" dirty="0"/>
              <a:t>Using marker non-terminals</a:t>
            </a:r>
          </a:p>
        </p:txBody>
      </p:sp>
    </p:spTree>
    <p:extLst>
      <p:ext uri="{BB962C8B-B14F-4D97-AF65-F5344CB8AC3E}">
        <p14:creationId xmlns:p14="http://schemas.microsoft.com/office/powerpoint/2010/main" val="2263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476672"/>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if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  block</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a:t>
            </a:r>
            <a:r>
              <a:rPr lang="en-US" sz="2000" kern="0" dirty="0" err="1">
                <a:sym typeface="Symbol" charset="2"/>
              </a:rPr>
              <a:t>makelist</a:t>
            </a:r>
            <a:r>
              <a:rPr lang="en-US" sz="2000" kern="0" dirty="0">
                <a:sym typeface="Symbol" charset="2"/>
              </a:rPr>
              <a:t>(nextinstr+1);</a:t>
            </a:r>
          </a:p>
          <a:p>
            <a:pPr marL="0" indent="0" eaLnBrk="1" hangingPunct="1">
              <a:buNone/>
            </a:pPr>
            <a:r>
              <a:rPr lang="en-US" sz="2000" kern="0" dirty="0">
                <a:sym typeface="Symbol" charset="2"/>
              </a:rPr>
              <a:t>      print(‘if’  E1.addr  </a:t>
            </a:r>
            <a:r>
              <a:rPr lang="en-US" sz="2000" b="1" kern="0" dirty="0" err="1">
                <a:sym typeface="Symbol" charset="2"/>
              </a:rPr>
              <a:t>rel</a:t>
            </a:r>
            <a:r>
              <a:rPr lang="en-US" sz="2000" kern="0" dirty="0" err="1">
                <a:sym typeface="Symbol" charset="2"/>
              </a:rPr>
              <a:t>.op</a:t>
            </a:r>
            <a:r>
              <a:rPr lang="en-US" sz="2000" kern="0" dirty="0">
                <a:sym typeface="Symbol" charset="2"/>
              </a:rPr>
              <a:t>  E2.addr  ‘</a:t>
            </a:r>
            <a:r>
              <a:rPr lang="en-US" sz="2000" kern="0" dirty="0" err="1">
                <a:sym typeface="Symbol" charset="2"/>
              </a:rPr>
              <a:t>goto</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a:t>
            </a:r>
            <a:r>
              <a:rPr lang="en-US" sz="2400" b="1" kern="0" dirty="0">
                <a:sym typeface="Symbol" charset="2"/>
              </a:rPr>
              <a:t>true</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a:t>
            </a:r>
            <a:r>
              <a:rPr lang="en-US" sz="2400" b="1" kern="0" dirty="0">
                <a:sym typeface="Symbol" charset="2"/>
              </a:rPr>
              <a:t>false</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796136" y="1124744"/>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 &lt; b)  {</a:t>
            </a:r>
            <a:r>
              <a:rPr lang="en-US" altLang="en-US" sz="2400" dirty="0" err="1"/>
              <a:t>i</a:t>
            </a:r>
            <a:r>
              <a:rPr lang="en-US" altLang="en-US" sz="2400" dirty="0"/>
              <a:t> = i+1;}</a:t>
            </a:r>
          </a:p>
          <a:p>
            <a:pPr eaLnBrk="1" hangingPunct="1"/>
            <a:r>
              <a:rPr lang="en-US" sz="2400" kern="0" dirty="0">
                <a:sym typeface="Symbol" charset="2"/>
              </a:rPr>
              <a:t>101: …</a:t>
            </a:r>
          </a:p>
          <a:p>
            <a:pPr eaLnBrk="1" hangingPunct="1"/>
            <a:r>
              <a:rPr lang="en-US" sz="2400" kern="0" dirty="0">
                <a:sym typeface="Symbol" charset="2"/>
              </a:rPr>
              <a:t>102:  if a &lt; b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104:  t1 = 1</a:t>
            </a:r>
          </a:p>
          <a:p>
            <a:pPr eaLnBrk="1" hangingPunct="1"/>
            <a:r>
              <a:rPr lang="en-US" sz="2400" kern="0" dirty="0">
                <a:sym typeface="Symbol" charset="2"/>
              </a:rPr>
              <a:t>105:  t2 = i+t1</a:t>
            </a:r>
          </a:p>
          <a:p>
            <a:pPr eaLnBrk="1" hangingPunct="1"/>
            <a:r>
              <a:rPr lang="en-US" sz="2400" kern="0" dirty="0">
                <a:sym typeface="Symbol" charset="2"/>
              </a:rPr>
              <a:t>106:  </a:t>
            </a:r>
            <a:r>
              <a:rPr lang="en-US" sz="2400" kern="0" dirty="0" err="1">
                <a:sym typeface="Symbol" charset="2"/>
              </a:rPr>
              <a:t>i</a:t>
            </a:r>
            <a:r>
              <a:rPr lang="en-US" sz="2400" kern="0" dirty="0">
                <a:sym typeface="Symbol" charset="2"/>
              </a:rPr>
              <a:t> = t2</a:t>
            </a:r>
          </a:p>
          <a:p>
            <a:pPr eaLnBrk="1" hangingPunct="1"/>
            <a:r>
              <a:rPr lang="en-US" sz="2400" kern="0" dirty="0">
                <a:sym typeface="Symbol" charset="2"/>
              </a:rPr>
              <a:t>107: </a:t>
            </a:r>
          </a:p>
        </p:txBody>
      </p:sp>
      <p:sp>
        <p:nvSpPr>
          <p:cNvPr id="10" name="AutoShape 9"/>
          <p:cNvSpPr>
            <a:spLocks noChangeArrowheads="1"/>
          </p:cNvSpPr>
          <p:nvPr/>
        </p:nvSpPr>
        <p:spPr bwMode="auto">
          <a:xfrm>
            <a:off x="2627784" y="1810296"/>
            <a:ext cx="2520280" cy="369168"/>
          </a:xfrm>
          <a:prstGeom prst="wedgeRectCallout">
            <a:avLst>
              <a:gd name="adj1" fmla="val -19908"/>
              <a:gd name="adj2" fmla="val 90773"/>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2000" dirty="0"/>
              <a:t>next instruction number</a:t>
            </a:r>
          </a:p>
        </p:txBody>
      </p:sp>
      <p:sp>
        <p:nvSpPr>
          <p:cNvPr id="11" name="Rectangle 10"/>
          <p:cNvSpPr/>
          <p:nvPr/>
        </p:nvSpPr>
        <p:spPr>
          <a:xfrm>
            <a:off x="4499992" y="4653136"/>
            <a:ext cx="3469219" cy="1938992"/>
          </a:xfrm>
          <a:prstGeom prst="rect">
            <a:avLst/>
          </a:prstGeom>
        </p:spPr>
        <p:txBody>
          <a:bodyPr wrap="none">
            <a:spAutoFit/>
          </a:bodyPr>
          <a:lstStyle/>
          <a:p>
            <a:pPr lvl="1"/>
            <a:r>
              <a:rPr lang="en-US" dirty="0" err="1">
                <a:solidFill>
                  <a:schemeClr val="accent2"/>
                </a:solidFill>
              </a:rPr>
              <a:t>B.truelist</a:t>
            </a:r>
            <a:r>
              <a:rPr lang="en-US" dirty="0">
                <a:solidFill>
                  <a:schemeClr val="accent2"/>
                </a:solidFill>
              </a:rPr>
              <a:t>={102},</a:t>
            </a:r>
          </a:p>
          <a:p>
            <a:pPr lvl="1"/>
            <a:r>
              <a:rPr lang="en-US" dirty="0" err="1">
                <a:solidFill>
                  <a:schemeClr val="accent2"/>
                </a:solidFill>
              </a:rPr>
              <a:t>B.falselist</a:t>
            </a:r>
            <a:r>
              <a:rPr lang="en-US" dirty="0">
                <a:solidFill>
                  <a:schemeClr val="accent2"/>
                </a:solidFill>
              </a:rPr>
              <a:t>={103}</a:t>
            </a:r>
          </a:p>
          <a:p>
            <a:pPr lvl="1"/>
            <a:r>
              <a:rPr lang="en-US" dirty="0" err="1">
                <a:solidFill>
                  <a:schemeClr val="accent2"/>
                </a:solidFill>
              </a:rPr>
              <a:t>M.instr</a:t>
            </a:r>
            <a:r>
              <a:rPr lang="en-US" dirty="0">
                <a:solidFill>
                  <a:schemeClr val="accent2"/>
                </a:solidFill>
              </a:rPr>
              <a:t> = 104</a:t>
            </a:r>
          </a:p>
          <a:p>
            <a:pPr lvl="1"/>
            <a:r>
              <a:rPr lang="en-US" dirty="0" err="1">
                <a:solidFill>
                  <a:schemeClr val="accent2"/>
                </a:solidFill>
              </a:rPr>
              <a:t>backpatch</a:t>
            </a:r>
            <a:r>
              <a:rPr lang="en-US" dirty="0">
                <a:solidFill>
                  <a:schemeClr val="accent2"/>
                </a:solidFill>
              </a:rPr>
              <a:t>({102}, 104)</a:t>
            </a:r>
          </a:p>
          <a:p>
            <a:pPr lvl="1"/>
            <a:r>
              <a:rPr lang="en-US" dirty="0" err="1">
                <a:solidFill>
                  <a:schemeClr val="accent2"/>
                </a:solidFill>
              </a:rPr>
              <a:t>S.nextlist</a:t>
            </a:r>
            <a:r>
              <a:rPr lang="en-US" dirty="0">
                <a:solidFill>
                  <a:schemeClr val="accent2"/>
                </a:solidFill>
              </a:rPr>
              <a:t>={103}</a:t>
            </a:r>
          </a:p>
        </p:txBody>
      </p:sp>
      <p:sp>
        <p:nvSpPr>
          <p:cNvPr id="2" name="Rectangle 1"/>
          <p:cNvSpPr/>
          <p:nvPr/>
        </p:nvSpPr>
        <p:spPr>
          <a:xfrm>
            <a:off x="8316416" y="1959223"/>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5673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while M1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M2  block</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a:t>
            </a:r>
            <a:r>
              <a:rPr lang="en-US" sz="2000" kern="0" dirty="0" err="1">
                <a:sym typeface="Symbol" charset="2"/>
              </a:rPr>
              <a:t>block.nextlist</a:t>
            </a:r>
            <a:r>
              <a:rPr lang="en-US" sz="2000" kern="0" dirty="0">
                <a:sym typeface="Symbol" charset="2"/>
              </a:rPr>
              <a:t>, M1.instr);</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M2.instr);</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a:t>
            </a:r>
            <a:r>
              <a:rPr lang="en-US" sz="2000" kern="0" dirty="0" err="1">
                <a:sym typeface="Symbol" charset="2"/>
              </a:rPr>
              <a:t>B.falselist</a:t>
            </a:r>
            <a:r>
              <a:rPr lang="en-US" sz="2000" kern="0" dirty="0">
                <a:sym typeface="Symbol" charset="2"/>
              </a:rPr>
              <a:t>; print(‘</a:t>
            </a:r>
            <a:r>
              <a:rPr lang="en-US" sz="2000" kern="0" dirty="0" err="1">
                <a:sym typeface="Symbol" charset="2"/>
              </a:rPr>
              <a:t>goto</a:t>
            </a:r>
            <a:r>
              <a:rPr lang="en-US" sz="2000" kern="0" dirty="0">
                <a:sym typeface="Symbol" charset="2"/>
              </a:rPr>
              <a:t>’ M1.instr)}</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a:t>
            </a:r>
            <a:r>
              <a:rPr lang="en-US" sz="2000" kern="0" dirty="0" err="1">
                <a:sym typeface="Symbol" charset="2"/>
              </a:rPr>
              <a:t>makelist</a:t>
            </a:r>
            <a:r>
              <a:rPr lang="en-US" sz="2000" kern="0" dirty="0">
                <a:sym typeface="Symbol" charset="2"/>
              </a:rPr>
              <a:t>(nextinstr+1);</a:t>
            </a:r>
          </a:p>
          <a:p>
            <a:pPr marL="0" indent="0" eaLnBrk="1" hangingPunct="1">
              <a:buNone/>
            </a:pPr>
            <a:r>
              <a:rPr lang="en-US" sz="2000" kern="0" dirty="0">
                <a:sym typeface="Symbol" charset="2"/>
              </a:rPr>
              <a:t>      print(‘if’  E1.addr  </a:t>
            </a:r>
            <a:r>
              <a:rPr lang="en-US" sz="2000" b="1" kern="0" dirty="0" err="1">
                <a:sym typeface="Symbol" charset="2"/>
              </a:rPr>
              <a:t>rel</a:t>
            </a:r>
            <a:r>
              <a:rPr lang="en-US" sz="2000" kern="0" dirty="0" err="1">
                <a:sym typeface="Symbol" charset="2"/>
              </a:rPr>
              <a:t>.op</a:t>
            </a:r>
            <a:r>
              <a:rPr lang="en-US" sz="2000" kern="0" dirty="0">
                <a:sym typeface="Symbol" charset="2"/>
              </a:rPr>
              <a:t>  E2.addr  ‘</a:t>
            </a:r>
            <a:r>
              <a:rPr lang="en-US" sz="2000" kern="0" dirty="0" err="1">
                <a:sym typeface="Symbol" charset="2"/>
              </a:rPr>
              <a:t>goto</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true</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false</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796136" y="764704"/>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while (</a:t>
            </a:r>
            <a:r>
              <a:rPr lang="en-US" altLang="en-US" sz="2400" dirty="0" err="1"/>
              <a:t>i</a:t>
            </a:r>
            <a:r>
              <a:rPr lang="en-US" altLang="en-US" sz="2400" dirty="0"/>
              <a:t> &lt; n)  {</a:t>
            </a:r>
            <a:r>
              <a:rPr lang="en-US" altLang="en-US" sz="2400" dirty="0" err="1"/>
              <a:t>i</a:t>
            </a:r>
            <a:r>
              <a:rPr lang="en-US" altLang="en-US" sz="2400" dirty="0"/>
              <a:t> = i+1;}</a:t>
            </a:r>
          </a:p>
          <a:p>
            <a:pPr eaLnBrk="1" hangingPunct="1"/>
            <a:r>
              <a:rPr lang="en-US" sz="2400" kern="0" dirty="0">
                <a:sym typeface="Symbol" charset="2"/>
              </a:rPr>
              <a:t>101: …</a:t>
            </a:r>
          </a:p>
          <a:p>
            <a:pPr eaLnBrk="1" hangingPunct="1"/>
            <a:r>
              <a:rPr lang="en-US" sz="2400" kern="0" dirty="0">
                <a:sym typeface="Symbol" charset="2"/>
              </a:rPr>
              <a:t>102:  if </a:t>
            </a:r>
            <a:r>
              <a:rPr lang="en-US" sz="2400" kern="0" dirty="0" err="1">
                <a:sym typeface="Symbol" charset="2"/>
              </a:rPr>
              <a:t>i</a:t>
            </a:r>
            <a:r>
              <a:rPr lang="en-US" sz="2400" kern="0" dirty="0">
                <a:sym typeface="Symbol" charset="2"/>
              </a:rPr>
              <a:t> &lt; n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104:  t1 = 1</a:t>
            </a:r>
          </a:p>
          <a:p>
            <a:pPr eaLnBrk="1" hangingPunct="1"/>
            <a:r>
              <a:rPr lang="en-US" sz="2400" kern="0" dirty="0">
                <a:sym typeface="Symbol" charset="2"/>
              </a:rPr>
              <a:t>105:  t2 = i+t1</a:t>
            </a:r>
          </a:p>
          <a:p>
            <a:pPr eaLnBrk="1" hangingPunct="1"/>
            <a:r>
              <a:rPr lang="en-US" sz="2400" kern="0" dirty="0">
                <a:sym typeface="Symbol" charset="2"/>
              </a:rPr>
              <a:t>106:  </a:t>
            </a:r>
            <a:r>
              <a:rPr lang="en-US" sz="2400" kern="0" dirty="0" err="1">
                <a:sym typeface="Symbol" charset="2"/>
              </a:rPr>
              <a:t>i</a:t>
            </a:r>
            <a:r>
              <a:rPr lang="en-US" sz="2400" kern="0" dirty="0">
                <a:sym typeface="Symbol" charset="2"/>
              </a:rPr>
              <a:t> = t2</a:t>
            </a:r>
          </a:p>
          <a:p>
            <a:pPr eaLnBrk="1" hangingPunct="1"/>
            <a:r>
              <a:rPr lang="en-US" sz="2400" kern="0" dirty="0">
                <a:sym typeface="Symbol" charset="2"/>
              </a:rPr>
              <a:t>107: </a:t>
            </a:r>
          </a:p>
          <a:p>
            <a:pPr eaLnBrk="1" hangingPunct="1"/>
            <a:r>
              <a:rPr lang="en-US" sz="2400" kern="0" dirty="0">
                <a:sym typeface="Symbol" charset="2"/>
              </a:rPr>
              <a:t>108: </a:t>
            </a:r>
          </a:p>
        </p:txBody>
      </p:sp>
      <p:sp>
        <p:nvSpPr>
          <p:cNvPr id="11" name="Rectangle 10"/>
          <p:cNvSpPr/>
          <p:nvPr/>
        </p:nvSpPr>
        <p:spPr>
          <a:xfrm>
            <a:off x="3995936" y="4725144"/>
            <a:ext cx="5032147" cy="1938992"/>
          </a:xfrm>
          <a:prstGeom prst="rect">
            <a:avLst/>
          </a:prstGeom>
        </p:spPr>
        <p:txBody>
          <a:bodyPr wrap="none">
            <a:spAutoFit/>
          </a:bodyPr>
          <a:lstStyle/>
          <a:p>
            <a:pPr lvl="1"/>
            <a:r>
              <a:rPr lang="en-US" dirty="0">
                <a:solidFill>
                  <a:schemeClr val="accent2"/>
                </a:solidFill>
              </a:rPr>
              <a:t>M1.instr = 102</a:t>
            </a:r>
          </a:p>
          <a:p>
            <a:pPr lvl="1"/>
            <a:r>
              <a:rPr lang="en-US" dirty="0" err="1">
                <a:solidFill>
                  <a:schemeClr val="accent2"/>
                </a:solidFill>
              </a:rPr>
              <a:t>B.truelist</a:t>
            </a:r>
            <a:r>
              <a:rPr lang="en-US" dirty="0">
                <a:solidFill>
                  <a:schemeClr val="accent2"/>
                </a:solidFill>
              </a:rPr>
              <a:t>={102}, </a:t>
            </a:r>
            <a:r>
              <a:rPr lang="en-US" dirty="0" err="1">
                <a:solidFill>
                  <a:schemeClr val="accent2"/>
                </a:solidFill>
              </a:rPr>
              <a:t>B.falselist</a:t>
            </a:r>
            <a:r>
              <a:rPr lang="en-US" dirty="0">
                <a:solidFill>
                  <a:schemeClr val="accent2"/>
                </a:solidFill>
              </a:rPr>
              <a:t>={103}</a:t>
            </a:r>
          </a:p>
          <a:p>
            <a:pPr lvl="1"/>
            <a:r>
              <a:rPr lang="en-US" dirty="0">
                <a:solidFill>
                  <a:schemeClr val="accent2"/>
                </a:solidFill>
              </a:rPr>
              <a:t>M2.instr = 104</a:t>
            </a:r>
          </a:p>
          <a:p>
            <a:pPr lvl="1"/>
            <a:r>
              <a:rPr lang="en-US" dirty="0" err="1">
                <a:solidFill>
                  <a:schemeClr val="accent2"/>
                </a:solidFill>
              </a:rPr>
              <a:t>backpatch</a:t>
            </a:r>
            <a:r>
              <a:rPr lang="en-US" dirty="0">
                <a:solidFill>
                  <a:schemeClr val="accent2"/>
                </a:solidFill>
              </a:rPr>
              <a:t>({102}, 104)</a:t>
            </a:r>
          </a:p>
          <a:p>
            <a:pPr lvl="1"/>
            <a:r>
              <a:rPr lang="en-US" dirty="0" err="1">
                <a:solidFill>
                  <a:schemeClr val="accent2"/>
                </a:solidFill>
              </a:rPr>
              <a:t>S.nextlist</a:t>
            </a:r>
            <a:r>
              <a:rPr lang="en-US" dirty="0">
                <a:solidFill>
                  <a:schemeClr val="accent2"/>
                </a:solidFill>
              </a:rPr>
              <a:t>={103}</a:t>
            </a:r>
          </a:p>
        </p:txBody>
      </p:sp>
      <p:sp>
        <p:nvSpPr>
          <p:cNvPr id="2" name="Rectangle 1"/>
          <p:cNvSpPr/>
          <p:nvPr/>
        </p:nvSpPr>
        <p:spPr>
          <a:xfrm>
            <a:off x="6786737" y="381444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102</a:t>
            </a:r>
            <a:endParaRPr lang="en-CA" dirty="0">
              <a:latin typeface="Candara" panose="020E0502030303020204" pitchFamily="34" charset="0"/>
            </a:endParaRPr>
          </a:p>
        </p:txBody>
      </p:sp>
      <p:sp>
        <p:nvSpPr>
          <p:cNvPr id="3" name="Rectangle 2"/>
          <p:cNvSpPr/>
          <p:nvPr/>
        </p:nvSpPr>
        <p:spPr>
          <a:xfrm>
            <a:off x="8246149" y="1599183"/>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6648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while M1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M2  block</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a:t>
            </a:r>
            <a:r>
              <a:rPr lang="en-US" sz="2000" kern="0" dirty="0" err="1">
                <a:sym typeface="Symbol" charset="2"/>
              </a:rPr>
              <a:t>block.nextlist</a:t>
            </a:r>
            <a:r>
              <a:rPr lang="en-US" sz="2000" kern="0" dirty="0">
                <a:sym typeface="Symbol" charset="2"/>
              </a:rPr>
              <a:t>, M1.instr);</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M2.instr);</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block.breaklist</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M1.instr)}</a:t>
            </a:r>
          </a:p>
          <a:p>
            <a:pPr eaLnBrk="1" hangingPunct="1"/>
            <a:r>
              <a:rPr lang="en-US" sz="2400" kern="0" dirty="0">
                <a:sym typeface="Symbol" charset="2"/>
              </a:rPr>
              <a:t>S1</a:t>
            </a:r>
            <a:r>
              <a:rPr lang="en-US" sz="2400" kern="0" dirty="0"/>
              <a:t> </a:t>
            </a:r>
            <a:r>
              <a:rPr lang="en-US" sz="2400" kern="0" dirty="0">
                <a:sym typeface="Symbol" charset="2"/>
              </a:rPr>
              <a:t> break ;</a:t>
            </a:r>
          </a:p>
          <a:p>
            <a:pPr marL="0" indent="0" eaLnBrk="1" hangingPunct="1">
              <a:buNone/>
            </a:pPr>
            <a:r>
              <a:rPr lang="en-US" sz="2000" kern="0" dirty="0">
                <a:sym typeface="Symbol" charset="2"/>
              </a:rPr>
              <a:t>    {S1.breaklist=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S1</a:t>
            </a:r>
            <a:r>
              <a:rPr lang="en-US" sz="2400" kern="0" dirty="0"/>
              <a:t> </a:t>
            </a:r>
            <a:r>
              <a:rPr lang="en-US" sz="2400" kern="0" dirty="0">
                <a:sym typeface="Symbol" charset="2"/>
              </a:rPr>
              <a:t> continue ;</a:t>
            </a:r>
          </a:p>
          <a:p>
            <a:pPr marL="0" indent="0" eaLnBrk="1" hangingPunct="1">
              <a:buNone/>
            </a:pPr>
            <a:r>
              <a:rPr lang="en-US" sz="2000" kern="0" dirty="0">
                <a:sym typeface="Symbol" charset="2"/>
              </a:rPr>
              <a:t>{S1.nextlist=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  </a:t>
            </a:r>
            <a:r>
              <a:rPr lang="en-US" sz="2000" kern="0" dirty="0">
                <a:sym typeface="Symbol" charset="2"/>
              </a:rPr>
              <a:t>{…}</a:t>
            </a:r>
          </a:p>
          <a:p>
            <a:pPr eaLnBrk="1" hangingPunct="1"/>
            <a:r>
              <a:rPr lang="en-US" sz="2400" kern="0" dirty="0">
                <a:sym typeface="Symbol" charset="2"/>
              </a:rPr>
              <a:t>block</a:t>
            </a:r>
            <a:r>
              <a:rPr lang="en-US" sz="2400" kern="0" dirty="0"/>
              <a:t> </a:t>
            </a:r>
            <a:r>
              <a:rPr lang="en-US" sz="2400" kern="0" dirty="0">
                <a:sym typeface="Symbol" charset="2"/>
              </a:rPr>
              <a:t> ‘{‘ S1 ‘}’</a:t>
            </a:r>
          </a:p>
          <a:p>
            <a:pPr marL="0" indent="0">
              <a:buNone/>
            </a:pPr>
            <a:r>
              <a:rPr lang="en-US" sz="2000" kern="0" dirty="0">
                <a:sym typeface="Symbol" charset="2"/>
              </a:rPr>
              <a:t>    {</a:t>
            </a:r>
            <a:r>
              <a:rPr lang="en-CA" sz="2000" dirty="0" err="1">
                <a:sym typeface="Symbol" charset="2"/>
              </a:rPr>
              <a:t>block.breaklist</a:t>
            </a:r>
            <a:r>
              <a:rPr lang="en-CA" sz="2000" dirty="0">
                <a:sym typeface="Symbol" charset="2"/>
              </a:rPr>
              <a:t>=</a:t>
            </a:r>
            <a:r>
              <a:rPr lang="en-CA" sz="2000" dirty="0" err="1">
                <a:sym typeface="Symbol" charset="2"/>
              </a:rPr>
              <a:t>S.breaklist</a:t>
            </a:r>
            <a:r>
              <a:rPr lang="en-US" sz="2000" kern="0" dirty="0">
                <a:sym typeface="Symbol" charset="2"/>
              </a:rPr>
              <a:t>;</a:t>
            </a:r>
          </a:p>
          <a:p>
            <a:pPr marL="0" indent="0">
              <a:buNone/>
            </a:pPr>
            <a:r>
              <a:rPr lang="en-US" sz="2000" kern="0" dirty="0">
                <a:sym typeface="Symbol" charset="2"/>
              </a:rPr>
              <a:t>      </a:t>
            </a:r>
            <a:r>
              <a:rPr lang="en-CA" sz="2000" dirty="0" err="1">
                <a:sym typeface="Symbol" charset="2"/>
              </a:rPr>
              <a:t>block.nextlist</a:t>
            </a:r>
            <a:r>
              <a:rPr lang="en-CA" sz="2000" dirty="0">
                <a:sym typeface="Symbol" charset="2"/>
              </a:rPr>
              <a:t>=</a:t>
            </a:r>
            <a:r>
              <a:rPr lang="en-CA" sz="2000" dirty="0" err="1">
                <a:sym typeface="Symbol" charset="2"/>
              </a:rPr>
              <a:t>S.nextlist</a:t>
            </a:r>
            <a:r>
              <a:rPr lang="en-US" sz="2000" kern="0" dirty="0">
                <a:sym typeface="Symbol" charset="2"/>
              </a:rPr>
              <a:t>;}</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652120" y="908720"/>
            <a:ext cx="367240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while (</a:t>
            </a:r>
            <a:r>
              <a:rPr lang="en-US" altLang="en-US" sz="2400" dirty="0" err="1"/>
              <a:t>i</a:t>
            </a:r>
            <a:r>
              <a:rPr lang="en-US" altLang="en-US" sz="2400" dirty="0"/>
              <a:t> &lt; n){continue;}</a:t>
            </a:r>
          </a:p>
          <a:p>
            <a:pPr eaLnBrk="1" hangingPunct="1"/>
            <a:r>
              <a:rPr lang="en-US" sz="2400" kern="0" dirty="0">
                <a:sym typeface="Symbol" charset="2"/>
              </a:rPr>
              <a:t>101: …</a:t>
            </a:r>
          </a:p>
          <a:p>
            <a:pPr eaLnBrk="1" hangingPunct="1"/>
            <a:r>
              <a:rPr lang="en-US" sz="2400" kern="0" dirty="0">
                <a:sym typeface="Symbol" charset="2"/>
              </a:rPr>
              <a:t>102:  if </a:t>
            </a:r>
            <a:r>
              <a:rPr lang="en-US" sz="2400" kern="0" dirty="0" err="1">
                <a:sym typeface="Symbol" charset="2"/>
              </a:rPr>
              <a:t>i</a:t>
            </a:r>
            <a:r>
              <a:rPr lang="en-US" sz="2400" kern="0" dirty="0">
                <a:sym typeface="Symbol" charset="2"/>
              </a:rPr>
              <a:t> &lt; n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104: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105:</a:t>
            </a:r>
          </a:p>
          <a:p>
            <a:pPr eaLnBrk="1" hangingPunct="1"/>
            <a:r>
              <a:rPr lang="en-US" sz="2400" kern="0" dirty="0">
                <a:sym typeface="Symbol" charset="2"/>
              </a:rPr>
              <a:t>106: </a:t>
            </a:r>
          </a:p>
        </p:txBody>
      </p:sp>
      <p:sp>
        <p:nvSpPr>
          <p:cNvPr id="11" name="Rectangle 10"/>
          <p:cNvSpPr/>
          <p:nvPr/>
        </p:nvSpPr>
        <p:spPr>
          <a:xfrm>
            <a:off x="4355976" y="4246488"/>
            <a:ext cx="4666662" cy="2462213"/>
          </a:xfrm>
          <a:prstGeom prst="rect">
            <a:avLst/>
          </a:prstGeom>
        </p:spPr>
        <p:txBody>
          <a:bodyPr wrap="none">
            <a:spAutoFit/>
          </a:bodyPr>
          <a:lstStyle/>
          <a:p>
            <a:pPr lvl="1"/>
            <a:r>
              <a:rPr lang="en-US" sz="2200" dirty="0">
                <a:solidFill>
                  <a:schemeClr val="accent2"/>
                </a:solidFill>
              </a:rPr>
              <a:t>M1.instr = 102</a:t>
            </a:r>
          </a:p>
          <a:p>
            <a:pPr lvl="1"/>
            <a:r>
              <a:rPr lang="en-US" sz="2200" dirty="0" err="1">
                <a:solidFill>
                  <a:schemeClr val="accent2"/>
                </a:solidFill>
              </a:rPr>
              <a:t>B.truelist</a:t>
            </a:r>
            <a:r>
              <a:rPr lang="en-US" sz="2200" dirty="0">
                <a:solidFill>
                  <a:schemeClr val="accent2"/>
                </a:solidFill>
              </a:rPr>
              <a:t>={102}, </a:t>
            </a:r>
            <a:r>
              <a:rPr lang="en-US" sz="2200" dirty="0" err="1">
                <a:solidFill>
                  <a:schemeClr val="accent2"/>
                </a:solidFill>
              </a:rPr>
              <a:t>B.falselist</a:t>
            </a:r>
            <a:r>
              <a:rPr lang="en-US" sz="2200" dirty="0">
                <a:solidFill>
                  <a:schemeClr val="accent2"/>
                </a:solidFill>
              </a:rPr>
              <a:t>={103}</a:t>
            </a:r>
          </a:p>
          <a:p>
            <a:pPr lvl="1"/>
            <a:r>
              <a:rPr lang="en-US" sz="2200" dirty="0">
                <a:solidFill>
                  <a:schemeClr val="accent2"/>
                </a:solidFill>
              </a:rPr>
              <a:t>M2.instr = 104</a:t>
            </a:r>
          </a:p>
          <a:p>
            <a:pPr lvl="1"/>
            <a:r>
              <a:rPr lang="en-US" sz="2200" dirty="0">
                <a:solidFill>
                  <a:schemeClr val="accent2"/>
                </a:solidFill>
              </a:rPr>
              <a:t>S1.nextlist=</a:t>
            </a:r>
            <a:r>
              <a:rPr lang="en-US" sz="2200" dirty="0" err="1">
                <a:solidFill>
                  <a:schemeClr val="accent2"/>
                </a:solidFill>
              </a:rPr>
              <a:t>block.nextlist</a:t>
            </a:r>
            <a:r>
              <a:rPr lang="en-US" sz="2200" dirty="0">
                <a:solidFill>
                  <a:schemeClr val="accent2"/>
                </a:solidFill>
              </a:rPr>
              <a:t>={104}</a:t>
            </a:r>
          </a:p>
          <a:p>
            <a:pPr lvl="1"/>
            <a:r>
              <a:rPr lang="en-US" sz="2200" dirty="0" err="1">
                <a:solidFill>
                  <a:schemeClr val="accent2"/>
                </a:solidFill>
              </a:rPr>
              <a:t>backpatch</a:t>
            </a:r>
            <a:r>
              <a:rPr lang="en-US" sz="2200" dirty="0">
                <a:solidFill>
                  <a:schemeClr val="accent2"/>
                </a:solidFill>
              </a:rPr>
              <a:t>({104}, 102)</a:t>
            </a:r>
          </a:p>
          <a:p>
            <a:pPr lvl="1"/>
            <a:r>
              <a:rPr lang="en-US" sz="2200" dirty="0" err="1">
                <a:solidFill>
                  <a:schemeClr val="accent2"/>
                </a:solidFill>
              </a:rPr>
              <a:t>backpatch</a:t>
            </a:r>
            <a:r>
              <a:rPr lang="en-US" sz="2200" dirty="0">
                <a:solidFill>
                  <a:schemeClr val="accent2"/>
                </a:solidFill>
              </a:rPr>
              <a:t>({102}, 104)</a:t>
            </a:r>
          </a:p>
          <a:p>
            <a:pPr lvl="1"/>
            <a:r>
              <a:rPr lang="en-US" sz="2200" dirty="0" err="1">
                <a:solidFill>
                  <a:schemeClr val="accent2"/>
                </a:solidFill>
              </a:rPr>
              <a:t>S.nextlist</a:t>
            </a:r>
            <a:r>
              <a:rPr lang="en-US" sz="2200" dirty="0">
                <a:solidFill>
                  <a:schemeClr val="accent2"/>
                </a:solidFill>
              </a:rPr>
              <a:t>={103}</a:t>
            </a:r>
          </a:p>
        </p:txBody>
      </p:sp>
      <p:sp>
        <p:nvSpPr>
          <p:cNvPr id="2" name="Rectangle 1"/>
          <p:cNvSpPr/>
          <p:nvPr/>
        </p:nvSpPr>
        <p:spPr>
          <a:xfrm>
            <a:off x="6647532" y="310706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102</a:t>
            </a:r>
            <a:endParaRPr lang="en-CA" dirty="0">
              <a:latin typeface="Candara" panose="020E0502030303020204" pitchFamily="34" charset="0"/>
            </a:endParaRPr>
          </a:p>
        </p:txBody>
      </p:sp>
      <p:sp>
        <p:nvSpPr>
          <p:cNvPr id="3" name="Rectangle 2"/>
          <p:cNvSpPr/>
          <p:nvPr/>
        </p:nvSpPr>
        <p:spPr>
          <a:xfrm>
            <a:off x="8102133" y="1743199"/>
            <a:ext cx="646331" cy="461665"/>
          </a:xfrm>
          <a:prstGeom prst="rect">
            <a:avLst/>
          </a:prstGeom>
        </p:spPr>
        <p:txBody>
          <a:bodyPr wrap="none">
            <a:spAutoFit/>
          </a:bodyPr>
          <a:lstStyle/>
          <a:p>
            <a:r>
              <a:rPr lang="en-US" dirty="0">
                <a:solidFill>
                  <a:schemeClr val="accent2"/>
                </a:solidFill>
              </a:rPr>
              <a:t>104</a:t>
            </a:r>
            <a:endParaRPr lang="en-CA" dirty="0"/>
          </a:p>
        </p:txBody>
      </p:sp>
      <p:sp>
        <p:nvSpPr>
          <p:cNvPr id="8" name="Rectangle 7"/>
          <p:cNvSpPr/>
          <p:nvPr/>
        </p:nvSpPr>
        <p:spPr>
          <a:xfrm>
            <a:off x="7380312" y="2607295"/>
            <a:ext cx="646331" cy="461665"/>
          </a:xfrm>
          <a:prstGeom prst="rect">
            <a:avLst/>
          </a:prstGeom>
        </p:spPr>
        <p:txBody>
          <a:bodyPr wrap="none">
            <a:spAutoFit/>
          </a:bodyPr>
          <a:lstStyle/>
          <a:p>
            <a:r>
              <a:rPr lang="en-US" dirty="0">
                <a:solidFill>
                  <a:schemeClr val="accent2"/>
                </a:solidFill>
              </a:rPr>
              <a:t>102</a:t>
            </a:r>
          </a:p>
        </p:txBody>
      </p:sp>
    </p:spTree>
    <p:extLst>
      <p:ext uri="{BB962C8B-B14F-4D97-AF65-F5344CB8AC3E}">
        <p14:creationId xmlns:p14="http://schemas.microsoft.com/office/powerpoint/2010/main" val="396166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while M1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M2  block</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a:t>
            </a:r>
            <a:r>
              <a:rPr lang="en-US" sz="2000" kern="0" dirty="0" err="1">
                <a:sym typeface="Symbol" charset="2"/>
              </a:rPr>
              <a:t>block.nextlist</a:t>
            </a:r>
            <a:r>
              <a:rPr lang="en-US" sz="2000" kern="0" dirty="0">
                <a:sym typeface="Symbol" charset="2"/>
              </a:rPr>
              <a:t>, M1.instr);</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M2.instr);</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block.breaklist</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M1.instr)}</a:t>
            </a:r>
          </a:p>
          <a:p>
            <a:pPr eaLnBrk="1" hangingPunct="1"/>
            <a:r>
              <a:rPr lang="en-US" sz="2400" kern="0" dirty="0">
                <a:sym typeface="Symbol" charset="2"/>
              </a:rPr>
              <a:t>S1</a:t>
            </a:r>
            <a:r>
              <a:rPr lang="en-US" sz="2400" kern="0" dirty="0"/>
              <a:t> </a:t>
            </a:r>
            <a:r>
              <a:rPr lang="en-US" sz="2400" kern="0" dirty="0">
                <a:sym typeface="Symbol" charset="2"/>
              </a:rPr>
              <a:t> break ;</a:t>
            </a:r>
          </a:p>
          <a:p>
            <a:pPr marL="0" indent="0" eaLnBrk="1" hangingPunct="1">
              <a:buNone/>
            </a:pPr>
            <a:r>
              <a:rPr lang="en-US" sz="2000" kern="0" dirty="0">
                <a:sym typeface="Symbol" charset="2"/>
              </a:rPr>
              <a:t>    {S1.breaklist=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S1</a:t>
            </a:r>
            <a:r>
              <a:rPr lang="en-US" sz="2400" kern="0" dirty="0"/>
              <a:t> </a:t>
            </a:r>
            <a:r>
              <a:rPr lang="en-US" sz="2400" kern="0" dirty="0">
                <a:sym typeface="Symbol" charset="2"/>
              </a:rPr>
              <a:t> continue ;</a:t>
            </a:r>
          </a:p>
          <a:p>
            <a:pPr marL="0" indent="0" eaLnBrk="1" hangingPunct="1">
              <a:buNone/>
            </a:pPr>
            <a:r>
              <a:rPr lang="en-US" sz="2000" kern="0" dirty="0">
                <a:sym typeface="Symbol" charset="2"/>
              </a:rPr>
              <a:t>{S1.nextlist=</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  </a:t>
            </a:r>
            <a:r>
              <a:rPr lang="en-US" sz="2000" kern="0" dirty="0">
                <a:sym typeface="Symbol" charset="2"/>
              </a:rPr>
              <a:t>{…}</a:t>
            </a:r>
          </a:p>
          <a:p>
            <a:pPr eaLnBrk="1" hangingPunct="1"/>
            <a:r>
              <a:rPr lang="en-US" sz="2400" kern="0" dirty="0">
                <a:sym typeface="Symbol" charset="2"/>
              </a:rPr>
              <a:t>block</a:t>
            </a:r>
            <a:r>
              <a:rPr lang="en-US" sz="2400" kern="0" dirty="0"/>
              <a:t> </a:t>
            </a:r>
            <a:r>
              <a:rPr lang="en-US" sz="2400" kern="0" dirty="0">
                <a:sym typeface="Symbol" charset="2"/>
              </a:rPr>
              <a:t> ‘{‘ S1 ‘}’</a:t>
            </a:r>
          </a:p>
          <a:p>
            <a:pPr marL="0" indent="0">
              <a:buNone/>
            </a:pPr>
            <a:r>
              <a:rPr lang="en-US" sz="2000" kern="0" dirty="0">
                <a:sym typeface="Symbol" charset="2"/>
              </a:rPr>
              <a:t>    {</a:t>
            </a:r>
            <a:r>
              <a:rPr lang="en-CA" sz="2000" dirty="0" err="1">
                <a:sym typeface="Symbol" charset="2"/>
              </a:rPr>
              <a:t>block.breaklist</a:t>
            </a:r>
            <a:r>
              <a:rPr lang="en-CA" sz="2000" dirty="0">
                <a:sym typeface="Symbol" charset="2"/>
              </a:rPr>
              <a:t>=</a:t>
            </a:r>
            <a:r>
              <a:rPr lang="en-CA" sz="2000" dirty="0" err="1">
                <a:sym typeface="Symbol" charset="2"/>
              </a:rPr>
              <a:t>S.breaklist</a:t>
            </a:r>
            <a:r>
              <a:rPr lang="en-US" sz="2000" kern="0" dirty="0">
                <a:sym typeface="Symbol" charset="2"/>
              </a:rPr>
              <a:t>;</a:t>
            </a:r>
          </a:p>
          <a:p>
            <a:pPr marL="0" indent="0">
              <a:buNone/>
            </a:pPr>
            <a:r>
              <a:rPr lang="en-US" sz="2000" kern="0" dirty="0">
                <a:sym typeface="Symbol" charset="2"/>
              </a:rPr>
              <a:t>      </a:t>
            </a:r>
            <a:r>
              <a:rPr lang="en-CA" sz="2000" dirty="0" err="1">
                <a:sym typeface="Symbol" charset="2"/>
              </a:rPr>
              <a:t>block.nextlist</a:t>
            </a:r>
            <a:r>
              <a:rPr lang="en-CA" sz="2000" dirty="0">
                <a:sym typeface="Symbol" charset="2"/>
              </a:rPr>
              <a:t>=</a:t>
            </a:r>
            <a:r>
              <a:rPr lang="en-CA" sz="2000" dirty="0" err="1">
                <a:sym typeface="Symbol" charset="2"/>
              </a:rPr>
              <a:t>S.nextlist</a:t>
            </a:r>
            <a:r>
              <a:rPr lang="en-US" sz="2000" kern="0" dirty="0">
                <a:sym typeface="Symbol" charset="2"/>
              </a:rPr>
              <a:t>;}</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652120" y="908720"/>
            <a:ext cx="367240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while (</a:t>
            </a:r>
            <a:r>
              <a:rPr lang="en-US" altLang="en-US" sz="2400" dirty="0" err="1"/>
              <a:t>i</a:t>
            </a:r>
            <a:r>
              <a:rPr lang="en-US" altLang="en-US" sz="2400" dirty="0"/>
              <a:t> &lt; n){break;}</a:t>
            </a:r>
          </a:p>
          <a:p>
            <a:pPr eaLnBrk="1" hangingPunct="1"/>
            <a:r>
              <a:rPr lang="en-US" sz="2400" kern="0" dirty="0">
                <a:sym typeface="Symbol" charset="2"/>
              </a:rPr>
              <a:t>101: …</a:t>
            </a:r>
          </a:p>
          <a:p>
            <a:pPr eaLnBrk="1" hangingPunct="1"/>
            <a:r>
              <a:rPr lang="en-US" sz="2400" kern="0" dirty="0">
                <a:sym typeface="Symbol" charset="2"/>
              </a:rPr>
              <a:t>102:  if </a:t>
            </a:r>
            <a:r>
              <a:rPr lang="en-US" sz="2400" kern="0" dirty="0" err="1">
                <a:sym typeface="Symbol" charset="2"/>
              </a:rPr>
              <a:t>i</a:t>
            </a:r>
            <a:r>
              <a:rPr lang="en-US" sz="2400" kern="0" dirty="0">
                <a:sym typeface="Symbol" charset="2"/>
              </a:rPr>
              <a:t> &lt; n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104: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105: </a:t>
            </a:r>
          </a:p>
        </p:txBody>
      </p:sp>
      <p:sp>
        <p:nvSpPr>
          <p:cNvPr id="11" name="Rectangle 10"/>
          <p:cNvSpPr/>
          <p:nvPr/>
        </p:nvSpPr>
        <p:spPr>
          <a:xfrm>
            <a:off x="3995936" y="4365104"/>
            <a:ext cx="5032147" cy="2308324"/>
          </a:xfrm>
          <a:prstGeom prst="rect">
            <a:avLst/>
          </a:prstGeom>
        </p:spPr>
        <p:txBody>
          <a:bodyPr wrap="none">
            <a:spAutoFit/>
          </a:bodyPr>
          <a:lstStyle/>
          <a:p>
            <a:pPr lvl="1"/>
            <a:r>
              <a:rPr lang="en-US" dirty="0">
                <a:solidFill>
                  <a:schemeClr val="accent2"/>
                </a:solidFill>
              </a:rPr>
              <a:t>M1.instr = 102</a:t>
            </a:r>
          </a:p>
          <a:p>
            <a:pPr lvl="1"/>
            <a:r>
              <a:rPr lang="en-US" dirty="0" err="1">
                <a:solidFill>
                  <a:schemeClr val="accent2"/>
                </a:solidFill>
              </a:rPr>
              <a:t>B.truelist</a:t>
            </a:r>
            <a:r>
              <a:rPr lang="en-US" dirty="0">
                <a:solidFill>
                  <a:schemeClr val="accent2"/>
                </a:solidFill>
              </a:rPr>
              <a:t>={102}, </a:t>
            </a:r>
            <a:r>
              <a:rPr lang="en-US" dirty="0" err="1">
                <a:solidFill>
                  <a:schemeClr val="accent2"/>
                </a:solidFill>
              </a:rPr>
              <a:t>B.falselist</a:t>
            </a:r>
            <a:r>
              <a:rPr lang="en-US" dirty="0">
                <a:solidFill>
                  <a:schemeClr val="accent2"/>
                </a:solidFill>
              </a:rPr>
              <a:t>={103}</a:t>
            </a:r>
          </a:p>
          <a:p>
            <a:pPr lvl="1"/>
            <a:r>
              <a:rPr lang="en-US" dirty="0">
                <a:solidFill>
                  <a:schemeClr val="accent2"/>
                </a:solidFill>
              </a:rPr>
              <a:t>M2.instr = 104</a:t>
            </a:r>
          </a:p>
          <a:p>
            <a:pPr lvl="1"/>
            <a:r>
              <a:rPr lang="en-US" dirty="0">
                <a:solidFill>
                  <a:schemeClr val="accent2"/>
                </a:solidFill>
              </a:rPr>
              <a:t>S1.breaklist=</a:t>
            </a:r>
            <a:r>
              <a:rPr lang="en-US" dirty="0" err="1">
                <a:solidFill>
                  <a:schemeClr val="accent2"/>
                </a:solidFill>
              </a:rPr>
              <a:t>block.breaklist</a:t>
            </a:r>
            <a:r>
              <a:rPr lang="en-US" dirty="0">
                <a:solidFill>
                  <a:schemeClr val="accent2"/>
                </a:solidFill>
              </a:rPr>
              <a:t>={104}</a:t>
            </a:r>
          </a:p>
          <a:p>
            <a:pPr lvl="1"/>
            <a:r>
              <a:rPr lang="en-US" dirty="0" err="1">
                <a:solidFill>
                  <a:schemeClr val="accent2"/>
                </a:solidFill>
              </a:rPr>
              <a:t>backpatch</a:t>
            </a:r>
            <a:r>
              <a:rPr lang="en-US" dirty="0">
                <a:solidFill>
                  <a:schemeClr val="accent2"/>
                </a:solidFill>
              </a:rPr>
              <a:t>({102}, 104)</a:t>
            </a:r>
          </a:p>
          <a:p>
            <a:pPr lvl="1"/>
            <a:r>
              <a:rPr lang="en-US" dirty="0" err="1">
                <a:solidFill>
                  <a:schemeClr val="accent2"/>
                </a:solidFill>
              </a:rPr>
              <a:t>S.nextlist</a:t>
            </a:r>
            <a:r>
              <a:rPr lang="en-US" dirty="0">
                <a:solidFill>
                  <a:schemeClr val="accent2"/>
                </a:solidFill>
              </a:rPr>
              <a:t>={103,104}</a:t>
            </a:r>
          </a:p>
        </p:txBody>
      </p:sp>
      <p:sp>
        <p:nvSpPr>
          <p:cNvPr id="2" name="Rectangle 1"/>
          <p:cNvSpPr/>
          <p:nvPr/>
        </p:nvSpPr>
        <p:spPr>
          <a:xfrm>
            <a:off x="6647532" y="310706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102</a:t>
            </a:r>
            <a:endParaRPr lang="en-CA" dirty="0">
              <a:latin typeface="Candara" panose="020E0502030303020204" pitchFamily="34" charset="0"/>
            </a:endParaRPr>
          </a:p>
        </p:txBody>
      </p:sp>
      <p:sp>
        <p:nvSpPr>
          <p:cNvPr id="8" name="Rectangle 7"/>
          <p:cNvSpPr/>
          <p:nvPr/>
        </p:nvSpPr>
        <p:spPr>
          <a:xfrm>
            <a:off x="8102133" y="1743199"/>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26881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dirty="0"/>
              <a:t>Intermediate Representation</a:t>
            </a:r>
            <a:endParaRPr lang="en-US" dirty="0"/>
          </a:p>
        </p:txBody>
      </p:sp>
      <p:sp>
        <p:nvSpPr>
          <p:cNvPr id="97283" name="Rectangle 3"/>
          <p:cNvSpPr>
            <a:spLocks noChangeArrowheads="1"/>
          </p:cNvSpPr>
          <p:nvPr/>
        </p:nvSpPr>
        <p:spPr bwMode="auto">
          <a:xfrm>
            <a:off x="1752600" y="3429000"/>
            <a:ext cx="2209800" cy="129540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dirty="0"/>
              <a:t>Intermediate</a:t>
            </a:r>
          </a:p>
          <a:p>
            <a:pPr algn="ctr" eaLnBrk="1" hangingPunct="1"/>
            <a:r>
              <a:rPr lang="en-US" b="1" dirty="0"/>
              <a:t>Code </a:t>
            </a:r>
          </a:p>
          <a:p>
            <a:pPr algn="ctr" eaLnBrk="1" hangingPunct="1"/>
            <a:r>
              <a:rPr lang="en-US" b="1" dirty="0"/>
              <a:t>Generator</a:t>
            </a:r>
          </a:p>
        </p:txBody>
      </p:sp>
      <p:sp>
        <p:nvSpPr>
          <p:cNvPr id="97284" name="Rectangle 4"/>
          <p:cNvSpPr>
            <a:spLocks noChangeArrowheads="1"/>
          </p:cNvSpPr>
          <p:nvPr/>
        </p:nvSpPr>
        <p:spPr bwMode="auto">
          <a:xfrm>
            <a:off x="4953000" y="3429000"/>
            <a:ext cx="2209800" cy="129540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a:t>Code </a:t>
            </a:r>
          </a:p>
          <a:p>
            <a:pPr algn="ctr" eaLnBrk="1" hangingPunct="1"/>
            <a:r>
              <a:rPr lang="en-US" b="1"/>
              <a:t>Generator</a:t>
            </a:r>
          </a:p>
        </p:txBody>
      </p:sp>
      <p:cxnSp>
        <p:nvCxnSpPr>
          <p:cNvPr id="97285" name="AutoShape 5"/>
          <p:cNvCxnSpPr>
            <a:cxnSpLocks noChangeShapeType="1"/>
            <a:stCxn id="97283" idx="3"/>
            <a:endCxn id="97284" idx="1"/>
          </p:cNvCxnSpPr>
          <p:nvPr/>
        </p:nvCxnSpPr>
        <p:spPr bwMode="auto">
          <a:xfrm>
            <a:off x="3971925" y="4076700"/>
            <a:ext cx="971550" cy="0"/>
          </a:xfrm>
          <a:prstGeom prst="straightConnector1">
            <a:avLst/>
          </a:prstGeom>
          <a:noFill/>
          <a:ln w="19050">
            <a:solidFill>
              <a:schemeClr val="tx1"/>
            </a:solidFill>
            <a:round/>
            <a:headEnd/>
            <a:tailEnd type="triangle" w="med" len="med"/>
          </a:ln>
          <a:effectLst/>
        </p:spPr>
      </p:cxnSp>
      <p:cxnSp>
        <p:nvCxnSpPr>
          <p:cNvPr id="97286" name="AutoShape 6"/>
          <p:cNvCxnSpPr>
            <a:cxnSpLocks noChangeShapeType="1"/>
            <a:stCxn id="97288" idx="1"/>
            <a:endCxn id="97288" idx="3"/>
          </p:cNvCxnSpPr>
          <p:nvPr/>
        </p:nvCxnSpPr>
        <p:spPr bwMode="auto">
          <a:xfrm>
            <a:off x="0" y="4076700"/>
            <a:ext cx="1752600" cy="0"/>
          </a:xfrm>
          <a:prstGeom prst="straightConnector1">
            <a:avLst/>
          </a:prstGeom>
          <a:noFill/>
          <a:ln w="19050">
            <a:solidFill>
              <a:schemeClr val="tx1"/>
            </a:solidFill>
            <a:round/>
            <a:headEnd/>
            <a:tailEnd type="triangle" w="med" len="med"/>
          </a:ln>
          <a:effectLst/>
        </p:spPr>
      </p:cxnSp>
      <p:cxnSp>
        <p:nvCxnSpPr>
          <p:cNvPr id="97287" name="AutoShape 7"/>
          <p:cNvCxnSpPr>
            <a:cxnSpLocks noChangeShapeType="1"/>
            <a:stCxn id="97290" idx="1"/>
            <a:endCxn id="97290" idx="3"/>
          </p:cNvCxnSpPr>
          <p:nvPr/>
        </p:nvCxnSpPr>
        <p:spPr bwMode="auto">
          <a:xfrm>
            <a:off x="7162800" y="4000500"/>
            <a:ext cx="1676400" cy="0"/>
          </a:xfrm>
          <a:prstGeom prst="straightConnector1">
            <a:avLst/>
          </a:prstGeom>
          <a:noFill/>
          <a:ln w="19050">
            <a:solidFill>
              <a:schemeClr val="tx1"/>
            </a:solidFill>
            <a:round/>
            <a:headEnd/>
            <a:tailEnd type="triangle" w="med" len="med"/>
          </a:ln>
          <a:effectLst/>
        </p:spPr>
      </p:cxnSp>
      <p:sp>
        <p:nvSpPr>
          <p:cNvPr id="97288" name="Rectangle 8"/>
          <p:cNvSpPr>
            <a:spLocks noChangeArrowheads="1"/>
          </p:cNvSpPr>
          <p:nvPr/>
        </p:nvSpPr>
        <p:spPr bwMode="auto">
          <a:xfrm>
            <a:off x="0" y="3429000"/>
            <a:ext cx="1752600" cy="12954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t>Front End</a:t>
            </a:r>
          </a:p>
          <a:p>
            <a:pPr algn="ctr" eaLnBrk="1" hangingPunct="1"/>
            <a:r>
              <a:rPr lang="en-US" sz="1200" b="1"/>
              <a:t> </a:t>
            </a:r>
          </a:p>
          <a:p>
            <a:pPr algn="ctr" eaLnBrk="1" hangingPunct="1"/>
            <a:r>
              <a:rPr lang="en-US" b="1">
                <a:solidFill>
                  <a:srgbClr val="990000"/>
                </a:solidFill>
              </a:rPr>
              <a:t>AST</a:t>
            </a:r>
          </a:p>
        </p:txBody>
      </p:sp>
      <p:sp>
        <p:nvSpPr>
          <p:cNvPr id="97289" name="Rectangle 9"/>
          <p:cNvSpPr>
            <a:spLocks noChangeArrowheads="1"/>
          </p:cNvSpPr>
          <p:nvPr/>
        </p:nvSpPr>
        <p:spPr bwMode="auto">
          <a:xfrm>
            <a:off x="3962400" y="4038600"/>
            <a:ext cx="914400" cy="5334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a:solidFill>
                  <a:srgbClr val="990000"/>
                </a:solidFill>
              </a:rPr>
              <a:t>IR</a:t>
            </a:r>
          </a:p>
        </p:txBody>
      </p:sp>
      <p:sp>
        <p:nvSpPr>
          <p:cNvPr id="97290" name="Rectangle 10"/>
          <p:cNvSpPr>
            <a:spLocks noChangeArrowheads="1"/>
          </p:cNvSpPr>
          <p:nvPr/>
        </p:nvSpPr>
        <p:spPr bwMode="auto">
          <a:xfrm>
            <a:off x="7162800" y="3505200"/>
            <a:ext cx="1676400" cy="9906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solidFill>
                  <a:srgbClr val="990000"/>
                </a:solidFill>
              </a:rPr>
              <a:t>Assembly</a:t>
            </a:r>
          </a:p>
          <a:p>
            <a:pPr algn="ctr" eaLnBrk="1" hangingPunct="1"/>
            <a:r>
              <a:rPr lang="en-US" sz="1200" b="1">
                <a:solidFill>
                  <a:srgbClr val="990000"/>
                </a:solidFill>
              </a:rPr>
              <a:t> </a:t>
            </a:r>
          </a:p>
          <a:p>
            <a:pPr algn="ctr" eaLnBrk="1" hangingPunct="1"/>
            <a:r>
              <a:rPr lang="en-US" b="1">
                <a:solidFill>
                  <a:srgbClr val="990000"/>
                </a:solidFill>
              </a:rPr>
              <a:t>Language</a:t>
            </a:r>
          </a:p>
        </p:txBody>
      </p:sp>
      <p:sp>
        <p:nvSpPr>
          <p:cNvPr id="97291" name="Freeform 11"/>
          <p:cNvSpPr>
            <a:spLocks/>
          </p:cNvSpPr>
          <p:nvPr/>
        </p:nvSpPr>
        <p:spPr bwMode="auto">
          <a:xfrm>
            <a:off x="2514600" y="2447925"/>
            <a:ext cx="123825" cy="99060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a:p>
        </p:txBody>
      </p:sp>
      <p:sp>
        <p:nvSpPr>
          <p:cNvPr id="97293" name="Freeform 13"/>
          <p:cNvSpPr>
            <a:spLocks/>
          </p:cNvSpPr>
          <p:nvPr/>
        </p:nvSpPr>
        <p:spPr bwMode="auto">
          <a:xfrm>
            <a:off x="5943600" y="2438400"/>
            <a:ext cx="123825" cy="99060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a:p>
        </p:txBody>
      </p:sp>
      <p:sp>
        <p:nvSpPr>
          <p:cNvPr id="97295" name="Rectangle 15"/>
          <p:cNvSpPr>
            <a:spLocks noChangeArrowheads="1"/>
          </p:cNvSpPr>
          <p:nvPr/>
        </p:nvSpPr>
        <p:spPr bwMode="auto">
          <a:xfrm>
            <a:off x="2819400" y="2362200"/>
            <a:ext cx="29718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a:solidFill>
                  <a:srgbClr val="990000"/>
                </a:solidFill>
              </a:rPr>
              <a:t>Language + Machine</a:t>
            </a:r>
          </a:p>
          <a:p>
            <a:pPr algn="ctr" eaLnBrk="1" hangingPunct="1"/>
            <a:r>
              <a:rPr lang="en-US" b="1" dirty="0">
                <a:solidFill>
                  <a:srgbClr val="990000"/>
                </a:solidFill>
              </a:rPr>
              <a:t>Independent</a:t>
            </a:r>
          </a:p>
        </p:txBody>
      </p:sp>
      <p:sp>
        <p:nvSpPr>
          <p:cNvPr id="97296" name="Rectangle 16"/>
          <p:cNvSpPr>
            <a:spLocks noChangeArrowheads="1"/>
          </p:cNvSpPr>
          <p:nvPr/>
        </p:nvSpPr>
        <p:spPr bwMode="auto">
          <a:xfrm>
            <a:off x="6477000" y="2362200"/>
            <a:ext cx="19812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a:solidFill>
                  <a:srgbClr val="990000"/>
                </a:solidFill>
              </a:rPr>
              <a:t>Machine</a:t>
            </a:r>
          </a:p>
          <a:p>
            <a:pPr algn="ctr" eaLnBrk="1" hangingPunct="1"/>
            <a:r>
              <a:rPr lang="en-US" b="1" dirty="0">
                <a:solidFill>
                  <a:srgbClr val="990000"/>
                </a:solidFill>
              </a:rPr>
              <a:t>Dependent</a:t>
            </a:r>
          </a:p>
        </p:txBody>
      </p:sp>
      <p:sp>
        <p:nvSpPr>
          <p:cNvPr id="97297" name="Rectangle 17"/>
          <p:cNvSpPr>
            <a:spLocks noChangeArrowheads="1"/>
          </p:cNvSpPr>
          <p:nvPr/>
        </p:nvSpPr>
        <p:spPr bwMode="auto">
          <a:xfrm>
            <a:off x="228600" y="2362200"/>
            <a:ext cx="19812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solidFill>
                  <a:srgbClr val="990000"/>
                </a:solidFill>
              </a:rPr>
              <a:t>Language</a:t>
            </a:r>
          </a:p>
          <a:p>
            <a:pPr algn="ctr" eaLnBrk="1" hangingPunct="1"/>
            <a:r>
              <a:rPr lang="en-US" b="1">
                <a:solidFill>
                  <a:srgbClr val="990000"/>
                </a:solidFill>
              </a:rPr>
              <a:t>Specific</a:t>
            </a:r>
          </a:p>
        </p:txBody>
      </p:sp>
      <p:sp>
        <p:nvSpPr>
          <p:cNvPr id="19" name="Rectangle 15"/>
          <p:cNvSpPr>
            <a:spLocks noChangeArrowheads="1"/>
          </p:cNvSpPr>
          <p:nvPr/>
        </p:nvSpPr>
        <p:spPr bwMode="auto">
          <a:xfrm>
            <a:off x="1331640" y="5263480"/>
            <a:ext cx="2971800" cy="685800"/>
          </a:xfrm>
          <a:prstGeom prst="rect">
            <a:avLst/>
          </a:prstGeom>
          <a:noFill/>
          <a:ln w="19050">
            <a:noFill/>
            <a:miter lim="800000"/>
            <a:headEnd/>
            <a:tailEnd/>
          </a:ln>
          <a:effectLst/>
        </p:spPr>
        <p:txBody>
          <a:bodyPr wrap="none" anchor="ctr">
            <a:prstTxWarp prst="textNoShape">
              <a:avLst/>
            </a:prstTxWarp>
          </a:bodyPr>
          <a:lstStyle/>
          <a:p>
            <a:pPr eaLnBrk="1" hangingPunct="1"/>
            <a:r>
              <a:rPr lang="en-US" b="1" dirty="0">
                <a:solidFill>
                  <a:schemeClr val="accent2"/>
                </a:solidFill>
              </a:rPr>
              <a:t>Provides an intermediate level of abstraction</a:t>
            </a:r>
          </a:p>
          <a:p>
            <a:pPr marL="342900" indent="-342900" eaLnBrk="1" hangingPunct="1">
              <a:buFont typeface="Arial" panose="020B0604020202020204" pitchFamily="34" charset="0"/>
              <a:buChar char="•"/>
            </a:pPr>
            <a:r>
              <a:rPr lang="en-US" b="1" dirty="0">
                <a:solidFill>
                  <a:schemeClr val="accent2"/>
                </a:solidFill>
              </a:rPr>
              <a:t>More details than source (programming language)</a:t>
            </a:r>
          </a:p>
          <a:p>
            <a:pPr marL="342900" indent="-342900" eaLnBrk="1" hangingPunct="1">
              <a:buFont typeface="Arial" panose="020B0604020202020204" pitchFamily="34" charset="0"/>
              <a:buChar char="•"/>
            </a:pPr>
            <a:r>
              <a:rPr lang="en-US" b="1" dirty="0">
                <a:solidFill>
                  <a:schemeClr val="accent2"/>
                </a:solidFill>
              </a:rPr>
              <a:t>Fewer details than target (assembly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273348"/>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if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  block</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endParaRPr lang="en-US" sz="2000" kern="0" dirty="0"/>
          </a:p>
          <a:p>
            <a:pPr eaLnBrk="1" hangingPunct="1"/>
            <a:r>
              <a:rPr lang="en-US" sz="2400" kern="0" dirty="0"/>
              <a:t>B </a:t>
            </a:r>
            <a:r>
              <a:rPr lang="en-US" sz="2400" kern="0" dirty="0">
                <a:sym typeface="Symbol" charset="2"/>
              </a:rPr>
              <a:t> B1 || M B2</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(B1.falselist,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merge(B1.truelist, B2.truelist);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B2.falselist;}</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a:t>
            </a:r>
            <a:r>
              <a:rPr lang="en-US" sz="2000" kern="0" dirty="0" err="1">
                <a:sym typeface="Symbol" charset="2"/>
              </a:rPr>
              <a:t>makelist</a:t>
            </a:r>
            <a:r>
              <a:rPr lang="en-US" sz="2000" kern="0" dirty="0">
                <a:sym typeface="Symbol" charset="2"/>
              </a:rPr>
              <a:t>(nextinstr+1);</a:t>
            </a:r>
          </a:p>
          <a:p>
            <a:pPr marL="0" indent="0" eaLnBrk="1" hangingPunct="1">
              <a:buNone/>
            </a:pPr>
            <a:r>
              <a:rPr lang="en-US" sz="2000" kern="0" dirty="0">
                <a:sym typeface="Symbol" charset="2"/>
              </a:rPr>
              <a:t>      print(‘if’  E1.addr  </a:t>
            </a:r>
            <a:r>
              <a:rPr lang="en-US" sz="2000" b="1" kern="0" dirty="0" err="1">
                <a:sym typeface="Symbol" charset="2"/>
              </a:rPr>
              <a:t>rel</a:t>
            </a:r>
            <a:r>
              <a:rPr lang="en-US" sz="2000" kern="0" dirty="0" err="1">
                <a:sym typeface="Symbol" charset="2"/>
              </a:rPr>
              <a:t>.op</a:t>
            </a:r>
            <a:r>
              <a:rPr lang="en-US" sz="2000" kern="0" dirty="0">
                <a:sym typeface="Symbol" charset="2"/>
              </a:rPr>
              <a:t>  </a:t>
            </a:r>
          </a:p>
          <a:p>
            <a:pPr marL="0" indent="0" eaLnBrk="1" hangingPunct="1">
              <a:buNone/>
            </a:pPr>
            <a:r>
              <a:rPr lang="en-US" sz="2000" kern="0" dirty="0">
                <a:sym typeface="Symbol" charset="2"/>
              </a:rPr>
              <a:t>                        E2.addr  ‘</a:t>
            </a:r>
            <a:r>
              <a:rPr lang="en-US" sz="2000" kern="0" dirty="0" err="1">
                <a:sym typeface="Symbol" charset="2"/>
              </a:rPr>
              <a:t>goto</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508104" y="260648"/>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 &lt; b || </a:t>
            </a:r>
            <a:r>
              <a:rPr lang="en-US" altLang="en-US" sz="2400" dirty="0" err="1"/>
              <a:t>i</a:t>
            </a:r>
            <a:r>
              <a:rPr lang="en-US" altLang="en-US" sz="2400" dirty="0"/>
              <a:t> &lt; n)  {</a:t>
            </a:r>
            <a:r>
              <a:rPr lang="en-US" altLang="en-US" sz="2400" dirty="0" err="1"/>
              <a:t>i</a:t>
            </a:r>
            <a:r>
              <a:rPr lang="en-US" altLang="en-US" sz="2400" dirty="0"/>
              <a:t> = i+1;}</a:t>
            </a:r>
          </a:p>
          <a:p>
            <a:pPr eaLnBrk="1" hangingPunct="1"/>
            <a:r>
              <a:rPr lang="en-US" sz="2400" kern="0" dirty="0">
                <a:sym typeface="Symbol" charset="2"/>
              </a:rPr>
              <a:t>101: …</a:t>
            </a:r>
          </a:p>
          <a:p>
            <a:pPr eaLnBrk="1" hangingPunct="1"/>
            <a:r>
              <a:rPr lang="en-US" sz="2400" kern="0" dirty="0">
                <a:sym typeface="Symbol" charset="2"/>
              </a:rPr>
              <a:t>102:  if a &lt; b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104:  if </a:t>
            </a:r>
            <a:r>
              <a:rPr lang="en-US" sz="2400" kern="0" dirty="0" err="1">
                <a:sym typeface="Symbol" charset="2"/>
              </a:rPr>
              <a:t>i</a:t>
            </a:r>
            <a:r>
              <a:rPr lang="en-US" sz="2400" kern="0" dirty="0">
                <a:sym typeface="Symbol" charset="2"/>
              </a:rPr>
              <a:t> &lt; n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105:  </a:t>
            </a:r>
            <a:r>
              <a:rPr lang="en-US" sz="2400" kern="0" dirty="0" err="1">
                <a:sym typeface="Symbol" charset="2"/>
              </a:rPr>
              <a:t>goto</a:t>
            </a:r>
            <a:r>
              <a:rPr lang="en-US" sz="2400" kern="0" dirty="0">
                <a:sym typeface="Symbol" charset="2"/>
              </a:rPr>
              <a:t> –</a:t>
            </a:r>
          </a:p>
        </p:txBody>
      </p:sp>
      <p:sp>
        <p:nvSpPr>
          <p:cNvPr id="11" name="Rectangle 10"/>
          <p:cNvSpPr/>
          <p:nvPr/>
        </p:nvSpPr>
        <p:spPr>
          <a:xfrm>
            <a:off x="3817504" y="4509120"/>
            <a:ext cx="5291000" cy="1785104"/>
          </a:xfrm>
          <a:prstGeom prst="rect">
            <a:avLst/>
          </a:prstGeom>
        </p:spPr>
        <p:txBody>
          <a:bodyPr wrap="none">
            <a:spAutoFit/>
          </a:bodyPr>
          <a:lstStyle/>
          <a:p>
            <a:pPr lvl="1"/>
            <a:r>
              <a:rPr lang="en-US" sz="2200" dirty="0">
                <a:solidFill>
                  <a:schemeClr val="accent2"/>
                </a:solidFill>
              </a:rPr>
              <a:t>B1.truelist={102} B1.falselist={103}</a:t>
            </a:r>
          </a:p>
          <a:p>
            <a:pPr lvl="1"/>
            <a:r>
              <a:rPr lang="en-US" sz="2200" dirty="0" err="1">
                <a:solidFill>
                  <a:schemeClr val="accent2"/>
                </a:solidFill>
              </a:rPr>
              <a:t>M.instr</a:t>
            </a:r>
            <a:r>
              <a:rPr lang="en-US" sz="2200" dirty="0">
                <a:solidFill>
                  <a:schemeClr val="accent2"/>
                </a:solidFill>
              </a:rPr>
              <a:t> = 104</a:t>
            </a:r>
          </a:p>
          <a:p>
            <a:pPr lvl="1"/>
            <a:r>
              <a:rPr lang="en-US" sz="2200" dirty="0">
                <a:solidFill>
                  <a:schemeClr val="accent2"/>
                </a:solidFill>
              </a:rPr>
              <a:t>B2.truelist={104} B2.falselist={105}</a:t>
            </a:r>
          </a:p>
          <a:p>
            <a:pPr lvl="1"/>
            <a:r>
              <a:rPr lang="en-US" sz="2200" dirty="0" err="1">
                <a:solidFill>
                  <a:schemeClr val="accent2"/>
                </a:solidFill>
              </a:rPr>
              <a:t>backpatch</a:t>
            </a:r>
            <a:r>
              <a:rPr lang="en-US" sz="2200" dirty="0">
                <a:solidFill>
                  <a:schemeClr val="accent2"/>
                </a:solidFill>
              </a:rPr>
              <a:t>({103}, 104)</a:t>
            </a:r>
          </a:p>
          <a:p>
            <a:pPr lvl="1"/>
            <a:r>
              <a:rPr lang="en-US" sz="2200" dirty="0" err="1">
                <a:solidFill>
                  <a:schemeClr val="accent2"/>
                </a:solidFill>
              </a:rPr>
              <a:t>B.truelist</a:t>
            </a:r>
            <a:r>
              <a:rPr lang="en-US" sz="2200" dirty="0">
                <a:solidFill>
                  <a:schemeClr val="accent2"/>
                </a:solidFill>
              </a:rPr>
              <a:t>={102,104}, </a:t>
            </a:r>
            <a:r>
              <a:rPr lang="en-US" sz="2200" dirty="0" err="1">
                <a:solidFill>
                  <a:schemeClr val="accent2"/>
                </a:solidFill>
              </a:rPr>
              <a:t>B.falselist</a:t>
            </a:r>
            <a:r>
              <a:rPr lang="en-US" sz="2200" dirty="0">
                <a:solidFill>
                  <a:schemeClr val="accent2"/>
                </a:solidFill>
              </a:rPr>
              <a:t>={105}</a:t>
            </a:r>
          </a:p>
        </p:txBody>
      </p:sp>
      <p:sp>
        <p:nvSpPr>
          <p:cNvPr id="8" name="Rectangle 7"/>
          <p:cNvSpPr/>
          <p:nvPr/>
        </p:nvSpPr>
        <p:spPr>
          <a:xfrm>
            <a:off x="7236296" y="1527175"/>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61630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273348"/>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if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  block</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endParaRPr lang="en-US" sz="2000" kern="0" dirty="0"/>
          </a:p>
          <a:p>
            <a:pPr eaLnBrk="1" hangingPunct="1"/>
            <a:r>
              <a:rPr lang="en-US" sz="2400" kern="0" dirty="0"/>
              <a:t>B </a:t>
            </a:r>
            <a:r>
              <a:rPr lang="en-US" sz="2400" kern="0" dirty="0">
                <a:sym typeface="Symbol" charset="2"/>
              </a:rPr>
              <a:t> B1 || M B2</a:t>
            </a:r>
          </a:p>
          <a:p>
            <a:pPr marL="0" indent="0" eaLnBrk="1" hangingPunct="1">
              <a:buNone/>
            </a:pPr>
            <a:r>
              <a:rPr lang="en-US" sz="2800" kern="0" dirty="0">
                <a:sym typeface="Symbol" charset="2"/>
              </a:rPr>
              <a:t>   </a:t>
            </a:r>
            <a:r>
              <a:rPr lang="en-US" sz="2000" kern="0" dirty="0">
                <a:sym typeface="Symbol" charset="2"/>
              </a:rPr>
              <a:t>{</a:t>
            </a:r>
            <a:r>
              <a:rPr lang="en-US" sz="2000" kern="0" dirty="0" err="1">
                <a:sym typeface="Symbol" charset="2"/>
              </a:rPr>
              <a:t>backpatch</a:t>
            </a:r>
            <a:r>
              <a:rPr lang="en-US" sz="2000" kern="0" dirty="0">
                <a:sym typeface="Symbol" charset="2"/>
              </a:rPr>
              <a:t>(B1.falselist,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merge(B1.truelist, B2.truelist);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B2.falselist;}</a:t>
            </a:r>
          </a:p>
          <a:p>
            <a:pPr eaLnBrk="1" hangingPunct="1"/>
            <a:r>
              <a:rPr lang="en-US" sz="2400" kern="0" dirty="0">
                <a:sym typeface="Symbol" charset="2"/>
              </a:rPr>
              <a:t>B</a:t>
            </a:r>
            <a:r>
              <a:rPr lang="en-US" sz="2400" kern="0" dirty="0"/>
              <a:t> </a:t>
            </a:r>
            <a:r>
              <a:rPr lang="en-US" sz="2400" kern="0" dirty="0">
                <a:sym typeface="Symbol" charset="2"/>
              </a:rPr>
              <a:t> E1 </a:t>
            </a:r>
            <a:r>
              <a:rPr lang="en-US" sz="2400" b="1" kern="0" dirty="0" err="1">
                <a:sym typeface="Symbol" charset="2"/>
              </a:rPr>
              <a:t>rel</a:t>
            </a:r>
            <a:r>
              <a:rPr lang="en-US" sz="2400" kern="0" dirty="0">
                <a:sym typeface="Symbol" charset="2"/>
              </a:rPr>
              <a:t> E2</a:t>
            </a:r>
          </a:p>
          <a:p>
            <a:pPr marL="0" indent="0" eaLnBrk="1" hangingPunct="1">
              <a:buNone/>
            </a:pPr>
            <a:r>
              <a:rPr lang="en-US" sz="2000" kern="0" dirty="0">
                <a:sym typeface="Symbol" charset="2"/>
              </a:rPr>
              <a:t>    {</a:t>
            </a:r>
            <a:r>
              <a:rPr lang="en-US" sz="2000" kern="0" dirty="0" err="1">
                <a:sym typeface="Symbol" charset="2"/>
              </a:rPr>
              <a:t>B.truelist</a:t>
            </a:r>
            <a:r>
              <a:rPr lang="en-US" sz="2000" kern="0" dirty="0">
                <a:sym typeface="Symbol" charset="2"/>
              </a:rPr>
              <a:t> = </a:t>
            </a:r>
            <a:r>
              <a:rPr lang="en-US" sz="2000" kern="0" dirty="0" err="1">
                <a:sym typeface="Symbol" charset="2"/>
              </a:rPr>
              <a:t>makelist</a:t>
            </a:r>
            <a:r>
              <a:rPr lang="en-US" sz="2000" kern="0" dirty="0">
                <a:sym typeface="Symbol" charset="2"/>
              </a:rPr>
              <a:t>(</a:t>
            </a:r>
            <a:r>
              <a:rPr lang="en-US" sz="2000" kern="0" dirty="0" err="1">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B.falselist</a:t>
            </a:r>
            <a:r>
              <a:rPr lang="en-US" sz="2000" kern="0" dirty="0">
                <a:sym typeface="Symbol" charset="2"/>
              </a:rPr>
              <a:t> = </a:t>
            </a:r>
            <a:r>
              <a:rPr lang="en-US" sz="2000" kern="0" dirty="0" err="1">
                <a:sym typeface="Symbol" charset="2"/>
              </a:rPr>
              <a:t>makelist</a:t>
            </a:r>
            <a:r>
              <a:rPr lang="en-US" sz="2000" kern="0" dirty="0">
                <a:sym typeface="Symbol" charset="2"/>
              </a:rPr>
              <a:t>(nextinstr+1);</a:t>
            </a:r>
          </a:p>
          <a:p>
            <a:pPr marL="0" indent="0" eaLnBrk="1" hangingPunct="1">
              <a:buNone/>
            </a:pPr>
            <a:r>
              <a:rPr lang="en-US" sz="2000" kern="0" dirty="0">
                <a:sym typeface="Symbol" charset="2"/>
              </a:rPr>
              <a:t>      print(‘if’  E1.addr  </a:t>
            </a:r>
            <a:r>
              <a:rPr lang="en-US" sz="2000" b="1" kern="0" dirty="0" err="1">
                <a:sym typeface="Symbol" charset="2"/>
              </a:rPr>
              <a:t>rel</a:t>
            </a:r>
            <a:r>
              <a:rPr lang="en-US" sz="2000" kern="0" dirty="0" err="1">
                <a:sym typeface="Symbol" charset="2"/>
              </a:rPr>
              <a:t>.op</a:t>
            </a:r>
            <a:r>
              <a:rPr lang="en-US" sz="2000" kern="0" dirty="0">
                <a:sym typeface="Symbol" charset="2"/>
              </a:rPr>
              <a:t>  </a:t>
            </a:r>
          </a:p>
          <a:p>
            <a:pPr marL="0" indent="0" eaLnBrk="1" hangingPunct="1">
              <a:buNone/>
            </a:pPr>
            <a:r>
              <a:rPr lang="en-US" sz="2000" kern="0" dirty="0">
                <a:sym typeface="Symbol" charset="2"/>
              </a:rPr>
              <a:t>                        E2.addr  ‘</a:t>
            </a:r>
            <a:r>
              <a:rPr lang="en-US" sz="2000" kern="0" dirty="0" err="1">
                <a:sym typeface="Symbol" charset="2"/>
              </a:rPr>
              <a:t>goto</a:t>
            </a:r>
            <a:r>
              <a:rPr lang="en-US" sz="2000" kern="0" dirty="0">
                <a:sym typeface="Symbol" charset="2"/>
              </a:rPr>
              <a:t> –’);</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a:sym typeface="Symbol" charset="2"/>
              </a:rPr>
              <a:t>M  </a:t>
            </a:r>
            <a:r>
              <a:rPr lang="en-US" sz="2000" kern="0" dirty="0">
                <a:sym typeface="Symbol" charset="2"/>
              </a:rPr>
              <a:t>       {</a:t>
            </a:r>
            <a:r>
              <a:rPr lang="en-US" sz="2000" kern="0" dirty="0" err="1">
                <a:sym typeface="Symbol" charset="2"/>
              </a:rPr>
              <a:t>M.instr</a:t>
            </a:r>
            <a:r>
              <a:rPr lang="en-US" sz="2000" kern="0" dirty="0">
                <a:sym typeface="Symbol" charset="2"/>
              </a:rPr>
              <a:t> = </a:t>
            </a:r>
            <a:r>
              <a:rPr lang="en-US" sz="2000" kern="0" dirty="0" err="1">
                <a:sym typeface="Symbol" charset="2"/>
              </a:rPr>
              <a:t>nextinstr</a:t>
            </a:r>
            <a:r>
              <a:rPr lang="en-US" sz="2000" kern="0" dirty="0">
                <a:sym typeface="Symbol" charset="2"/>
              </a:rPr>
              <a:t>;}</a:t>
            </a:r>
          </a:p>
        </p:txBody>
      </p:sp>
      <p:sp>
        <p:nvSpPr>
          <p:cNvPr id="7" name="Rectangle 4"/>
          <p:cNvSpPr txBox="1">
            <a:spLocks noChangeArrowheads="1"/>
          </p:cNvSpPr>
          <p:nvPr/>
        </p:nvSpPr>
        <p:spPr bwMode="auto">
          <a:xfrm>
            <a:off x="5508104" y="260648"/>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 &lt; b || </a:t>
            </a:r>
            <a:r>
              <a:rPr lang="en-US" altLang="en-US" sz="2400" dirty="0" err="1"/>
              <a:t>i</a:t>
            </a:r>
            <a:r>
              <a:rPr lang="en-US" altLang="en-US" sz="2400" dirty="0"/>
              <a:t> &lt; n)  {</a:t>
            </a:r>
            <a:r>
              <a:rPr lang="en-US" altLang="en-US" sz="2400" dirty="0" err="1"/>
              <a:t>i</a:t>
            </a:r>
            <a:r>
              <a:rPr lang="en-US" altLang="en-US" sz="2400" dirty="0"/>
              <a:t> = i+1;}</a:t>
            </a:r>
          </a:p>
          <a:p>
            <a:pPr eaLnBrk="1" hangingPunct="1"/>
            <a:r>
              <a:rPr lang="en-US" sz="2400" kern="0" dirty="0">
                <a:sym typeface="Symbol" charset="2"/>
              </a:rPr>
              <a:t>101: …</a:t>
            </a:r>
          </a:p>
          <a:p>
            <a:pPr eaLnBrk="1" hangingPunct="1"/>
            <a:r>
              <a:rPr lang="en-US" sz="2400" kern="0" dirty="0">
                <a:sym typeface="Symbol" charset="2"/>
              </a:rPr>
              <a:t>102:  if a &lt; b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103:  </a:t>
            </a:r>
            <a:r>
              <a:rPr lang="en-US" sz="2400" kern="0" dirty="0" err="1">
                <a:sym typeface="Symbol" charset="2"/>
              </a:rPr>
              <a:t>goto</a:t>
            </a:r>
            <a:r>
              <a:rPr lang="en-US" sz="2400" kern="0" dirty="0">
                <a:sym typeface="Symbol" charset="2"/>
              </a:rPr>
              <a:t> 104</a:t>
            </a:r>
          </a:p>
          <a:p>
            <a:pPr eaLnBrk="1" hangingPunct="1"/>
            <a:r>
              <a:rPr lang="en-US" sz="2400" kern="0" dirty="0">
                <a:sym typeface="Symbol" charset="2"/>
              </a:rPr>
              <a:t>104:  if </a:t>
            </a:r>
            <a:r>
              <a:rPr lang="en-US" sz="2400" kern="0" dirty="0" err="1">
                <a:sym typeface="Symbol" charset="2"/>
              </a:rPr>
              <a:t>i</a:t>
            </a:r>
            <a:r>
              <a:rPr lang="en-US" sz="2400" kern="0" dirty="0">
                <a:sym typeface="Symbol" charset="2"/>
              </a:rPr>
              <a:t> &lt; n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105:  </a:t>
            </a:r>
            <a:r>
              <a:rPr lang="en-US" sz="2400" kern="0" dirty="0" err="1">
                <a:sym typeface="Symbol" charset="2"/>
              </a:rPr>
              <a:t>goto</a:t>
            </a:r>
            <a:r>
              <a:rPr lang="en-US" sz="2400" kern="0" dirty="0">
                <a:sym typeface="Symbol" charset="2"/>
              </a:rPr>
              <a:t> –</a:t>
            </a:r>
          </a:p>
          <a:p>
            <a:pPr eaLnBrk="1" hangingPunct="1"/>
            <a:r>
              <a:rPr lang="en-US" sz="2400" kern="0" dirty="0">
                <a:sym typeface="Symbol" charset="2"/>
              </a:rPr>
              <a:t>106:  t1 = 1</a:t>
            </a:r>
          </a:p>
          <a:p>
            <a:pPr eaLnBrk="1" hangingPunct="1"/>
            <a:r>
              <a:rPr lang="en-US" sz="2400" kern="0" dirty="0">
                <a:sym typeface="Symbol" charset="2"/>
              </a:rPr>
              <a:t>107:  t2 = i+t1</a:t>
            </a:r>
          </a:p>
          <a:p>
            <a:pPr eaLnBrk="1" hangingPunct="1"/>
            <a:r>
              <a:rPr lang="en-US" sz="2400" kern="0" dirty="0">
                <a:sym typeface="Symbol" charset="2"/>
              </a:rPr>
              <a:t>108:  </a:t>
            </a:r>
            <a:r>
              <a:rPr lang="en-US" sz="2400" kern="0" dirty="0" err="1">
                <a:sym typeface="Symbol" charset="2"/>
              </a:rPr>
              <a:t>i</a:t>
            </a:r>
            <a:r>
              <a:rPr lang="en-US" sz="2400" kern="0" dirty="0">
                <a:sym typeface="Symbol" charset="2"/>
              </a:rPr>
              <a:t> = t2</a:t>
            </a:r>
          </a:p>
          <a:p>
            <a:pPr eaLnBrk="1" hangingPunct="1"/>
            <a:r>
              <a:rPr lang="en-US" sz="2400" kern="0" dirty="0">
                <a:sym typeface="Symbol" charset="2"/>
              </a:rPr>
              <a:t>109: </a:t>
            </a:r>
          </a:p>
        </p:txBody>
      </p:sp>
      <p:sp>
        <p:nvSpPr>
          <p:cNvPr id="11" name="Rectangle 10"/>
          <p:cNvSpPr/>
          <p:nvPr/>
        </p:nvSpPr>
        <p:spPr>
          <a:xfrm>
            <a:off x="3817504" y="4833734"/>
            <a:ext cx="5160387" cy="2123658"/>
          </a:xfrm>
          <a:prstGeom prst="rect">
            <a:avLst/>
          </a:prstGeom>
        </p:spPr>
        <p:txBody>
          <a:bodyPr wrap="none">
            <a:spAutoFit/>
          </a:bodyPr>
          <a:lstStyle/>
          <a:p>
            <a:pPr lvl="1"/>
            <a:r>
              <a:rPr lang="en-US" sz="2200" dirty="0" err="1">
                <a:solidFill>
                  <a:schemeClr val="accent2"/>
                </a:solidFill>
              </a:rPr>
              <a:t>B.truelist</a:t>
            </a:r>
            <a:r>
              <a:rPr lang="en-US" sz="2200" dirty="0">
                <a:solidFill>
                  <a:schemeClr val="accent2"/>
                </a:solidFill>
              </a:rPr>
              <a:t>={102,104}, </a:t>
            </a:r>
            <a:r>
              <a:rPr lang="en-US" sz="2200" dirty="0" err="1">
                <a:solidFill>
                  <a:schemeClr val="accent2"/>
                </a:solidFill>
              </a:rPr>
              <a:t>B.falselist</a:t>
            </a:r>
            <a:r>
              <a:rPr lang="en-US" sz="2200" dirty="0">
                <a:solidFill>
                  <a:schemeClr val="accent2"/>
                </a:solidFill>
              </a:rPr>
              <a:t>={105}</a:t>
            </a:r>
          </a:p>
          <a:p>
            <a:pPr lvl="1"/>
            <a:r>
              <a:rPr lang="en-US" sz="2200" dirty="0" err="1">
                <a:solidFill>
                  <a:schemeClr val="accent2"/>
                </a:solidFill>
              </a:rPr>
              <a:t>M.instr</a:t>
            </a:r>
            <a:r>
              <a:rPr lang="en-US" sz="2200" dirty="0">
                <a:solidFill>
                  <a:schemeClr val="accent2"/>
                </a:solidFill>
              </a:rPr>
              <a:t> = 106</a:t>
            </a:r>
          </a:p>
          <a:p>
            <a:pPr lvl="1"/>
            <a:r>
              <a:rPr lang="en-US" sz="2200" dirty="0" err="1">
                <a:solidFill>
                  <a:schemeClr val="accent2"/>
                </a:solidFill>
              </a:rPr>
              <a:t>backpatch</a:t>
            </a:r>
            <a:r>
              <a:rPr lang="en-US" sz="2200" dirty="0">
                <a:solidFill>
                  <a:schemeClr val="accent2"/>
                </a:solidFill>
              </a:rPr>
              <a:t>({102,104}, 106)</a:t>
            </a:r>
          </a:p>
          <a:p>
            <a:pPr lvl="1"/>
            <a:r>
              <a:rPr lang="en-US" sz="2200" dirty="0" err="1">
                <a:solidFill>
                  <a:schemeClr val="accent2"/>
                </a:solidFill>
              </a:rPr>
              <a:t>S.nextlist</a:t>
            </a:r>
            <a:r>
              <a:rPr lang="en-US" sz="2200" dirty="0">
                <a:solidFill>
                  <a:schemeClr val="accent2"/>
                </a:solidFill>
              </a:rPr>
              <a:t>={105}</a:t>
            </a:r>
          </a:p>
          <a:p>
            <a:pPr lvl="1"/>
            <a:endParaRPr lang="en-US" sz="2200" dirty="0">
              <a:solidFill>
                <a:schemeClr val="accent2"/>
              </a:solidFill>
            </a:endParaRPr>
          </a:p>
          <a:p>
            <a:pPr lvl="1"/>
            <a:endParaRPr lang="en-US" sz="2200" dirty="0">
              <a:solidFill>
                <a:schemeClr val="accent2"/>
              </a:solidFill>
            </a:endParaRPr>
          </a:p>
        </p:txBody>
      </p:sp>
      <p:sp>
        <p:nvSpPr>
          <p:cNvPr id="8" name="Rectangle 7"/>
          <p:cNvSpPr/>
          <p:nvPr/>
        </p:nvSpPr>
        <p:spPr>
          <a:xfrm>
            <a:off x="8102133" y="1124744"/>
            <a:ext cx="646331" cy="461665"/>
          </a:xfrm>
          <a:prstGeom prst="rect">
            <a:avLst/>
          </a:prstGeom>
        </p:spPr>
        <p:txBody>
          <a:bodyPr wrap="none">
            <a:spAutoFit/>
          </a:bodyPr>
          <a:lstStyle/>
          <a:p>
            <a:r>
              <a:rPr lang="en-US" dirty="0">
                <a:solidFill>
                  <a:schemeClr val="accent2"/>
                </a:solidFill>
              </a:rPr>
              <a:t>106</a:t>
            </a:r>
            <a:endParaRPr lang="en-CA" dirty="0"/>
          </a:p>
        </p:txBody>
      </p:sp>
      <p:sp>
        <p:nvSpPr>
          <p:cNvPr id="9" name="Rectangle 8"/>
          <p:cNvSpPr/>
          <p:nvPr/>
        </p:nvSpPr>
        <p:spPr>
          <a:xfrm>
            <a:off x="8028384" y="1959223"/>
            <a:ext cx="646331" cy="461665"/>
          </a:xfrm>
          <a:prstGeom prst="rect">
            <a:avLst/>
          </a:prstGeom>
        </p:spPr>
        <p:txBody>
          <a:bodyPr wrap="none">
            <a:spAutoFit/>
          </a:bodyPr>
          <a:lstStyle/>
          <a:p>
            <a:r>
              <a:rPr lang="en-US" dirty="0">
                <a:solidFill>
                  <a:schemeClr val="accent2"/>
                </a:solidFill>
              </a:rPr>
              <a:t>106</a:t>
            </a:r>
            <a:endParaRPr lang="en-CA" dirty="0"/>
          </a:p>
        </p:txBody>
      </p:sp>
    </p:spTree>
    <p:extLst>
      <p:ext uri="{BB962C8B-B14F-4D97-AF65-F5344CB8AC3E}">
        <p14:creationId xmlns:p14="http://schemas.microsoft.com/office/powerpoint/2010/main" val="295209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Array Elements</a:t>
            </a:r>
          </a:p>
        </p:txBody>
      </p:sp>
      <p:sp>
        <p:nvSpPr>
          <p:cNvPr id="166915" name="Rectangle 3"/>
          <p:cNvSpPr>
            <a:spLocks noGrp="1" noChangeArrowheads="1"/>
          </p:cNvSpPr>
          <p:nvPr>
            <p:ph idx="1"/>
          </p:nvPr>
        </p:nvSpPr>
        <p:spPr/>
        <p:txBody>
          <a:bodyPr/>
          <a:lstStyle/>
          <a:p>
            <a:pPr>
              <a:lnSpc>
                <a:spcPct val="90000"/>
              </a:lnSpc>
            </a:pPr>
            <a:r>
              <a:rPr lang="en-US"/>
              <a:t>Array elements are numbered </a:t>
            </a:r>
            <a:r>
              <a:rPr lang="en-US" i="1"/>
              <a:t>0, ..., n-1</a:t>
            </a:r>
            <a:endParaRPr lang="en-US"/>
          </a:p>
          <a:p>
            <a:pPr>
              <a:lnSpc>
                <a:spcPct val="90000"/>
              </a:lnSpc>
            </a:pPr>
            <a:r>
              <a:rPr lang="en-US"/>
              <a:t>Let </a:t>
            </a:r>
            <a:r>
              <a:rPr lang="en-US" i="1"/>
              <a:t>w</a:t>
            </a:r>
            <a:r>
              <a:rPr lang="en-US"/>
              <a:t> be the width of each array element</a:t>
            </a:r>
          </a:p>
          <a:p>
            <a:pPr>
              <a:lnSpc>
                <a:spcPct val="90000"/>
              </a:lnSpc>
            </a:pPr>
            <a:r>
              <a:rPr lang="en-US"/>
              <a:t>Let </a:t>
            </a:r>
            <a:r>
              <a:rPr lang="en-US" i="1"/>
              <a:t>base</a:t>
            </a:r>
            <a:r>
              <a:rPr lang="en-US"/>
              <a:t> be the address of the storage allocated for the array</a:t>
            </a:r>
          </a:p>
          <a:p>
            <a:pPr>
              <a:lnSpc>
                <a:spcPct val="90000"/>
              </a:lnSpc>
            </a:pPr>
            <a:r>
              <a:rPr lang="en-US"/>
              <a:t>Then the </a:t>
            </a:r>
            <a:r>
              <a:rPr lang="en-US" i="1"/>
              <a:t>i</a:t>
            </a:r>
            <a:r>
              <a:rPr lang="en-US" baseline="30000"/>
              <a:t>th</a:t>
            </a:r>
            <a:r>
              <a:rPr lang="en-US"/>
              <a:t> element </a:t>
            </a:r>
            <a:r>
              <a:rPr lang="en-US" i="1"/>
              <a:t>A[i]</a:t>
            </a:r>
            <a:r>
              <a:rPr lang="en-US"/>
              <a:t> begins in location </a:t>
            </a:r>
            <a:r>
              <a:rPr lang="en-US" i="1"/>
              <a:t>base+i*w</a:t>
            </a:r>
          </a:p>
          <a:p>
            <a:pPr>
              <a:lnSpc>
                <a:spcPct val="90000"/>
              </a:lnSpc>
            </a:pPr>
            <a:r>
              <a:rPr lang="en-US"/>
              <a:t>The element </a:t>
            </a:r>
            <a:r>
              <a:rPr lang="en-US" i="1"/>
              <a:t>A[i][j]</a:t>
            </a:r>
            <a:r>
              <a:rPr lang="en-US"/>
              <a:t> with </a:t>
            </a:r>
            <a:r>
              <a:rPr lang="en-US" i="1"/>
              <a:t>n</a:t>
            </a:r>
            <a:r>
              <a:rPr lang="en-US"/>
              <a:t> elements in the 2nd dimension begins at: </a:t>
            </a:r>
            <a:r>
              <a:rPr lang="en-US" i="1"/>
              <a:t>base+(i*n+j)*w</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sz="half" idx="4294967295"/>
          </p:nvPr>
        </p:nvSpPr>
        <p:spPr>
          <a:xfrm>
            <a:off x="0" y="1143000"/>
            <a:ext cx="4343400" cy="5334000"/>
          </a:xfrm>
        </p:spPr>
        <p:txBody>
          <a:bodyPr/>
          <a:lstStyle/>
          <a:p>
            <a:pPr>
              <a:buFontTx/>
              <a:buNone/>
            </a:pPr>
            <a:r>
              <a:rPr lang="en-US" sz="1800" b="1" dirty="0"/>
              <a:t>foo:</a:t>
            </a:r>
          </a:p>
          <a:p>
            <a:pPr>
              <a:buFontTx/>
              <a:buNone/>
            </a:pPr>
            <a:r>
              <a:rPr lang="en-US" sz="1800" b="1" dirty="0"/>
              <a:t>      t0 = 1</a:t>
            </a:r>
          </a:p>
          <a:p>
            <a:pPr>
              <a:buFontTx/>
              <a:buNone/>
            </a:pPr>
            <a:r>
              <a:rPr lang="en-US" sz="1800" b="1" dirty="0"/>
              <a:t>      t1 = 4</a:t>
            </a:r>
          </a:p>
          <a:p>
            <a:pPr>
              <a:buFontTx/>
              <a:buNone/>
            </a:pPr>
            <a:r>
              <a:rPr lang="en-US" sz="1800" b="1" dirty="0"/>
              <a:t>      t2 = t1 * t0</a:t>
            </a:r>
          </a:p>
          <a:p>
            <a:pPr>
              <a:buFontTx/>
              <a:buNone/>
            </a:pPr>
            <a:r>
              <a:rPr lang="en-US" sz="1800" b="1" dirty="0"/>
              <a:t>      </a:t>
            </a:r>
            <a:r>
              <a:rPr lang="en-US" sz="1800" b="1" dirty="0">
                <a:solidFill>
                  <a:srgbClr val="990000"/>
                </a:solidFill>
              </a:rPr>
              <a:t>t3 = </a:t>
            </a:r>
            <a:r>
              <a:rPr lang="en-US" sz="1800" b="1" dirty="0" err="1">
                <a:solidFill>
                  <a:srgbClr val="990000"/>
                </a:solidFill>
              </a:rPr>
              <a:t>arr</a:t>
            </a:r>
            <a:r>
              <a:rPr lang="en-US" sz="1800" b="1" dirty="0">
                <a:solidFill>
                  <a:srgbClr val="990000"/>
                </a:solidFill>
              </a:rPr>
              <a:t> + t2</a:t>
            </a:r>
          </a:p>
          <a:p>
            <a:pPr>
              <a:buFontTx/>
              <a:buNone/>
            </a:pPr>
            <a:r>
              <a:rPr lang="en-US" sz="1800" b="1" dirty="0"/>
              <a:t>      </a:t>
            </a:r>
            <a:r>
              <a:rPr lang="en-US" sz="1800" b="1" dirty="0">
                <a:solidFill>
                  <a:srgbClr val="990000"/>
                </a:solidFill>
              </a:rPr>
              <a:t>t4 = *(t3)</a:t>
            </a:r>
          </a:p>
          <a:p>
            <a:pPr>
              <a:buFontTx/>
              <a:buNone/>
            </a:pPr>
            <a:r>
              <a:rPr lang="en-US" sz="1800" b="1" dirty="0"/>
              <a:t>      t5 = 0</a:t>
            </a:r>
          </a:p>
          <a:p>
            <a:pPr>
              <a:buFontTx/>
              <a:buNone/>
            </a:pPr>
            <a:r>
              <a:rPr lang="en-US" sz="1800" b="1" dirty="0"/>
              <a:t>      t6 = 4</a:t>
            </a:r>
          </a:p>
          <a:p>
            <a:pPr>
              <a:buFontTx/>
              <a:buNone/>
            </a:pPr>
            <a:r>
              <a:rPr lang="en-US" sz="1800" b="1" dirty="0"/>
              <a:t>      t7 = t6 * t5</a:t>
            </a:r>
          </a:p>
          <a:p>
            <a:pPr>
              <a:buFontTx/>
              <a:buNone/>
            </a:pPr>
            <a:r>
              <a:rPr lang="en-US" sz="1800" b="1" dirty="0"/>
              <a:t>      t8 = </a:t>
            </a:r>
            <a:r>
              <a:rPr lang="en-US" sz="1800" b="1" dirty="0" err="1"/>
              <a:t>arr</a:t>
            </a:r>
            <a:r>
              <a:rPr lang="en-US" sz="1800" b="1" dirty="0"/>
              <a:t> + t7</a:t>
            </a:r>
          </a:p>
          <a:p>
            <a:pPr>
              <a:buFontTx/>
              <a:buNone/>
            </a:pPr>
            <a:r>
              <a:rPr lang="en-US" sz="1800" b="1" dirty="0"/>
              <a:t>      t9 = *(t8)</a:t>
            </a:r>
          </a:p>
          <a:p>
            <a:pPr>
              <a:buFontTx/>
              <a:buNone/>
            </a:pPr>
            <a:r>
              <a:rPr lang="en-US" sz="1800" b="1" dirty="0"/>
              <a:t>      t10 = 2</a:t>
            </a:r>
          </a:p>
          <a:p>
            <a:pPr>
              <a:buFontTx/>
              <a:buNone/>
            </a:pPr>
            <a:r>
              <a:rPr lang="en-US" sz="1800" b="1" dirty="0"/>
              <a:t>      t11 = t9 * t10</a:t>
            </a:r>
          </a:p>
          <a:p>
            <a:pPr>
              <a:buFontTx/>
              <a:buNone/>
            </a:pPr>
            <a:r>
              <a:rPr lang="en-US" sz="1800" b="1" dirty="0"/>
              <a:t>      </a:t>
            </a:r>
            <a:r>
              <a:rPr lang="en-US" sz="1800" b="1" dirty="0">
                <a:solidFill>
                  <a:srgbClr val="990000"/>
                </a:solidFill>
              </a:rPr>
              <a:t>t4 = t11</a:t>
            </a:r>
            <a:endParaRPr lang="en-US" sz="1800" b="1" dirty="0"/>
          </a:p>
        </p:txBody>
      </p:sp>
      <p:sp>
        <p:nvSpPr>
          <p:cNvPr id="160771" name="Rectangle 3"/>
          <p:cNvSpPr>
            <a:spLocks noGrp="1" noChangeArrowheads="1"/>
          </p:cNvSpPr>
          <p:nvPr>
            <p:ph type="body" sz="half" idx="4294967295"/>
          </p:nvPr>
        </p:nvSpPr>
        <p:spPr>
          <a:xfrm>
            <a:off x="5410200" y="1143000"/>
            <a:ext cx="3733800" cy="4953000"/>
          </a:xfrm>
        </p:spPr>
        <p:txBody>
          <a:bodyPr/>
          <a:lstStyle/>
          <a:p>
            <a:pPr>
              <a:buFontTx/>
              <a:buNone/>
            </a:pPr>
            <a:r>
              <a:rPr lang="en-US" sz="1800" b="1"/>
              <a:t>foo:</a:t>
            </a:r>
          </a:p>
          <a:p>
            <a:pPr>
              <a:buFontTx/>
              <a:buNone/>
            </a:pPr>
            <a:r>
              <a:rPr lang="en-US" sz="1800" b="1"/>
              <a:t>      t0 = 1</a:t>
            </a:r>
          </a:p>
          <a:p>
            <a:pPr>
              <a:buFontTx/>
              <a:buNone/>
            </a:pPr>
            <a:r>
              <a:rPr lang="en-US" sz="1800" b="1"/>
              <a:t>      t1 = 4</a:t>
            </a:r>
          </a:p>
          <a:p>
            <a:pPr>
              <a:buFontTx/>
              <a:buNone/>
            </a:pPr>
            <a:r>
              <a:rPr lang="en-US" sz="1800" b="1"/>
              <a:t>      t2 = t1 * t0</a:t>
            </a:r>
          </a:p>
          <a:p>
            <a:pPr>
              <a:buFontTx/>
              <a:buNone/>
            </a:pPr>
            <a:r>
              <a:rPr lang="en-US" sz="1800" b="1"/>
              <a:t>      </a:t>
            </a:r>
            <a:r>
              <a:rPr lang="en-US" sz="1800" b="1">
                <a:solidFill>
                  <a:srgbClr val="990000"/>
                </a:solidFill>
              </a:rPr>
              <a:t>t3 = arr + t2</a:t>
            </a:r>
          </a:p>
          <a:p>
            <a:pPr>
              <a:buFontTx/>
              <a:buNone/>
            </a:pPr>
            <a:r>
              <a:rPr lang="en-US" sz="1800" b="1"/>
              <a:t>      t4 = 0</a:t>
            </a:r>
          </a:p>
          <a:p>
            <a:pPr>
              <a:buFontTx/>
              <a:buNone/>
            </a:pPr>
            <a:r>
              <a:rPr lang="en-US" sz="1800" b="1"/>
              <a:t>      t5 = 4</a:t>
            </a:r>
          </a:p>
          <a:p>
            <a:pPr>
              <a:buFontTx/>
              <a:buNone/>
            </a:pPr>
            <a:r>
              <a:rPr lang="en-US" sz="1800" b="1"/>
              <a:t>      t6 = t5 * t4</a:t>
            </a:r>
          </a:p>
          <a:p>
            <a:pPr>
              <a:buFontTx/>
              <a:buNone/>
            </a:pPr>
            <a:r>
              <a:rPr lang="en-US" sz="1800" b="1"/>
              <a:t>      t7 = arr + t6</a:t>
            </a:r>
          </a:p>
          <a:p>
            <a:pPr>
              <a:buFontTx/>
              <a:buNone/>
            </a:pPr>
            <a:r>
              <a:rPr lang="en-US" sz="1800" b="1"/>
              <a:t>      t8 = *(t7)</a:t>
            </a:r>
          </a:p>
          <a:p>
            <a:pPr>
              <a:buFontTx/>
              <a:buNone/>
            </a:pPr>
            <a:r>
              <a:rPr lang="en-US" sz="1800" b="1"/>
              <a:t>      t9 = 2</a:t>
            </a:r>
          </a:p>
          <a:p>
            <a:pPr>
              <a:buFontTx/>
              <a:buNone/>
            </a:pPr>
            <a:r>
              <a:rPr lang="en-US" sz="1800" b="1"/>
              <a:t>      t10 = t8 * t9</a:t>
            </a:r>
          </a:p>
          <a:p>
            <a:pPr>
              <a:buFontTx/>
              <a:buNone/>
            </a:pPr>
            <a:r>
              <a:rPr lang="en-US" sz="1800" b="1"/>
              <a:t>      </a:t>
            </a:r>
            <a:r>
              <a:rPr lang="en-US" sz="1800" b="1">
                <a:solidFill>
                  <a:srgbClr val="990000"/>
                </a:solidFill>
              </a:rPr>
              <a:t>*(t3) = t10</a:t>
            </a:r>
            <a:endParaRPr lang="en-US" sz="1800" b="1"/>
          </a:p>
        </p:txBody>
      </p:sp>
      <p:sp>
        <p:nvSpPr>
          <p:cNvPr id="160772" name="Text Box 4"/>
          <p:cNvSpPr txBox="1">
            <a:spLocks noChangeArrowheads="1"/>
          </p:cNvSpPr>
          <p:nvPr/>
        </p:nvSpPr>
        <p:spPr bwMode="auto">
          <a:xfrm>
            <a:off x="2057400" y="228600"/>
            <a:ext cx="4622800" cy="720725"/>
          </a:xfrm>
          <a:prstGeom prst="rect">
            <a:avLst/>
          </a:prstGeom>
          <a:solidFill>
            <a:srgbClr val="DDDDDD"/>
          </a:solidFill>
          <a:ln w="19050">
            <a:solidFill>
              <a:schemeClr val="tx1"/>
            </a:solidFill>
            <a:miter lim="800000"/>
            <a:headEnd/>
            <a:tailEnd/>
          </a:ln>
          <a:effectLst/>
        </p:spPr>
        <p:txBody>
          <a:bodyPr wrap="none">
            <a:prstTxWarp prst="textNoShape">
              <a:avLst/>
            </a:prstTxWarp>
            <a:spAutoFit/>
          </a:bodyPr>
          <a:lstStyle/>
          <a:p>
            <a:pPr eaLnBrk="1" hangingPunct="1"/>
            <a:r>
              <a:rPr lang="en-US" sz="2000" b="1">
                <a:latin typeface="Courier" charset="0"/>
              </a:rPr>
              <a:t>void foo(int[] arr)</a:t>
            </a:r>
            <a:br>
              <a:rPr lang="en-US" sz="2000" b="1">
                <a:latin typeface="Courier" charset="0"/>
              </a:rPr>
            </a:br>
            <a:r>
              <a:rPr lang="en-US" sz="2000" b="1">
                <a:latin typeface="Courier" charset="0"/>
              </a:rPr>
              <a:t>	{ arr[1] = arr[0] * 2 }</a:t>
            </a:r>
          </a:p>
        </p:txBody>
      </p:sp>
      <p:sp>
        <p:nvSpPr>
          <p:cNvPr id="160773" name="Text Box 5"/>
          <p:cNvSpPr txBox="1">
            <a:spLocks noChangeArrowheads="1"/>
          </p:cNvSpPr>
          <p:nvPr/>
        </p:nvSpPr>
        <p:spPr bwMode="auto">
          <a:xfrm>
            <a:off x="6781800" y="6005513"/>
            <a:ext cx="1217613" cy="476250"/>
          </a:xfrm>
          <a:prstGeom prst="rect">
            <a:avLst/>
          </a:prstGeom>
          <a:noFill/>
          <a:ln w="19050">
            <a:solidFill>
              <a:srgbClr val="00FF00"/>
            </a:solidFill>
            <a:miter lim="800000"/>
            <a:headEnd/>
            <a:tailEnd/>
          </a:ln>
          <a:effectLst/>
        </p:spPr>
        <p:txBody>
          <a:bodyPr wrap="none">
            <a:prstTxWarp prst="textNoShape">
              <a:avLst/>
            </a:prstTxWarp>
            <a:spAutoFit/>
          </a:bodyPr>
          <a:lstStyle/>
          <a:p>
            <a:pPr eaLnBrk="1" hangingPunct="1"/>
            <a:r>
              <a:rPr lang="en-US" b="1">
                <a:solidFill>
                  <a:srgbClr val="00FF00"/>
                </a:solidFill>
              </a:rPr>
              <a:t>Correct</a:t>
            </a:r>
          </a:p>
        </p:txBody>
      </p:sp>
      <p:sp>
        <p:nvSpPr>
          <p:cNvPr id="160774" name="Text Box 6"/>
          <p:cNvSpPr txBox="1">
            <a:spLocks noChangeArrowheads="1"/>
          </p:cNvSpPr>
          <p:nvPr/>
        </p:nvSpPr>
        <p:spPr bwMode="auto">
          <a:xfrm>
            <a:off x="2971800" y="6081713"/>
            <a:ext cx="1117600" cy="476250"/>
          </a:xfrm>
          <a:prstGeom prst="rect">
            <a:avLst/>
          </a:prstGeom>
          <a:noFill/>
          <a:ln w="19050">
            <a:solidFill>
              <a:srgbClr val="FF0000"/>
            </a:solidFill>
            <a:miter lim="800000"/>
            <a:headEnd/>
            <a:tailEnd/>
          </a:ln>
          <a:effectLst/>
        </p:spPr>
        <p:txBody>
          <a:bodyPr wrap="none">
            <a:prstTxWarp prst="textNoShape">
              <a:avLst/>
            </a:prstTxWarp>
            <a:spAutoFit/>
          </a:bodyPr>
          <a:lstStyle/>
          <a:p>
            <a:pPr eaLnBrk="1" hangingPunct="1"/>
            <a:r>
              <a:rPr lang="en-US" b="1" dirty="0">
                <a:solidFill>
                  <a:srgbClr val="FF0000"/>
                </a:solidFill>
              </a:rPr>
              <a:t>Wrong</a:t>
            </a:r>
          </a:p>
        </p:txBody>
      </p:sp>
      <p:sp>
        <p:nvSpPr>
          <p:cNvPr id="160775" name="Text Box 7"/>
          <p:cNvSpPr txBox="1">
            <a:spLocks noChangeArrowheads="1"/>
          </p:cNvSpPr>
          <p:nvPr/>
        </p:nvSpPr>
        <p:spPr bwMode="auto">
          <a:xfrm>
            <a:off x="6781800" y="1371600"/>
            <a:ext cx="2133600" cy="1085850"/>
          </a:xfrm>
          <a:prstGeom prst="rect">
            <a:avLst/>
          </a:prstGeom>
          <a:solidFill>
            <a:srgbClr val="DDDDDD"/>
          </a:solidFill>
          <a:ln w="19050">
            <a:solidFill>
              <a:schemeClr val="tx1"/>
            </a:solidFill>
            <a:miter lim="800000"/>
            <a:headEnd/>
            <a:tailEnd/>
          </a:ln>
          <a:effectLst/>
        </p:spPr>
        <p:txBody>
          <a:bodyPr>
            <a:prstTxWarp prst="textNoShape">
              <a:avLst/>
            </a:prstTxWarp>
            <a:spAutoFit/>
          </a:bodyPr>
          <a:lstStyle/>
          <a:p>
            <a:pPr eaLnBrk="1" hangingPunct="1"/>
            <a:r>
              <a:rPr lang="en-US" sz="3200"/>
              <a:t>Array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4294967295"/>
          </p:nvPr>
        </p:nvSpPr>
        <p:spPr>
          <a:xfrm>
            <a:off x="0" y="609600"/>
            <a:ext cx="3810000" cy="4114800"/>
          </a:xfrm>
        </p:spPr>
        <p:txBody>
          <a:bodyPr/>
          <a:lstStyle/>
          <a:p>
            <a:pPr>
              <a:lnSpc>
                <a:spcPct val="90000"/>
              </a:lnSpc>
              <a:buFontTx/>
              <a:buNone/>
            </a:pPr>
            <a:r>
              <a:rPr lang="en-US" sz="2400" dirty="0" err="1"/>
              <a:t>int</a:t>
            </a:r>
            <a:r>
              <a:rPr lang="en-US" sz="2400" dirty="0"/>
              <a:t> factorial(</a:t>
            </a:r>
            <a:r>
              <a:rPr lang="en-US" sz="2400" dirty="0" err="1"/>
              <a:t>int</a:t>
            </a:r>
            <a:r>
              <a:rPr lang="en-US" sz="2400" dirty="0"/>
              <a:t> n)</a:t>
            </a:r>
          </a:p>
          <a:p>
            <a:pPr>
              <a:lnSpc>
                <a:spcPct val="90000"/>
              </a:lnSpc>
              <a:buFontTx/>
              <a:buNone/>
            </a:pPr>
            <a:r>
              <a:rPr lang="en-US" sz="2400" dirty="0"/>
              <a:t>{</a:t>
            </a:r>
          </a:p>
          <a:p>
            <a:pPr>
              <a:lnSpc>
                <a:spcPct val="90000"/>
              </a:lnSpc>
              <a:buFontTx/>
              <a:buNone/>
            </a:pPr>
            <a:r>
              <a:rPr lang="en-US" sz="2400" dirty="0"/>
              <a:t>  </a:t>
            </a:r>
            <a:r>
              <a:rPr lang="en-US" sz="2400" dirty="0">
                <a:solidFill>
                  <a:srgbClr val="990000"/>
                </a:solidFill>
              </a:rPr>
              <a:t>if (n &lt;=1 )</a:t>
            </a:r>
            <a:r>
              <a:rPr lang="en-US" sz="2400" dirty="0"/>
              <a:t> return 1;</a:t>
            </a:r>
          </a:p>
          <a:p>
            <a:pPr>
              <a:lnSpc>
                <a:spcPct val="90000"/>
              </a:lnSpc>
              <a:buFontTx/>
              <a:buNone/>
            </a:pPr>
            <a:r>
              <a:rPr lang="en-US" sz="2400" dirty="0"/>
              <a:t>  return n*factorial(n-1);</a:t>
            </a:r>
          </a:p>
          <a:p>
            <a:pPr>
              <a:lnSpc>
                <a:spcPct val="90000"/>
              </a:lnSpc>
              <a:buFontTx/>
              <a:buNone/>
            </a:pPr>
            <a:r>
              <a:rPr lang="en-US" sz="2400" dirty="0"/>
              <a:t>}</a:t>
            </a:r>
          </a:p>
          <a:p>
            <a:pPr>
              <a:lnSpc>
                <a:spcPct val="90000"/>
              </a:lnSpc>
              <a:buFontTx/>
              <a:buNone/>
            </a:pPr>
            <a:endParaRPr lang="en-US" sz="2400" dirty="0"/>
          </a:p>
          <a:p>
            <a:pPr>
              <a:lnSpc>
                <a:spcPct val="90000"/>
              </a:lnSpc>
              <a:buFontTx/>
              <a:buNone/>
            </a:pPr>
            <a:r>
              <a:rPr lang="en-US" sz="2400" dirty="0"/>
              <a:t>void main()</a:t>
            </a:r>
          </a:p>
          <a:p>
            <a:pPr>
              <a:lnSpc>
                <a:spcPct val="90000"/>
              </a:lnSpc>
              <a:buFontTx/>
              <a:buNone/>
            </a:pPr>
            <a:r>
              <a:rPr lang="en-US" sz="2400" dirty="0"/>
              <a:t>{</a:t>
            </a:r>
          </a:p>
          <a:p>
            <a:pPr>
              <a:lnSpc>
                <a:spcPct val="90000"/>
              </a:lnSpc>
              <a:buFontTx/>
              <a:buNone/>
            </a:pPr>
            <a:r>
              <a:rPr lang="en-US" sz="2400" dirty="0"/>
              <a:t>    print(factorial(6));</a:t>
            </a:r>
          </a:p>
          <a:p>
            <a:pPr>
              <a:lnSpc>
                <a:spcPct val="90000"/>
              </a:lnSpc>
              <a:buFontTx/>
              <a:buNone/>
            </a:pPr>
            <a:r>
              <a:rPr lang="en-US" sz="2400" dirty="0"/>
              <a:t>}</a:t>
            </a:r>
            <a:endParaRPr lang="en-US" sz="2000" dirty="0"/>
          </a:p>
        </p:txBody>
      </p:sp>
      <p:sp>
        <p:nvSpPr>
          <p:cNvPr id="109572" name="Rectangle 4"/>
          <p:cNvSpPr>
            <a:spLocks noGrp="1" noChangeArrowheads="1"/>
          </p:cNvSpPr>
          <p:nvPr>
            <p:ph type="body" sz="half" idx="4294967295"/>
          </p:nvPr>
        </p:nvSpPr>
        <p:spPr>
          <a:xfrm>
            <a:off x="4953000" y="381000"/>
            <a:ext cx="4191000" cy="5715000"/>
          </a:xfrm>
        </p:spPr>
        <p:txBody>
          <a:bodyPr/>
          <a:lstStyle/>
          <a:p>
            <a:pPr>
              <a:buFontTx/>
              <a:buNone/>
            </a:pPr>
            <a:r>
              <a:rPr lang="en-US" sz="2000" b="1" dirty="0"/>
              <a:t>factorial:</a:t>
            </a:r>
          </a:p>
          <a:p>
            <a:pPr>
              <a:buFontTx/>
              <a:buNone/>
            </a:pPr>
            <a:r>
              <a:rPr lang="en-US" sz="2000" b="1" dirty="0">
                <a:solidFill>
                  <a:srgbClr val="990000"/>
                </a:solidFill>
              </a:rPr>
              <a:t>        t0 = 1</a:t>
            </a:r>
          </a:p>
          <a:p>
            <a:pPr>
              <a:buFontTx/>
              <a:buNone/>
            </a:pPr>
            <a:r>
              <a:rPr lang="en-US" sz="2000" b="1" dirty="0">
                <a:solidFill>
                  <a:srgbClr val="990000"/>
                </a:solidFill>
              </a:rPr>
              <a:t>        t1 = n </a:t>
            </a:r>
            <a:r>
              <a:rPr lang="en-US" sz="2000" b="1" dirty="0" err="1">
                <a:solidFill>
                  <a:srgbClr val="990000"/>
                </a:solidFill>
              </a:rPr>
              <a:t>lt</a:t>
            </a:r>
            <a:r>
              <a:rPr lang="en-US" sz="2000" b="1" dirty="0">
                <a:solidFill>
                  <a:srgbClr val="990000"/>
                </a:solidFill>
              </a:rPr>
              <a:t> t0</a:t>
            </a:r>
          </a:p>
          <a:p>
            <a:pPr>
              <a:buFontTx/>
              <a:buNone/>
            </a:pPr>
            <a:r>
              <a:rPr lang="en-US" sz="2000" b="1" dirty="0">
                <a:solidFill>
                  <a:srgbClr val="990000"/>
                </a:solidFill>
              </a:rPr>
              <a:t>        t2 = n </a:t>
            </a:r>
            <a:r>
              <a:rPr lang="en-US" sz="2000" b="1" dirty="0" err="1">
                <a:solidFill>
                  <a:srgbClr val="990000"/>
                </a:solidFill>
              </a:rPr>
              <a:t>eq</a:t>
            </a:r>
            <a:r>
              <a:rPr lang="en-US" sz="2000" b="1" dirty="0">
                <a:solidFill>
                  <a:srgbClr val="990000"/>
                </a:solidFill>
              </a:rPr>
              <a:t> t0</a:t>
            </a:r>
          </a:p>
          <a:p>
            <a:pPr>
              <a:buFontTx/>
              <a:buNone/>
            </a:pPr>
            <a:r>
              <a:rPr lang="en-US" sz="2000" b="1" dirty="0">
                <a:solidFill>
                  <a:srgbClr val="990000"/>
                </a:solidFill>
              </a:rPr>
              <a:t>        t3 = t1 or t2</a:t>
            </a:r>
          </a:p>
          <a:p>
            <a:pPr>
              <a:buFontTx/>
              <a:buNone/>
            </a:pPr>
            <a:r>
              <a:rPr lang="en-US" sz="2000" b="1" dirty="0">
                <a:solidFill>
                  <a:srgbClr val="990000"/>
                </a:solidFill>
              </a:rPr>
              <a:t>        </a:t>
            </a:r>
            <a:r>
              <a:rPr lang="en-US" sz="2000" b="1" dirty="0" err="1">
                <a:solidFill>
                  <a:srgbClr val="990000"/>
                </a:solidFill>
              </a:rPr>
              <a:t>ifFalse</a:t>
            </a:r>
            <a:r>
              <a:rPr lang="en-US" sz="2000" b="1" dirty="0">
                <a:solidFill>
                  <a:srgbClr val="990000"/>
                </a:solidFill>
              </a:rPr>
              <a:t> t3</a:t>
            </a:r>
            <a:r>
              <a:rPr lang="en-US" sz="2000" b="1" dirty="0"/>
              <a:t> </a:t>
            </a:r>
            <a:r>
              <a:rPr lang="en-US" sz="2000" b="1" dirty="0" err="1"/>
              <a:t>goto</a:t>
            </a:r>
            <a:r>
              <a:rPr lang="en-US" sz="2000" b="1" dirty="0"/>
              <a:t> L0</a:t>
            </a:r>
          </a:p>
          <a:p>
            <a:pPr>
              <a:buFontTx/>
              <a:buNone/>
            </a:pPr>
            <a:r>
              <a:rPr lang="en-US" sz="2000" b="1" dirty="0"/>
              <a:t>        t4 = 1</a:t>
            </a:r>
          </a:p>
          <a:p>
            <a:pPr>
              <a:buFontTx/>
              <a:buNone/>
            </a:pPr>
            <a:r>
              <a:rPr lang="en-US" sz="2000" b="1" dirty="0"/>
              <a:t>        return t4</a:t>
            </a:r>
          </a:p>
          <a:p>
            <a:pPr>
              <a:buFontTx/>
              <a:buNone/>
            </a:pPr>
            <a:r>
              <a:rPr lang="en-US" sz="2000" b="1" dirty="0"/>
              <a:t>L0:</a:t>
            </a:r>
          </a:p>
          <a:p>
            <a:pPr>
              <a:buFontTx/>
              <a:buNone/>
            </a:pPr>
            <a:r>
              <a:rPr lang="en-US" sz="2000" b="1" dirty="0"/>
              <a:t>        t5 = 1</a:t>
            </a:r>
          </a:p>
          <a:p>
            <a:pPr>
              <a:buFontTx/>
              <a:buNone/>
            </a:pPr>
            <a:r>
              <a:rPr lang="en-US" sz="2000" b="1" dirty="0"/>
              <a:t>        t6 = n - t5</a:t>
            </a:r>
          </a:p>
          <a:p>
            <a:pPr>
              <a:buFontTx/>
              <a:buNone/>
            </a:pPr>
            <a:r>
              <a:rPr lang="en-US" sz="2000" b="1" dirty="0"/>
              <a:t>        </a:t>
            </a:r>
            <a:r>
              <a:rPr lang="en-US" sz="2000" b="1" dirty="0" err="1"/>
              <a:t>param</a:t>
            </a:r>
            <a:r>
              <a:rPr lang="en-US" sz="2000" b="1" dirty="0"/>
              <a:t> t6</a:t>
            </a:r>
          </a:p>
          <a:p>
            <a:pPr>
              <a:buFontTx/>
              <a:buNone/>
            </a:pPr>
            <a:r>
              <a:rPr lang="en-US" sz="2000" b="1" dirty="0"/>
              <a:t>        t7 = call factorial, 1</a:t>
            </a:r>
          </a:p>
          <a:p>
            <a:pPr>
              <a:buFontTx/>
              <a:buNone/>
            </a:pPr>
            <a:r>
              <a:rPr lang="en-US" sz="2000" b="1" dirty="0"/>
              <a:t>        t8 = n * t7</a:t>
            </a:r>
          </a:p>
          <a:p>
            <a:pPr>
              <a:buFontTx/>
              <a:buNone/>
            </a:pPr>
            <a:r>
              <a:rPr lang="en-US" sz="2000" b="1" dirty="0"/>
              <a:t>        return t8</a:t>
            </a:r>
          </a:p>
        </p:txBody>
      </p:sp>
      <p:sp>
        <p:nvSpPr>
          <p:cNvPr id="109574" name="AutoShape 6"/>
          <p:cNvSpPr>
            <a:spLocks noChangeArrowheads="1"/>
          </p:cNvSpPr>
          <p:nvPr/>
        </p:nvSpPr>
        <p:spPr bwMode="auto">
          <a:xfrm>
            <a:off x="6400800" y="1143000"/>
            <a:ext cx="1752600" cy="457200"/>
          </a:xfrm>
          <a:prstGeom prst="wedgeRectCallout">
            <a:avLst>
              <a:gd name="adj1" fmla="val -60417"/>
              <a:gd name="adj2" fmla="val 130208"/>
            </a:avLst>
          </a:prstGeom>
          <a:solidFill>
            <a:srgbClr val="FFFFFF"/>
          </a:solidFill>
          <a:ln w="9525">
            <a:solidFill>
              <a:srgbClr val="000000"/>
            </a:solidFill>
            <a:miter lim="800000"/>
            <a:headEnd/>
            <a:tailEnd/>
          </a:ln>
        </p:spPr>
        <p:txBody>
          <a:bodyPr>
            <a:prstTxWarp prst="textNoShape">
              <a:avLst/>
            </a:prstTxWarp>
          </a:bodyPr>
          <a:lstStyle/>
          <a:p>
            <a:r>
              <a:rPr lang="en-US">
                <a:solidFill>
                  <a:srgbClr val="804000"/>
                </a:solidFill>
                <a:latin typeface="Times New Roman" charset="0"/>
                <a:ea typeface="ＭＳ Ｐゴシック" charset="-128"/>
                <a:cs typeface="ＭＳ Ｐゴシック" charset="-128"/>
              </a:rPr>
              <a:t>t3 = n &lt;= 1</a:t>
            </a:r>
          </a:p>
        </p:txBody>
      </p:sp>
    </p:spTree>
    <p:extLst>
      <p:ext uri="{BB962C8B-B14F-4D97-AF65-F5344CB8AC3E}">
        <p14:creationId xmlns:p14="http://schemas.microsoft.com/office/powerpoint/2010/main" val="1796896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50" y="1844824"/>
            <a:ext cx="1924050" cy="2505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sp>
        <p:nvSpPr>
          <p:cNvPr id="18" name="Rectangle 17"/>
          <p:cNvSpPr/>
          <p:nvPr/>
        </p:nvSpPr>
        <p:spPr>
          <a:xfrm>
            <a:off x="4086200" y="2516703"/>
            <a:ext cx="1781944" cy="1200329"/>
          </a:xfrm>
          <a:prstGeom prst="rect">
            <a:avLst/>
          </a:prstGeom>
        </p:spPr>
        <p:txBody>
          <a:bodyPr wrap="square">
            <a:spAutoFit/>
          </a:bodyPr>
          <a:lstStyle/>
          <a:p>
            <a:r>
              <a:rPr lang="en-US" dirty="0"/>
              <a:t>Stack frame for function f(a</a:t>
            </a:r>
            <a:r>
              <a:rPr lang="en-US" baseline="-25000" dirty="0"/>
              <a:t>1</a:t>
            </a:r>
            <a:r>
              <a:rPr lang="en-US" dirty="0"/>
              <a:t>,…</a:t>
            </a:r>
            <a:r>
              <a:rPr lang="en-US" dirty="0" err="1"/>
              <a:t>a</a:t>
            </a:r>
            <a:r>
              <a:rPr lang="en-US" baseline="-25000" dirty="0" err="1"/>
              <a:t>N</a:t>
            </a:r>
            <a:r>
              <a:rPr lang="en-US" dirty="0"/>
              <a:t>)</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617" y="1853332"/>
            <a:ext cx="1933575" cy="2867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p:nvSpPr>
        <p:spPr>
          <a:xfrm>
            <a:off x="4086200" y="2516703"/>
            <a:ext cx="1781944" cy="1200329"/>
          </a:xfrm>
          <a:prstGeom prst="rect">
            <a:avLst/>
          </a:prstGeom>
        </p:spPr>
        <p:txBody>
          <a:bodyPr wrap="square">
            <a:spAutoFit/>
          </a:bodyPr>
          <a:lstStyle/>
          <a:p>
            <a:r>
              <a:rPr lang="en-US" dirty="0"/>
              <a:t>Stack frame for function f(a</a:t>
            </a:r>
            <a:r>
              <a:rPr lang="en-US" baseline="-25000" dirty="0"/>
              <a:t>1</a:t>
            </a:r>
            <a:r>
              <a:rPr lang="en-US" dirty="0"/>
              <a:t>,…</a:t>
            </a:r>
            <a:r>
              <a:rPr lang="en-US" dirty="0" err="1"/>
              <a:t>a</a:t>
            </a:r>
            <a:r>
              <a:rPr lang="en-US" baseline="-25000" dirty="0" err="1"/>
              <a:t>N</a:t>
            </a:r>
            <a:r>
              <a:rPr lang="en-US" dirty="0"/>
              <a:t>)</a:t>
            </a:r>
            <a:endParaRPr lang="en-CA" dirty="0"/>
          </a:p>
        </p:txBody>
      </p:sp>
    </p:spTree>
    <p:extLst>
      <p:ext uri="{BB962C8B-B14F-4D97-AF65-F5344CB8AC3E}">
        <p14:creationId xmlns:p14="http://schemas.microsoft.com/office/powerpoint/2010/main" val="228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58" y="1882924"/>
            <a:ext cx="1962150" cy="3619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p:nvSpPr>
        <p:spPr>
          <a:xfrm>
            <a:off x="4086200" y="2516703"/>
            <a:ext cx="1781944" cy="1200329"/>
          </a:xfrm>
          <a:prstGeom prst="rect">
            <a:avLst/>
          </a:prstGeom>
        </p:spPr>
        <p:txBody>
          <a:bodyPr wrap="square">
            <a:spAutoFit/>
          </a:bodyPr>
          <a:lstStyle/>
          <a:p>
            <a:r>
              <a:rPr lang="en-US" dirty="0"/>
              <a:t>Stack frame for function f(a</a:t>
            </a:r>
            <a:r>
              <a:rPr lang="en-US" baseline="-25000" dirty="0"/>
              <a:t>1</a:t>
            </a:r>
            <a:r>
              <a:rPr lang="en-US" dirty="0"/>
              <a:t>,…</a:t>
            </a:r>
            <a:r>
              <a:rPr lang="en-US" dirty="0" err="1"/>
              <a:t>a</a:t>
            </a:r>
            <a:r>
              <a:rPr lang="en-US" baseline="-25000" dirty="0" err="1"/>
              <a:t>N</a:t>
            </a:r>
            <a:r>
              <a:rPr lang="en-US" dirty="0"/>
              <a:t>)</a:t>
            </a:r>
            <a:endParaRPr lang="en-CA" dirty="0"/>
          </a:p>
        </p:txBody>
      </p:sp>
    </p:spTree>
    <p:extLst>
      <p:ext uri="{BB962C8B-B14F-4D97-AF65-F5344CB8AC3E}">
        <p14:creationId xmlns:p14="http://schemas.microsoft.com/office/powerpoint/2010/main" val="18176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2" name="Rectangle 1"/>
          <p:cNvSpPr/>
          <p:nvPr/>
        </p:nvSpPr>
        <p:spPr>
          <a:xfrm>
            <a:off x="4086200" y="2515188"/>
            <a:ext cx="1781944" cy="1200329"/>
          </a:xfrm>
          <a:prstGeom prst="rect">
            <a:avLst/>
          </a:prstGeom>
        </p:spPr>
        <p:txBody>
          <a:bodyPr wrap="square">
            <a:spAutoFit/>
          </a:bodyPr>
          <a:lstStyle/>
          <a:p>
            <a:r>
              <a:rPr lang="en-US" dirty="0"/>
              <a:t>Stack frame for function f(a</a:t>
            </a:r>
            <a:r>
              <a:rPr lang="en-US" baseline="-25000" dirty="0"/>
              <a:t>1</a:t>
            </a:r>
            <a:r>
              <a:rPr lang="en-US" dirty="0"/>
              <a:t>,…</a:t>
            </a:r>
            <a:r>
              <a:rPr lang="en-US" dirty="0" err="1"/>
              <a:t>a</a:t>
            </a:r>
            <a:r>
              <a:rPr lang="en-US" baseline="-25000" dirty="0" err="1"/>
              <a:t>N</a:t>
            </a:r>
            <a:r>
              <a:rPr lang="en-US" dirty="0"/>
              <a:t>)</a:t>
            </a:r>
            <a:endParaRPr lang="en-CA" dirty="0"/>
          </a:p>
        </p:txBody>
      </p:sp>
      <p:sp>
        <p:nvSpPr>
          <p:cNvPr id="4" name="Left Brace 3"/>
          <p:cNvSpPr/>
          <p:nvPr/>
        </p:nvSpPr>
        <p:spPr bwMode="auto">
          <a:xfrm>
            <a:off x="5825505" y="1988840"/>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817" y="1882924"/>
            <a:ext cx="1933575" cy="4524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p:nvSpPr>
        <p:spPr>
          <a:xfrm>
            <a:off x="4086200" y="4774351"/>
            <a:ext cx="1781944" cy="1200329"/>
          </a:xfrm>
          <a:prstGeom prst="rect">
            <a:avLst/>
          </a:prstGeom>
        </p:spPr>
        <p:txBody>
          <a:bodyPr wrap="square">
            <a:spAutoFit/>
          </a:bodyPr>
          <a:lstStyle/>
          <a:p>
            <a:r>
              <a:rPr lang="en-US" dirty="0"/>
              <a:t>Stack frame for function g(a</a:t>
            </a:r>
            <a:r>
              <a:rPr lang="en-US" baseline="-25000" dirty="0"/>
              <a:t>1</a:t>
            </a:r>
            <a:r>
              <a:rPr lang="en-US" dirty="0"/>
              <a:t>,…</a:t>
            </a:r>
            <a:r>
              <a:rPr lang="en-US" dirty="0" err="1"/>
              <a:t>a</a:t>
            </a:r>
            <a:r>
              <a:rPr lang="en-US" baseline="-25000" dirty="0" err="1"/>
              <a:t>M</a:t>
            </a:r>
            <a:r>
              <a:rPr lang="en-US" dirty="0"/>
              <a:t>)</a:t>
            </a:r>
            <a:endParaRPr lang="en-CA" dirty="0"/>
          </a:p>
        </p:txBody>
      </p:sp>
      <p:sp>
        <p:nvSpPr>
          <p:cNvPr id="10" name="Left Brace 9"/>
          <p:cNvSpPr/>
          <p:nvPr/>
        </p:nvSpPr>
        <p:spPr bwMode="auto">
          <a:xfrm>
            <a:off x="5825505" y="4300718"/>
            <a:ext cx="258663" cy="2070310"/>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sp>
        <p:nvSpPr>
          <p:cNvPr id="6" name="Rectangle 5"/>
          <p:cNvSpPr/>
          <p:nvPr/>
        </p:nvSpPr>
        <p:spPr>
          <a:xfrm>
            <a:off x="107504" y="2291388"/>
            <a:ext cx="3978696" cy="1569660"/>
          </a:xfrm>
          <a:prstGeom prst="rect">
            <a:avLst/>
          </a:prstGeom>
        </p:spPr>
        <p:txBody>
          <a:bodyPr wrap="square">
            <a:spAutoFit/>
          </a:bodyPr>
          <a:lstStyle/>
          <a:p>
            <a:pPr marL="342900" indent="-342900">
              <a:buFont typeface="Arial" panose="020B0604020202020204" pitchFamily="34" charset="0"/>
              <a:buChar char="•"/>
            </a:pPr>
            <a:r>
              <a:rPr lang="en-CA" dirty="0"/>
              <a:t>Usually, stacks start at high memory addresses and grow to low memory addresses.</a:t>
            </a:r>
          </a:p>
        </p:txBody>
      </p:sp>
    </p:spTree>
    <p:extLst>
      <p:ext uri="{BB962C8B-B14F-4D97-AF65-F5344CB8AC3E}">
        <p14:creationId xmlns:p14="http://schemas.microsoft.com/office/powerpoint/2010/main" val="176179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36512" y="1628800"/>
            <a:ext cx="612068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kern="0" dirty="0"/>
              <a:t>Compute offsets for all incoming arguments, local variables and temporaries</a:t>
            </a:r>
          </a:p>
          <a:p>
            <a:pPr lvl="1" eaLnBrk="1" hangingPunct="1"/>
            <a:r>
              <a:rPr lang="en-US" kern="0" dirty="0"/>
              <a:t>Incoming arguments </a:t>
            </a:r>
          </a:p>
          <a:p>
            <a:pPr marL="457200" lvl="1" indent="0" eaLnBrk="1" hangingPunct="1">
              <a:buNone/>
            </a:pPr>
            <a:r>
              <a:rPr lang="en-US" kern="0" dirty="0"/>
              <a:t>    are at offset @x, @x+4, @x+8,…</a:t>
            </a:r>
          </a:p>
          <a:p>
            <a:pPr lvl="1" eaLnBrk="1" hangingPunct="1"/>
            <a:r>
              <a:rPr lang="en-US" kern="0" dirty="0" err="1"/>
              <a:t>Locals+Temps</a:t>
            </a:r>
            <a:r>
              <a:rPr lang="en-US" kern="0" dirty="0"/>
              <a:t> are at @-y-4, @-y-8, … </a:t>
            </a:r>
          </a:p>
        </p:txBody>
      </p:sp>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414" y="1844824"/>
            <a:ext cx="1924050" cy="2505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ectangle 7"/>
          <p:cNvSpPr>
            <a:spLocks noChangeArrowheads="1"/>
          </p:cNvSpPr>
          <p:nvPr/>
        </p:nvSpPr>
        <p:spPr bwMode="auto">
          <a:xfrm>
            <a:off x="4437096" y="3135870"/>
            <a:ext cx="2007112" cy="484909"/>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dirty="0"/>
              <a:t>Frame pointer</a:t>
            </a:r>
          </a:p>
        </p:txBody>
      </p:sp>
      <p:cxnSp>
        <p:nvCxnSpPr>
          <p:cNvPr id="9" name="Straight Arrow Connector 8"/>
          <p:cNvCxnSpPr/>
          <p:nvPr/>
        </p:nvCxnSpPr>
        <p:spPr bwMode="auto">
          <a:xfrm>
            <a:off x="6413654" y="3378324"/>
            <a:ext cx="418645"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5211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dirty="0"/>
              <a:t>IR: 3-Address Code</a:t>
            </a:r>
          </a:p>
        </p:txBody>
      </p:sp>
      <p:sp>
        <p:nvSpPr>
          <p:cNvPr id="98309" name="Rectangle 5"/>
          <p:cNvSpPr>
            <a:spLocks noGrp="1" noChangeArrowheads="1"/>
          </p:cNvSpPr>
          <p:nvPr>
            <p:ph idx="1"/>
          </p:nvPr>
        </p:nvSpPr>
        <p:spPr>
          <a:xfrm>
            <a:off x="685800" y="1844824"/>
            <a:ext cx="7772400" cy="4114800"/>
          </a:xfrm>
        </p:spPr>
        <p:txBody>
          <a:bodyPr/>
          <a:lstStyle/>
          <a:p>
            <a:pPr>
              <a:lnSpc>
                <a:spcPct val="90000"/>
              </a:lnSpc>
            </a:pPr>
            <a:r>
              <a:rPr lang="en-US" sz="2800" dirty="0"/>
              <a:t>High level assembly </a:t>
            </a:r>
          </a:p>
          <a:p>
            <a:pPr>
              <a:lnSpc>
                <a:spcPct val="90000"/>
              </a:lnSpc>
            </a:pPr>
            <a:r>
              <a:rPr lang="en-US" sz="2800" dirty="0"/>
              <a:t>Instructions that operate on named locations and labels</a:t>
            </a:r>
          </a:p>
          <a:p>
            <a:pPr>
              <a:lnSpc>
                <a:spcPct val="90000"/>
              </a:lnSpc>
            </a:pPr>
            <a:r>
              <a:rPr lang="en-US" sz="2800" dirty="0"/>
              <a:t>Locations</a:t>
            </a:r>
          </a:p>
          <a:p>
            <a:pPr lvl="1">
              <a:lnSpc>
                <a:spcPct val="90000"/>
              </a:lnSpc>
            </a:pPr>
            <a:r>
              <a:rPr lang="en-US" sz="2400" dirty="0"/>
              <a:t>Each location is some place to store 4 bytes</a:t>
            </a:r>
          </a:p>
          <a:p>
            <a:pPr lvl="2">
              <a:lnSpc>
                <a:spcPct val="90000"/>
              </a:lnSpc>
            </a:pPr>
            <a:r>
              <a:rPr lang="en-US" sz="2000" dirty="0"/>
              <a:t>Pretend we can make infinitely many of them</a:t>
            </a:r>
          </a:p>
          <a:p>
            <a:pPr lvl="1">
              <a:lnSpc>
                <a:spcPct val="90000"/>
              </a:lnSpc>
            </a:pPr>
            <a:r>
              <a:rPr lang="en-US" sz="2400" dirty="0"/>
              <a:t>Or global variable</a:t>
            </a:r>
          </a:p>
          <a:p>
            <a:pPr lvl="2">
              <a:lnSpc>
                <a:spcPct val="90000"/>
              </a:lnSpc>
            </a:pPr>
            <a:r>
              <a:rPr lang="en-US" sz="2000" dirty="0"/>
              <a:t>Referred to by global name</a:t>
            </a:r>
          </a:p>
          <a:p>
            <a:pPr>
              <a:lnSpc>
                <a:spcPct val="90000"/>
              </a:lnSpc>
            </a:pPr>
            <a:r>
              <a:rPr lang="en-US" sz="2800" dirty="0"/>
              <a:t>Labels (you generate as needed)</a:t>
            </a:r>
          </a:p>
          <a:p>
            <a:pPr>
              <a:lnSpc>
                <a:spcPct val="90000"/>
              </a:lnSpc>
            </a:pPr>
            <a:r>
              <a:rPr lang="en-US" sz="2800" dirty="0"/>
              <a:t>3-address code = at most three addresses in each 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title"/>
          </p:nvPr>
        </p:nvSpPr>
        <p:spPr/>
        <p:txBody>
          <a:bodyPr/>
          <a:lstStyle/>
          <a:p>
            <a:r>
              <a:rPr lang="en-US" dirty="0"/>
              <a:t>Computing Location Offsets</a:t>
            </a:r>
          </a:p>
        </p:txBody>
      </p:sp>
      <p:sp>
        <p:nvSpPr>
          <p:cNvPr id="154626" name="Rectangle 2"/>
          <p:cNvSpPr>
            <a:spLocks noGrp="1" noChangeArrowheads="1"/>
          </p:cNvSpPr>
          <p:nvPr>
            <p:ph idx="1"/>
          </p:nvPr>
        </p:nvSpPr>
        <p:spPr/>
        <p:txBody>
          <a:bodyPr/>
          <a:lstStyle/>
          <a:p>
            <a:pPr>
              <a:lnSpc>
                <a:spcPct val="90000"/>
              </a:lnSpc>
              <a:buFontTx/>
              <a:buNone/>
            </a:pPr>
            <a:r>
              <a:rPr lang="en-US" sz="1600" b="1" dirty="0"/>
              <a:t>class A {</a:t>
            </a:r>
          </a:p>
          <a:p>
            <a:pPr>
              <a:lnSpc>
                <a:spcPct val="90000"/>
              </a:lnSpc>
              <a:buFontTx/>
              <a:buNone/>
            </a:pPr>
            <a:r>
              <a:rPr lang="en-US" sz="1600" b="1" dirty="0"/>
              <a:t>  void f (</a:t>
            </a:r>
            <a:r>
              <a:rPr lang="en-US" sz="1600" b="1" dirty="0" err="1"/>
              <a:t>int</a:t>
            </a:r>
            <a:r>
              <a:rPr lang="en-US" sz="1600" b="1" dirty="0"/>
              <a:t> a </a:t>
            </a:r>
            <a:r>
              <a:rPr lang="en-US" sz="1600" b="1" dirty="0">
                <a:solidFill>
                  <a:srgbClr val="CC0000"/>
                </a:solidFill>
              </a:rPr>
              <a:t>/* @x+4 */</a:t>
            </a:r>
            <a:r>
              <a:rPr lang="en-US" sz="1600" b="1" dirty="0"/>
              <a:t>, </a:t>
            </a:r>
          </a:p>
          <a:p>
            <a:pPr>
              <a:lnSpc>
                <a:spcPct val="90000"/>
              </a:lnSpc>
              <a:buFontTx/>
              <a:buNone/>
            </a:pPr>
            <a:r>
              <a:rPr lang="en-US" sz="1600" b="1" dirty="0"/>
              <a:t>		</a:t>
            </a:r>
            <a:r>
              <a:rPr lang="en-US" sz="1600" b="1" dirty="0" err="1"/>
              <a:t>int</a:t>
            </a:r>
            <a:r>
              <a:rPr lang="en-US" sz="1600" b="1" dirty="0"/>
              <a:t> b </a:t>
            </a:r>
            <a:r>
              <a:rPr lang="en-US" sz="1600" b="1" dirty="0">
                <a:solidFill>
                  <a:srgbClr val="CC0000"/>
                </a:solidFill>
              </a:rPr>
              <a:t>/* @x+8 */</a:t>
            </a:r>
            <a:r>
              <a:rPr lang="en-US" sz="1600" b="1" dirty="0"/>
              <a:t>, </a:t>
            </a:r>
          </a:p>
          <a:p>
            <a:pPr>
              <a:lnSpc>
                <a:spcPct val="90000"/>
              </a:lnSpc>
              <a:buFontTx/>
              <a:buNone/>
            </a:pPr>
            <a:r>
              <a:rPr lang="en-US" sz="1600" b="1" dirty="0"/>
              <a:t>		</a:t>
            </a:r>
            <a:r>
              <a:rPr lang="en-US" sz="1600" b="1" dirty="0" err="1"/>
              <a:t>int</a:t>
            </a:r>
            <a:r>
              <a:rPr lang="en-US" sz="1600" b="1" dirty="0"/>
              <a:t> c </a:t>
            </a:r>
            <a:r>
              <a:rPr lang="en-US" sz="1600" b="1" dirty="0">
                <a:solidFill>
                  <a:srgbClr val="CC0000"/>
                </a:solidFill>
              </a:rPr>
              <a:t>/* @x+12 */</a:t>
            </a:r>
            <a:r>
              <a:rPr lang="en-US" sz="1600" b="1" dirty="0"/>
              <a:t>) {</a:t>
            </a:r>
          </a:p>
          <a:p>
            <a:pPr>
              <a:lnSpc>
                <a:spcPct val="90000"/>
              </a:lnSpc>
              <a:buFontTx/>
              <a:buNone/>
            </a:pPr>
            <a:r>
              <a:rPr lang="en-US" sz="1600" b="1" dirty="0"/>
              <a:t>	</a:t>
            </a:r>
            <a:r>
              <a:rPr lang="en-US" sz="1600" b="1" dirty="0" err="1"/>
              <a:t>int</a:t>
            </a:r>
            <a:r>
              <a:rPr lang="en-US" sz="1600" b="1" dirty="0"/>
              <a:t> s	</a:t>
            </a:r>
            <a:r>
              <a:rPr lang="en-US" sz="1600" b="1" dirty="0">
                <a:solidFill>
                  <a:srgbClr val="CC0000"/>
                </a:solidFill>
              </a:rPr>
              <a:t>// @-y-4</a:t>
            </a:r>
          </a:p>
          <a:p>
            <a:pPr>
              <a:lnSpc>
                <a:spcPct val="90000"/>
              </a:lnSpc>
              <a:buFontTx/>
              <a:buNone/>
            </a:pPr>
            <a:r>
              <a:rPr lang="en-US" sz="1600" b="1" dirty="0"/>
              <a:t>	if (c &gt; 0) {</a:t>
            </a:r>
          </a:p>
          <a:p>
            <a:pPr>
              <a:lnSpc>
                <a:spcPct val="90000"/>
              </a:lnSpc>
              <a:buFontTx/>
              <a:buNone/>
            </a:pPr>
            <a:r>
              <a:rPr lang="en-US" sz="1600" b="1" dirty="0"/>
              <a:t>		</a:t>
            </a:r>
            <a:r>
              <a:rPr lang="en-US" sz="1600" b="1" dirty="0" err="1"/>
              <a:t>int</a:t>
            </a:r>
            <a:r>
              <a:rPr lang="en-US" sz="1600" b="1" dirty="0"/>
              <a:t> t …	</a:t>
            </a:r>
            <a:r>
              <a:rPr lang="en-US" sz="1600" b="1" dirty="0">
                <a:solidFill>
                  <a:srgbClr val="CC0000"/>
                </a:solidFill>
              </a:rPr>
              <a:t>// @-y-8</a:t>
            </a:r>
          </a:p>
          <a:p>
            <a:pPr>
              <a:lnSpc>
                <a:spcPct val="90000"/>
              </a:lnSpc>
              <a:buFontTx/>
              <a:buNone/>
            </a:pPr>
            <a:r>
              <a:rPr lang="en-US" sz="1600" b="1" dirty="0"/>
              <a:t>	} else {</a:t>
            </a:r>
          </a:p>
          <a:p>
            <a:pPr>
              <a:lnSpc>
                <a:spcPct val="90000"/>
              </a:lnSpc>
              <a:buFontTx/>
              <a:buNone/>
            </a:pPr>
            <a:r>
              <a:rPr lang="en-US" sz="1600" b="1" dirty="0"/>
              <a:t>		</a:t>
            </a:r>
            <a:r>
              <a:rPr lang="en-US" sz="1600" b="1" dirty="0" err="1"/>
              <a:t>int</a:t>
            </a:r>
            <a:r>
              <a:rPr lang="en-US" sz="1600" b="1" dirty="0"/>
              <a:t> u	</a:t>
            </a:r>
            <a:r>
              <a:rPr lang="en-US" sz="1600" b="1" dirty="0">
                <a:solidFill>
                  <a:srgbClr val="CC0000"/>
                </a:solidFill>
              </a:rPr>
              <a:t>// @-y-12</a:t>
            </a:r>
          </a:p>
          <a:p>
            <a:pPr>
              <a:lnSpc>
                <a:spcPct val="90000"/>
              </a:lnSpc>
              <a:buFontTx/>
              <a:buNone/>
            </a:pPr>
            <a:r>
              <a:rPr lang="en-US" sz="1600" b="1" dirty="0"/>
              <a:t>		</a:t>
            </a:r>
            <a:r>
              <a:rPr lang="en-US" sz="1600" b="1" dirty="0" err="1"/>
              <a:t>int</a:t>
            </a:r>
            <a:r>
              <a:rPr lang="en-US" sz="1600" b="1" dirty="0"/>
              <a:t> t …	</a:t>
            </a:r>
            <a:r>
              <a:rPr lang="en-US" sz="1600" b="1" dirty="0">
                <a:solidFill>
                  <a:srgbClr val="CC0000"/>
                </a:solidFill>
              </a:rPr>
              <a:t>// @-y-16</a:t>
            </a:r>
          </a:p>
          <a:p>
            <a:pPr>
              <a:lnSpc>
                <a:spcPct val="90000"/>
              </a:lnSpc>
              <a:buFontTx/>
              <a:buNone/>
            </a:pPr>
            <a:r>
              <a:rPr lang="en-US" sz="1600" b="1" dirty="0"/>
              <a:t>	}</a:t>
            </a:r>
          </a:p>
          <a:p>
            <a:pPr>
              <a:lnSpc>
                <a:spcPct val="90000"/>
              </a:lnSpc>
              <a:buFontTx/>
              <a:buNone/>
            </a:pPr>
            <a:r>
              <a:rPr lang="en-US" sz="1600" b="1" dirty="0"/>
              <a:t>  }</a:t>
            </a:r>
          </a:p>
          <a:p>
            <a:pPr>
              <a:lnSpc>
                <a:spcPct val="90000"/>
              </a:lnSpc>
              <a:buFontTx/>
              <a:buNone/>
            </a:pPr>
            <a:r>
              <a:rPr lang="en-US" sz="1600" b="1" dirty="0"/>
              <a:t>}</a:t>
            </a:r>
          </a:p>
        </p:txBody>
      </p:sp>
      <p:sp>
        <p:nvSpPr>
          <p:cNvPr id="154628" name="Text Box 4"/>
          <p:cNvSpPr txBox="1">
            <a:spLocks noChangeArrowheads="1"/>
          </p:cNvSpPr>
          <p:nvPr/>
        </p:nvSpPr>
        <p:spPr bwMode="auto">
          <a:xfrm>
            <a:off x="5257800" y="2590800"/>
            <a:ext cx="3078163" cy="1187450"/>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dirty="0"/>
              <a:t>Location offsets for </a:t>
            </a:r>
          </a:p>
          <a:p>
            <a:pPr algn="ctr" eaLnBrk="1" hangingPunct="1"/>
            <a:r>
              <a:rPr lang="en-US" dirty="0"/>
              <a:t>temporaries are ignored</a:t>
            </a:r>
          </a:p>
          <a:p>
            <a:pPr algn="ctr" eaLnBrk="1" hangingPunct="1"/>
            <a:r>
              <a:rPr lang="en-US" dirty="0"/>
              <a:t>on this slide</a:t>
            </a:r>
          </a:p>
        </p:txBody>
      </p:sp>
      <p:grpSp>
        <p:nvGrpSpPr>
          <p:cNvPr id="154629" name="Group 5"/>
          <p:cNvGrpSpPr>
            <a:grpSpLocks/>
          </p:cNvGrpSpPr>
          <p:nvPr/>
        </p:nvGrpSpPr>
        <p:grpSpPr bwMode="auto">
          <a:xfrm>
            <a:off x="4114800" y="4724403"/>
            <a:ext cx="4424363" cy="830263"/>
            <a:chOff x="2592" y="2823"/>
            <a:chExt cx="2787" cy="523"/>
          </a:xfrm>
        </p:grpSpPr>
        <p:sp>
          <p:nvSpPr>
            <p:cNvPr id="154630" name="Text Box 6"/>
            <p:cNvSpPr txBox="1">
              <a:spLocks noChangeArrowheads="1"/>
            </p:cNvSpPr>
            <p:nvPr/>
          </p:nvSpPr>
          <p:spPr bwMode="auto">
            <a:xfrm>
              <a:off x="3031" y="2823"/>
              <a:ext cx="2348" cy="52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dirty="0"/>
                <a:t>You could reuse </a:t>
              </a:r>
              <a:r>
                <a:rPr lang="en-US" dirty="0">
                  <a:solidFill>
                    <a:srgbClr val="CC0000"/>
                  </a:solidFill>
                </a:rPr>
                <a:t>@-y-8</a:t>
              </a:r>
              <a:r>
                <a:rPr lang="en-US" dirty="0"/>
                <a:t> here,</a:t>
              </a:r>
            </a:p>
            <a:p>
              <a:pPr algn="ctr" eaLnBrk="1" hangingPunct="1"/>
              <a:r>
                <a:rPr lang="en-US" dirty="0"/>
                <a:t>but okay if you don’t</a:t>
              </a:r>
            </a:p>
          </p:txBody>
        </p:sp>
        <p:sp>
          <p:nvSpPr>
            <p:cNvPr id="154631" name="Line 7"/>
            <p:cNvSpPr>
              <a:spLocks noChangeShapeType="1"/>
            </p:cNvSpPr>
            <p:nvPr/>
          </p:nvSpPr>
          <p:spPr bwMode="auto">
            <a:xfrm flipH="1">
              <a:off x="2592" y="2928"/>
              <a:ext cx="288" cy="0"/>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3193802419"/>
              </p:ext>
            </p:extLst>
          </p:nvPr>
        </p:nvGraphicFramePr>
        <p:xfrm>
          <a:off x="4290392" y="2561312"/>
          <a:ext cx="3810000" cy="222504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dirty="0"/>
                    </a:p>
                  </a:txBody>
                  <a:tcPr/>
                </a:tc>
                <a:tc>
                  <a:txBody>
                    <a:bodyPr/>
                    <a:lstStyle/>
                    <a:p>
                      <a:pPr algn="ctr"/>
                      <a:r>
                        <a:rPr lang="en-CA" dirty="0"/>
                        <a:t>t1</a:t>
                      </a:r>
                    </a:p>
                  </a:txBody>
                  <a:tcPr/>
                </a:tc>
                <a:extLst>
                  <a:ext uri="{0D108BD9-81ED-4DB2-BD59-A6C34878D82A}">
                    <a16:rowId xmlns:a16="http://schemas.microsoft.com/office/drawing/2014/main" val="10000"/>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t1</a:t>
                      </a:r>
                    </a:p>
                  </a:txBody>
                  <a:tcPr/>
                </a:tc>
                <a:tc>
                  <a:txBody>
                    <a:bodyPr/>
                    <a:lstStyle/>
                    <a:p>
                      <a:pPr algn="ctr"/>
                      <a:r>
                        <a:rPr lang="en-CA" dirty="0"/>
                        <a:t>t2</a:t>
                      </a:r>
                    </a:p>
                  </a:txBody>
                  <a:tcPr/>
                </a:tc>
                <a:extLst>
                  <a:ext uri="{0D108BD9-81ED-4DB2-BD59-A6C34878D82A}">
                    <a16:rowId xmlns:a16="http://schemas.microsoft.com/office/drawing/2014/main" val="10001"/>
                  </a:ext>
                </a:extLst>
              </a:tr>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a:p>
                  </a:txBody>
                  <a:tcPr/>
                </a:tc>
                <a:tc>
                  <a:txBody>
                    <a:bodyPr/>
                    <a:lstStyle/>
                    <a:p>
                      <a:pPr algn="ctr"/>
                      <a:r>
                        <a:rPr lang="en-CA" dirty="0"/>
                        <a:t>t3</a:t>
                      </a:r>
                    </a:p>
                  </a:txBody>
                  <a:tcPr/>
                </a:tc>
                <a:extLst>
                  <a:ext uri="{0D108BD9-81ED-4DB2-BD59-A6C34878D82A}">
                    <a16:rowId xmlns:a16="http://schemas.microsoft.com/office/drawing/2014/main" val="10002"/>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t3</a:t>
                      </a:r>
                    </a:p>
                  </a:txBody>
                  <a:tcPr/>
                </a:tc>
                <a:tc>
                  <a:txBody>
                    <a:bodyPr/>
                    <a:lstStyle/>
                    <a:p>
                      <a:pPr algn="ctr"/>
                      <a:r>
                        <a:rPr lang="en-CA" dirty="0"/>
                        <a:t>t4</a:t>
                      </a:r>
                    </a:p>
                  </a:txBody>
                  <a:tcPr/>
                </a:tc>
                <a:extLst>
                  <a:ext uri="{0D108BD9-81ED-4DB2-BD59-A6C34878D82A}">
                    <a16:rowId xmlns:a16="http://schemas.microsoft.com/office/drawing/2014/main" val="10003"/>
                  </a:ext>
                </a:extLst>
              </a:tr>
              <a:tr h="370840">
                <a:tc>
                  <a:txBody>
                    <a:bodyPr/>
                    <a:lstStyle/>
                    <a:p>
                      <a:pPr algn="ctr"/>
                      <a:r>
                        <a:rPr lang="en-CA" dirty="0"/>
                        <a:t>+</a:t>
                      </a:r>
                    </a:p>
                  </a:txBody>
                  <a:tcPr/>
                </a:tc>
                <a:tc>
                  <a:txBody>
                    <a:bodyPr/>
                    <a:lstStyle/>
                    <a:p>
                      <a:pPr algn="ctr"/>
                      <a:r>
                        <a:rPr lang="en-CA" dirty="0"/>
                        <a:t>t2</a:t>
                      </a:r>
                    </a:p>
                  </a:txBody>
                  <a:tcPr/>
                </a:tc>
                <a:tc>
                  <a:txBody>
                    <a:bodyPr/>
                    <a:lstStyle/>
                    <a:p>
                      <a:pPr algn="ctr"/>
                      <a:r>
                        <a:rPr lang="en-CA" dirty="0"/>
                        <a:t>t4</a:t>
                      </a:r>
                    </a:p>
                  </a:txBody>
                  <a:tcPr/>
                </a:tc>
                <a:tc>
                  <a:txBody>
                    <a:bodyPr/>
                    <a:lstStyle/>
                    <a:p>
                      <a:pPr algn="ctr"/>
                      <a:r>
                        <a:rPr lang="en-CA" dirty="0"/>
                        <a:t>t5</a:t>
                      </a:r>
                    </a:p>
                  </a:txBody>
                  <a:tcPr/>
                </a:tc>
                <a:extLst>
                  <a:ext uri="{0D108BD9-81ED-4DB2-BD59-A6C34878D82A}">
                    <a16:rowId xmlns:a16="http://schemas.microsoft.com/office/drawing/2014/main" val="10004"/>
                  </a:ext>
                </a:extLst>
              </a:tr>
              <a:tr h="370840">
                <a:tc>
                  <a:txBody>
                    <a:bodyPr/>
                    <a:lstStyle/>
                    <a:p>
                      <a:pPr algn="ctr"/>
                      <a:r>
                        <a:rPr lang="en-CA" dirty="0"/>
                        <a:t>=</a:t>
                      </a:r>
                    </a:p>
                  </a:txBody>
                  <a:tcPr/>
                </a:tc>
                <a:tc>
                  <a:txBody>
                    <a:bodyPr/>
                    <a:lstStyle/>
                    <a:p>
                      <a:pPr algn="ctr"/>
                      <a:r>
                        <a:rPr lang="en-CA" dirty="0"/>
                        <a:t>t5</a:t>
                      </a:r>
                    </a:p>
                  </a:txBody>
                  <a:tcPr/>
                </a:tc>
                <a:tc>
                  <a:txBody>
                    <a:bodyPr/>
                    <a:lstStyle/>
                    <a:p>
                      <a:pPr algn="ctr"/>
                      <a:endParaRPr lang="en-CA" dirty="0"/>
                    </a:p>
                  </a:txBody>
                  <a:tcPr/>
                </a:tc>
                <a:tc>
                  <a:txBody>
                    <a:bodyPr/>
                    <a:lstStyle/>
                    <a:p>
                      <a:pPr algn="ctr"/>
                      <a:r>
                        <a:rPr lang="en-CA" dirty="0"/>
                        <a:t>a</a:t>
                      </a:r>
                    </a:p>
                  </a:txBody>
                  <a:tcPr/>
                </a:tc>
                <a:extLst>
                  <a:ext uri="{0D108BD9-81ED-4DB2-BD59-A6C34878D82A}">
                    <a16:rowId xmlns:a16="http://schemas.microsoft.com/office/drawing/2014/main" val="10005"/>
                  </a:ext>
                </a:extLst>
              </a:tr>
            </a:tbl>
          </a:graphicData>
        </a:graphic>
      </p:graphicFrame>
      <p:sp>
        <p:nvSpPr>
          <p:cNvPr id="176131" name="Rectangle 3"/>
          <p:cNvSpPr>
            <a:spLocks noGrp="1" noChangeArrowheads="1"/>
          </p:cNvSpPr>
          <p:nvPr>
            <p:ph sz="half" idx="2"/>
          </p:nvPr>
        </p:nvSpPr>
        <p:spPr>
          <a:xfrm>
            <a:off x="685800" y="1981200"/>
            <a:ext cx="2734072" cy="3536032"/>
          </a:xfrm>
        </p:spPr>
        <p:txBody>
          <a:bodyPr/>
          <a:lstStyle/>
          <a:p>
            <a:r>
              <a:rPr lang="en-US" dirty="0"/>
              <a:t>Quadruples:</a:t>
            </a:r>
          </a:p>
          <a:p>
            <a:pPr lvl="1">
              <a:buFontTx/>
              <a:buNone/>
            </a:pPr>
            <a:r>
              <a:rPr lang="en-US" dirty="0"/>
              <a:t>t1 = - c</a:t>
            </a:r>
          </a:p>
          <a:p>
            <a:pPr lvl="1">
              <a:buFontTx/>
              <a:buNone/>
            </a:pPr>
            <a:r>
              <a:rPr lang="en-US" dirty="0"/>
              <a:t>t2 = b * t1</a:t>
            </a:r>
          </a:p>
          <a:p>
            <a:pPr lvl="1">
              <a:buFontTx/>
              <a:buNone/>
            </a:pPr>
            <a:r>
              <a:rPr lang="en-US" dirty="0"/>
              <a:t>t3 = - c</a:t>
            </a:r>
          </a:p>
          <a:p>
            <a:pPr lvl="1">
              <a:buFontTx/>
              <a:buNone/>
            </a:pPr>
            <a:r>
              <a:rPr lang="en-US" dirty="0"/>
              <a:t>t4 = b * t3</a:t>
            </a:r>
          </a:p>
          <a:p>
            <a:pPr lvl="1">
              <a:buFontTx/>
              <a:buNone/>
            </a:pPr>
            <a:r>
              <a:rPr lang="en-US" dirty="0"/>
              <a:t>t5 = t2 + t4</a:t>
            </a:r>
          </a:p>
          <a:p>
            <a:pPr lvl="1">
              <a:buFontTx/>
              <a:buNone/>
            </a:pPr>
            <a:r>
              <a:rPr lang="en-US" dirty="0"/>
              <a:t>a = t5</a:t>
            </a:r>
          </a:p>
          <a:p>
            <a:pPr>
              <a:buFontTx/>
              <a:buNone/>
            </a:pPr>
            <a:endParaRPr lang="en-US" dirty="0"/>
          </a:p>
        </p:txBody>
      </p:sp>
      <p:sp>
        <p:nvSpPr>
          <p:cNvPr id="4" name="Rectangle 3"/>
          <p:cNvSpPr/>
          <p:nvPr/>
        </p:nvSpPr>
        <p:spPr>
          <a:xfrm>
            <a:off x="4499992" y="2060848"/>
            <a:ext cx="441147" cy="400110"/>
          </a:xfrm>
          <a:prstGeom prst="rect">
            <a:avLst/>
          </a:prstGeom>
        </p:spPr>
        <p:txBody>
          <a:bodyPr wrap="none">
            <a:spAutoFit/>
          </a:bodyPr>
          <a:lstStyle/>
          <a:p>
            <a:pPr algn="ctr"/>
            <a:r>
              <a:rPr lang="en-CA" sz="2000" dirty="0"/>
              <a:t>op</a:t>
            </a:r>
          </a:p>
        </p:txBody>
      </p:sp>
      <p:sp>
        <p:nvSpPr>
          <p:cNvPr id="10" name="Rectangle 9"/>
          <p:cNvSpPr/>
          <p:nvPr/>
        </p:nvSpPr>
        <p:spPr>
          <a:xfrm>
            <a:off x="5401929" y="2060848"/>
            <a:ext cx="635302" cy="400110"/>
          </a:xfrm>
          <a:prstGeom prst="rect">
            <a:avLst/>
          </a:prstGeom>
        </p:spPr>
        <p:txBody>
          <a:bodyPr wrap="none">
            <a:spAutoFit/>
          </a:bodyPr>
          <a:lstStyle/>
          <a:p>
            <a:pPr algn="ctr"/>
            <a:r>
              <a:rPr lang="en-CA" sz="2000" dirty="0"/>
              <a:t>arg1</a:t>
            </a:r>
          </a:p>
        </p:txBody>
      </p:sp>
      <p:sp>
        <p:nvSpPr>
          <p:cNvPr id="12" name="Rectangle 11"/>
          <p:cNvSpPr/>
          <p:nvPr/>
        </p:nvSpPr>
        <p:spPr>
          <a:xfrm>
            <a:off x="6423070" y="2060848"/>
            <a:ext cx="635302" cy="400110"/>
          </a:xfrm>
          <a:prstGeom prst="rect">
            <a:avLst/>
          </a:prstGeom>
        </p:spPr>
        <p:txBody>
          <a:bodyPr wrap="none">
            <a:spAutoFit/>
          </a:bodyPr>
          <a:lstStyle/>
          <a:p>
            <a:pPr algn="ctr"/>
            <a:r>
              <a:rPr lang="en-CA" sz="2000" dirty="0"/>
              <a:t>arg2</a:t>
            </a:r>
          </a:p>
        </p:txBody>
      </p:sp>
      <p:sp>
        <p:nvSpPr>
          <p:cNvPr id="13" name="Rectangle 12"/>
          <p:cNvSpPr/>
          <p:nvPr/>
        </p:nvSpPr>
        <p:spPr>
          <a:xfrm>
            <a:off x="7275361" y="2060848"/>
            <a:ext cx="752129" cy="400110"/>
          </a:xfrm>
          <a:prstGeom prst="rect">
            <a:avLst/>
          </a:prstGeom>
        </p:spPr>
        <p:txBody>
          <a:bodyPr wrap="none">
            <a:spAutoFit/>
          </a:bodyPr>
          <a:lstStyle/>
          <a:p>
            <a:pPr algn="ctr"/>
            <a:r>
              <a:rPr lang="en-CA" sz="2000" dirty="0"/>
              <a:t>result</a:t>
            </a:r>
          </a:p>
        </p:txBody>
      </p:sp>
    </p:spTree>
    <p:extLst>
      <p:ext uri="{BB962C8B-B14F-4D97-AF65-F5344CB8AC3E}">
        <p14:creationId xmlns:p14="http://schemas.microsoft.com/office/powerpoint/2010/main" val="22907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sp>
        <p:nvSpPr>
          <p:cNvPr id="2" name="Content Placeholder 1"/>
          <p:cNvSpPr>
            <a:spLocks noGrp="1"/>
          </p:cNvSpPr>
          <p:nvPr>
            <p:ph sz="half" idx="1"/>
          </p:nvPr>
        </p:nvSpPr>
        <p:spPr>
          <a:xfrm>
            <a:off x="179512" y="1772816"/>
            <a:ext cx="8784976" cy="4114800"/>
          </a:xfrm>
        </p:spPr>
        <p:txBody>
          <a:bodyPr/>
          <a:lstStyle/>
          <a:p>
            <a:pPr marL="533400" indent="-533400"/>
            <a:r>
              <a:rPr lang="en-US" dirty="0"/>
              <a:t>Triples</a:t>
            </a:r>
          </a:p>
          <a:p>
            <a:pPr marL="914400" lvl="1" indent="-457200">
              <a:buFont typeface="Arial" charset="0"/>
              <a:buAutoNum type="arabicPeriod"/>
            </a:pPr>
            <a:r>
              <a:rPr lang="en-US" dirty="0"/>
              <a:t>- c</a:t>
            </a:r>
          </a:p>
          <a:p>
            <a:pPr marL="914400" lvl="1" indent="-457200">
              <a:buFont typeface="Arial" charset="0"/>
              <a:buAutoNum type="arabicPeriod"/>
            </a:pPr>
            <a:r>
              <a:rPr lang="en-US" dirty="0"/>
              <a:t>b * (1)</a:t>
            </a:r>
          </a:p>
          <a:p>
            <a:pPr marL="914400" lvl="1" indent="-457200">
              <a:buFont typeface="Arial" charset="0"/>
              <a:buAutoNum type="arabicPeriod"/>
            </a:pPr>
            <a:r>
              <a:rPr lang="en-US" dirty="0"/>
              <a:t>- c</a:t>
            </a:r>
          </a:p>
          <a:p>
            <a:pPr marL="914400" lvl="1" indent="-457200">
              <a:buFont typeface="Arial" charset="0"/>
              <a:buAutoNum type="arabicPeriod"/>
            </a:pPr>
            <a:r>
              <a:rPr lang="en-US" dirty="0"/>
              <a:t>b * (3)</a:t>
            </a:r>
          </a:p>
          <a:p>
            <a:pPr marL="914400" lvl="1" indent="-457200">
              <a:buFont typeface="Arial" charset="0"/>
              <a:buAutoNum type="arabicPeriod"/>
            </a:pPr>
            <a:r>
              <a:rPr lang="en-US" dirty="0"/>
              <a:t>(2) + (4)</a:t>
            </a:r>
          </a:p>
          <a:p>
            <a:pPr marL="914400" lvl="1" indent="-457200">
              <a:buFont typeface="Arial" charset="0"/>
              <a:buAutoNum type="arabicPeriod"/>
            </a:pPr>
            <a:r>
              <a:rPr lang="en-US" dirty="0"/>
              <a:t>a = (5)</a:t>
            </a:r>
          </a:p>
          <a:p>
            <a:pPr marL="57150" indent="0">
              <a:buNone/>
            </a:pPr>
            <a:r>
              <a:rPr lang="en-US" dirty="0"/>
              <a:t>We refer to results of an operation </a:t>
            </a:r>
            <a:r>
              <a:rPr lang="en-US" dirty="0">
                <a:solidFill>
                  <a:schemeClr val="accent2"/>
                </a:solidFill>
              </a:rPr>
              <a:t>x op y</a:t>
            </a:r>
            <a:r>
              <a:rPr lang="en-US" dirty="0"/>
              <a:t> by its position</a:t>
            </a:r>
          </a:p>
          <a:p>
            <a:pPr marL="0" indent="0">
              <a:buNone/>
            </a:pPr>
            <a:r>
              <a:rPr lang="en-US" dirty="0"/>
              <a:t>Code optimizer change the order of instructions</a:t>
            </a:r>
          </a:p>
          <a:p>
            <a:pPr marL="0" indent="0">
              <a:buNone/>
            </a:pPr>
            <a:endParaRPr lang="en-CA" dirty="0"/>
          </a:p>
        </p:txBody>
      </p:sp>
      <p:graphicFrame>
        <p:nvGraphicFramePr>
          <p:cNvPr id="8" name="Content Placeholder 2"/>
          <p:cNvGraphicFramePr>
            <a:graphicFrameLocks noGrp="1"/>
          </p:cNvGraphicFramePr>
          <p:nvPr>
            <p:ph sz="half" idx="2"/>
            <p:extLst>
              <p:ext uri="{D42A27DB-BD31-4B8C-83A1-F6EECF244321}">
                <p14:modId xmlns:p14="http://schemas.microsoft.com/office/powerpoint/2010/main" val="180917491"/>
              </p:ext>
            </p:extLst>
          </p:nvPr>
        </p:nvGraphicFramePr>
        <p:xfrm>
          <a:off x="4806280" y="2561312"/>
          <a:ext cx="2286000" cy="22250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dirty="0"/>
                    </a:p>
                  </a:txBody>
                  <a:tcPr/>
                </a:tc>
                <a:extLst>
                  <a:ext uri="{0D108BD9-81ED-4DB2-BD59-A6C34878D82A}">
                    <a16:rowId xmlns:a16="http://schemas.microsoft.com/office/drawing/2014/main" val="10000"/>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(1)</a:t>
                      </a:r>
                    </a:p>
                  </a:txBody>
                  <a:tcPr/>
                </a:tc>
                <a:extLst>
                  <a:ext uri="{0D108BD9-81ED-4DB2-BD59-A6C34878D82A}">
                    <a16:rowId xmlns:a16="http://schemas.microsoft.com/office/drawing/2014/main" val="10001"/>
                  </a:ext>
                </a:extLst>
              </a:tr>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dirty="0"/>
                    </a:p>
                  </a:txBody>
                  <a:tcPr/>
                </a:tc>
                <a:extLst>
                  <a:ext uri="{0D108BD9-81ED-4DB2-BD59-A6C34878D82A}">
                    <a16:rowId xmlns:a16="http://schemas.microsoft.com/office/drawing/2014/main" val="10002"/>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(3)</a:t>
                      </a:r>
                    </a:p>
                  </a:txBody>
                  <a:tcPr/>
                </a:tc>
                <a:extLst>
                  <a:ext uri="{0D108BD9-81ED-4DB2-BD59-A6C34878D82A}">
                    <a16:rowId xmlns:a16="http://schemas.microsoft.com/office/drawing/2014/main" val="10003"/>
                  </a:ext>
                </a:extLst>
              </a:tr>
              <a:tr h="370840">
                <a:tc>
                  <a:txBody>
                    <a:bodyPr/>
                    <a:lstStyle/>
                    <a:p>
                      <a:pPr algn="ctr"/>
                      <a:r>
                        <a:rPr lang="en-CA" dirty="0"/>
                        <a:t>+</a:t>
                      </a:r>
                    </a:p>
                  </a:txBody>
                  <a:tcPr/>
                </a:tc>
                <a:tc>
                  <a:txBody>
                    <a:bodyPr/>
                    <a:lstStyle/>
                    <a:p>
                      <a:pPr algn="ctr"/>
                      <a:r>
                        <a:rPr lang="en-CA" dirty="0"/>
                        <a:t>(2)</a:t>
                      </a:r>
                    </a:p>
                  </a:txBody>
                  <a:tcPr/>
                </a:tc>
                <a:tc>
                  <a:txBody>
                    <a:bodyPr/>
                    <a:lstStyle/>
                    <a:p>
                      <a:pPr algn="ctr"/>
                      <a:r>
                        <a:rPr lang="en-CA" dirty="0"/>
                        <a:t>(4)</a:t>
                      </a:r>
                    </a:p>
                  </a:txBody>
                  <a:tcPr/>
                </a:tc>
                <a:extLst>
                  <a:ext uri="{0D108BD9-81ED-4DB2-BD59-A6C34878D82A}">
                    <a16:rowId xmlns:a16="http://schemas.microsoft.com/office/drawing/2014/main" val="10004"/>
                  </a:ext>
                </a:extLst>
              </a:tr>
              <a:tr h="370840">
                <a:tc>
                  <a:txBody>
                    <a:bodyPr/>
                    <a:lstStyle/>
                    <a:p>
                      <a:pPr algn="ctr"/>
                      <a:r>
                        <a:rPr lang="en-CA" dirty="0"/>
                        <a:t>=</a:t>
                      </a:r>
                    </a:p>
                  </a:txBody>
                  <a:tcPr/>
                </a:tc>
                <a:tc>
                  <a:txBody>
                    <a:bodyPr/>
                    <a:lstStyle/>
                    <a:p>
                      <a:pPr algn="ctr"/>
                      <a:r>
                        <a:rPr lang="en-CA" dirty="0"/>
                        <a:t>a</a:t>
                      </a:r>
                    </a:p>
                  </a:txBody>
                  <a:tcPr/>
                </a:tc>
                <a:tc>
                  <a:txBody>
                    <a:bodyPr/>
                    <a:lstStyle/>
                    <a:p>
                      <a:pPr algn="ctr"/>
                      <a:r>
                        <a:rPr lang="en-CA" dirty="0"/>
                        <a:t>(5)</a:t>
                      </a:r>
                    </a:p>
                  </a:txBody>
                  <a:tcPr/>
                </a:tc>
                <a:extLst>
                  <a:ext uri="{0D108BD9-81ED-4DB2-BD59-A6C34878D82A}">
                    <a16:rowId xmlns:a16="http://schemas.microsoft.com/office/drawing/2014/main" val="10005"/>
                  </a:ext>
                </a:extLst>
              </a:tr>
            </a:tbl>
          </a:graphicData>
        </a:graphic>
      </p:graphicFrame>
      <p:sp>
        <p:nvSpPr>
          <p:cNvPr id="9" name="Rectangle 8"/>
          <p:cNvSpPr/>
          <p:nvPr/>
        </p:nvSpPr>
        <p:spPr>
          <a:xfrm>
            <a:off x="4932040" y="2060848"/>
            <a:ext cx="441147" cy="400110"/>
          </a:xfrm>
          <a:prstGeom prst="rect">
            <a:avLst/>
          </a:prstGeom>
        </p:spPr>
        <p:txBody>
          <a:bodyPr wrap="none">
            <a:spAutoFit/>
          </a:bodyPr>
          <a:lstStyle/>
          <a:p>
            <a:pPr algn="ctr"/>
            <a:r>
              <a:rPr lang="en-CA" sz="2000" dirty="0"/>
              <a:t>op</a:t>
            </a:r>
          </a:p>
        </p:txBody>
      </p:sp>
      <p:sp>
        <p:nvSpPr>
          <p:cNvPr id="10" name="Rectangle 9"/>
          <p:cNvSpPr/>
          <p:nvPr/>
        </p:nvSpPr>
        <p:spPr>
          <a:xfrm>
            <a:off x="5592882" y="2060848"/>
            <a:ext cx="635302" cy="400110"/>
          </a:xfrm>
          <a:prstGeom prst="rect">
            <a:avLst/>
          </a:prstGeom>
        </p:spPr>
        <p:txBody>
          <a:bodyPr wrap="none">
            <a:spAutoFit/>
          </a:bodyPr>
          <a:lstStyle/>
          <a:p>
            <a:pPr algn="ctr"/>
            <a:r>
              <a:rPr lang="en-CA" sz="2000" dirty="0"/>
              <a:t>arg1</a:t>
            </a:r>
          </a:p>
        </p:txBody>
      </p:sp>
      <p:sp>
        <p:nvSpPr>
          <p:cNvPr id="11" name="Rectangle 10"/>
          <p:cNvSpPr/>
          <p:nvPr/>
        </p:nvSpPr>
        <p:spPr>
          <a:xfrm>
            <a:off x="6423070" y="2060848"/>
            <a:ext cx="635302" cy="400110"/>
          </a:xfrm>
          <a:prstGeom prst="rect">
            <a:avLst/>
          </a:prstGeom>
        </p:spPr>
        <p:txBody>
          <a:bodyPr wrap="none">
            <a:spAutoFit/>
          </a:bodyPr>
          <a:lstStyle/>
          <a:p>
            <a:pPr algn="ctr"/>
            <a:r>
              <a:rPr lang="en-CA" sz="2000" dirty="0"/>
              <a:t>arg2</a:t>
            </a:r>
          </a:p>
        </p:txBody>
      </p:sp>
      <p:sp>
        <p:nvSpPr>
          <p:cNvPr id="14" name="Text Box 5"/>
          <p:cNvSpPr txBox="1">
            <a:spLocks noChangeArrowheads="1"/>
          </p:cNvSpPr>
          <p:nvPr/>
        </p:nvSpPr>
        <p:spPr bwMode="auto">
          <a:xfrm>
            <a:off x="4263752" y="2529478"/>
            <a:ext cx="1676400" cy="2308324"/>
          </a:xfrm>
          <a:prstGeom prst="rect">
            <a:avLst/>
          </a:prstGeom>
          <a:noFill/>
          <a:ln w="9525">
            <a:noFill/>
            <a:miter lim="800000"/>
            <a:headEnd/>
            <a:tailEnd/>
          </a:ln>
          <a:effectLst/>
        </p:spPr>
        <p:txBody>
          <a:bodyPr>
            <a:prstTxWarp prst="textNoShape">
              <a:avLst/>
            </a:prstTxWarp>
            <a:spAutoFit/>
          </a:bodyPr>
          <a:lstStyle/>
          <a:p>
            <a:r>
              <a:rPr lang="en-US" dirty="0"/>
              <a:t>(1)</a:t>
            </a:r>
          </a:p>
          <a:p>
            <a:r>
              <a:rPr lang="en-US" dirty="0"/>
              <a:t>(2)</a:t>
            </a:r>
          </a:p>
          <a:p>
            <a:r>
              <a:rPr lang="en-US" dirty="0"/>
              <a:t>(3)</a:t>
            </a:r>
          </a:p>
          <a:p>
            <a:r>
              <a:rPr lang="en-US" dirty="0"/>
              <a:t>(4)</a:t>
            </a:r>
          </a:p>
          <a:p>
            <a:r>
              <a:rPr lang="en-US" dirty="0"/>
              <a:t>(5)</a:t>
            </a:r>
          </a:p>
          <a:p>
            <a:r>
              <a:rPr lang="en-US"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graphicFrame>
        <p:nvGraphicFramePr>
          <p:cNvPr id="10" name="Content Placeholder 2"/>
          <p:cNvGraphicFramePr>
            <a:graphicFrameLocks noGrp="1"/>
          </p:cNvGraphicFramePr>
          <p:nvPr>
            <p:ph sz="half" idx="1"/>
            <p:extLst>
              <p:ext uri="{D42A27DB-BD31-4B8C-83A1-F6EECF244321}">
                <p14:modId xmlns:p14="http://schemas.microsoft.com/office/powerpoint/2010/main" val="3462478733"/>
              </p:ext>
            </p:extLst>
          </p:nvPr>
        </p:nvGraphicFramePr>
        <p:xfrm>
          <a:off x="6318448" y="2561312"/>
          <a:ext cx="2286000" cy="22250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dirty="0"/>
                    </a:p>
                  </a:txBody>
                  <a:tcPr/>
                </a:tc>
                <a:extLst>
                  <a:ext uri="{0D108BD9-81ED-4DB2-BD59-A6C34878D82A}">
                    <a16:rowId xmlns:a16="http://schemas.microsoft.com/office/drawing/2014/main" val="10000"/>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(1)</a:t>
                      </a:r>
                    </a:p>
                  </a:txBody>
                  <a:tcPr/>
                </a:tc>
                <a:extLst>
                  <a:ext uri="{0D108BD9-81ED-4DB2-BD59-A6C34878D82A}">
                    <a16:rowId xmlns:a16="http://schemas.microsoft.com/office/drawing/2014/main" val="10001"/>
                  </a:ext>
                </a:extLst>
              </a:tr>
              <a:tr h="370840">
                <a:tc>
                  <a:txBody>
                    <a:bodyPr/>
                    <a:lstStyle/>
                    <a:p>
                      <a:pPr algn="ctr"/>
                      <a:r>
                        <a:rPr lang="en-CA" dirty="0"/>
                        <a:t>minus</a:t>
                      </a:r>
                    </a:p>
                  </a:txBody>
                  <a:tcPr/>
                </a:tc>
                <a:tc>
                  <a:txBody>
                    <a:bodyPr/>
                    <a:lstStyle/>
                    <a:p>
                      <a:pPr algn="ctr"/>
                      <a:r>
                        <a:rPr lang="en-CA" dirty="0"/>
                        <a:t>c</a:t>
                      </a:r>
                    </a:p>
                  </a:txBody>
                  <a:tcPr/>
                </a:tc>
                <a:tc>
                  <a:txBody>
                    <a:bodyPr/>
                    <a:lstStyle/>
                    <a:p>
                      <a:pPr algn="ctr"/>
                      <a:endParaRPr lang="en-CA" dirty="0"/>
                    </a:p>
                  </a:txBody>
                  <a:tcPr/>
                </a:tc>
                <a:extLst>
                  <a:ext uri="{0D108BD9-81ED-4DB2-BD59-A6C34878D82A}">
                    <a16:rowId xmlns:a16="http://schemas.microsoft.com/office/drawing/2014/main" val="10002"/>
                  </a:ext>
                </a:extLst>
              </a:tr>
              <a:tr h="370840">
                <a:tc>
                  <a:txBody>
                    <a:bodyPr/>
                    <a:lstStyle/>
                    <a:p>
                      <a:pPr algn="ctr"/>
                      <a:r>
                        <a:rPr lang="en-CA" dirty="0"/>
                        <a:t>*</a:t>
                      </a:r>
                    </a:p>
                  </a:txBody>
                  <a:tcPr/>
                </a:tc>
                <a:tc>
                  <a:txBody>
                    <a:bodyPr/>
                    <a:lstStyle/>
                    <a:p>
                      <a:pPr algn="ctr"/>
                      <a:r>
                        <a:rPr lang="en-CA" dirty="0"/>
                        <a:t>b</a:t>
                      </a:r>
                    </a:p>
                  </a:txBody>
                  <a:tcPr/>
                </a:tc>
                <a:tc>
                  <a:txBody>
                    <a:bodyPr/>
                    <a:lstStyle/>
                    <a:p>
                      <a:pPr algn="ctr"/>
                      <a:r>
                        <a:rPr lang="en-CA" dirty="0"/>
                        <a:t>(3)</a:t>
                      </a:r>
                    </a:p>
                  </a:txBody>
                  <a:tcPr/>
                </a:tc>
                <a:extLst>
                  <a:ext uri="{0D108BD9-81ED-4DB2-BD59-A6C34878D82A}">
                    <a16:rowId xmlns:a16="http://schemas.microsoft.com/office/drawing/2014/main" val="10003"/>
                  </a:ext>
                </a:extLst>
              </a:tr>
              <a:tr h="370840">
                <a:tc>
                  <a:txBody>
                    <a:bodyPr/>
                    <a:lstStyle/>
                    <a:p>
                      <a:pPr algn="ctr"/>
                      <a:r>
                        <a:rPr lang="en-CA" dirty="0"/>
                        <a:t>+</a:t>
                      </a:r>
                    </a:p>
                  </a:txBody>
                  <a:tcPr/>
                </a:tc>
                <a:tc>
                  <a:txBody>
                    <a:bodyPr/>
                    <a:lstStyle/>
                    <a:p>
                      <a:pPr algn="ctr"/>
                      <a:r>
                        <a:rPr lang="en-CA" dirty="0"/>
                        <a:t>(2)</a:t>
                      </a:r>
                    </a:p>
                  </a:txBody>
                  <a:tcPr/>
                </a:tc>
                <a:tc>
                  <a:txBody>
                    <a:bodyPr/>
                    <a:lstStyle/>
                    <a:p>
                      <a:pPr algn="ctr"/>
                      <a:r>
                        <a:rPr lang="en-CA" dirty="0"/>
                        <a:t>(4)</a:t>
                      </a:r>
                    </a:p>
                  </a:txBody>
                  <a:tcPr/>
                </a:tc>
                <a:extLst>
                  <a:ext uri="{0D108BD9-81ED-4DB2-BD59-A6C34878D82A}">
                    <a16:rowId xmlns:a16="http://schemas.microsoft.com/office/drawing/2014/main" val="10004"/>
                  </a:ext>
                </a:extLst>
              </a:tr>
              <a:tr h="370840">
                <a:tc>
                  <a:txBody>
                    <a:bodyPr/>
                    <a:lstStyle/>
                    <a:p>
                      <a:pPr algn="ctr"/>
                      <a:r>
                        <a:rPr lang="en-CA" dirty="0"/>
                        <a:t>=</a:t>
                      </a:r>
                    </a:p>
                  </a:txBody>
                  <a:tcPr/>
                </a:tc>
                <a:tc>
                  <a:txBody>
                    <a:bodyPr/>
                    <a:lstStyle/>
                    <a:p>
                      <a:pPr algn="ctr"/>
                      <a:r>
                        <a:rPr lang="en-CA" dirty="0"/>
                        <a:t>a</a:t>
                      </a:r>
                    </a:p>
                  </a:txBody>
                  <a:tcPr/>
                </a:tc>
                <a:tc>
                  <a:txBody>
                    <a:bodyPr/>
                    <a:lstStyle/>
                    <a:p>
                      <a:pPr algn="ctr"/>
                      <a:r>
                        <a:rPr lang="en-CA" dirty="0"/>
                        <a:t>(5)</a:t>
                      </a:r>
                    </a:p>
                  </a:txBody>
                  <a:tcPr/>
                </a:tc>
                <a:extLst>
                  <a:ext uri="{0D108BD9-81ED-4DB2-BD59-A6C34878D82A}">
                    <a16:rowId xmlns:a16="http://schemas.microsoft.com/office/drawing/2014/main" val="10005"/>
                  </a:ext>
                </a:extLst>
              </a:tr>
            </a:tbl>
          </a:graphicData>
        </a:graphic>
      </p:graphicFrame>
      <p:sp>
        <p:nvSpPr>
          <p:cNvPr id="179203" name="Rectangle 3"/>
          <p:cNvSpPr>
            <a:spLocks noGrp="1" noChangeArrowheads="1"/>
          </p:cNvSpPr>
          <p:nvPr>
            <p:ph sz="half" idx="2"/>
          </p:nvPr>
        </p:nvSpPr>
        <p:spPr/>
        <p:txBody>
          <a:bodyPr/>
          <a:lstStyle/>
          <a:p>
            <a:r>
              <a:rPr lang="en-US" dirty="0"/>
              <a:t>Indirect Triples</a:t>
            </a:r>
          </a:p>
          <a:p>
            <a:pPr lvl="1">
              <a:buFont typeface="Arial" charset="0"/>
              <a:buAutoNum type="arabicPeriod"/>
            </a:pPr>
            <a:r>
              <a:rPr lang="en-US" dirty="0"/>
              <a:t>- c</a:t>
            </a:r>
          </a:p>
          <a:p>
            <a:pPr lvl="1">
              <a:buFont typeface="Arial" charset="0"/>
              <a:buAutoNum type="arabicPeriod"/>
            </a:pPr>
            <a:r>
              <a:rPr lang="en-US" dirty="0"/>
              <a:t>b * (1)</a:t>
            </a:r>
          </a:p>
          <a:p>
            <a:pPr lvl="1">
              <a:buFont typeface="Arial" charset="0"/>
              <a:buAutoNum type="arabicPeriod"/>
            </a:pPr>
            <a:r>
              <a:rPr lang="en-US" dirty="0"/>
              <a:t>- c</a:t>
            </a:r>
          </a:p>
          <a:p>
            <a:pPr lvl="1">
              <a:buFont typeface="Arial" charset="0"/>
              <a:buAutoNum type="arabicPeriod"/>
            </a:pPr>
            <a:r>
              <a:rPr lang="en-US" dirty="0"/>
              <a:t>b * (3)</a:t>
            </a:r>
          </a:p>
          <a:p>
            <a:pPr lvl="1">
              <a:buFont typeface="Arial" charset="0"/>
              <a:buAutoNum type="arabicPeriod"/>
            </a:pPr>
            <a:r>
              <a:rPr lang="en-US" dirty="0"/>
              <a:t>(2) + (4)</a:t>
            </a:r>
          </a:p>
          <a:p>
            <a:pPr lvl="1">
              <a:buFont typeface="Arial" charset="0"/>
              <a:buAutoNum type="arabicPeriod"/>
            </a:pPr>
            <a:r>
              <a:rPr lang="en-US" dirty="0"/>
              <a:t>a = (5)</a:t>
            </a:r>
          </a:p>
        </p:txBody>
      </p:sp>
      <p:sp>
        <p:nvSpPr>
          <p:cNvPr id="179205" name="Text Box 5"/>
          <p:cNvSpPr txBox="1">
            <a:spLocks noChangeArrowheads="1"/>
          </p:cNvSpPr>
          <p:nvPr/>
        </p:nvSpPr>
        <p:spPr bwMode="auto">
          <a:xfrm>
            <a:off x="3687688" y="2119496"/>
            <a:ext cx="2540496" cy="2677656"/>
          </a:xfrm>
          <a:prstGeom prst="rect">
            <a:avLst/>
          </a:prstGeom>
          <a:noFill/>
          <a:ln w="9525">
            <a:noFill/>
            <a:miter lim="800000"/>
            <a:headEnd/>
            <a:tailEnd/>
          </a:ln>
          <a:effectLst/>
        </p:spPr>
        <p:txBody>
          <a:bodyPr wrap="square">
            <a:prstTxWarp prst="textNoShape">
              <a:avLst/>
            </a:prstTxWarp>
            <a:spAutoFit/>
          </a:bodyPr>
          <a:lstStyle/>
          <a:p>
            <a:r>
              <a:rPr lang="en-US" b="1" dirty="0"/>
              <a:t>Instruction List</a:t>
            </a:r>
            <a:r>
              <a:rPr lang="en-US" dirty="0"/>
              <a:t>:</a:t>
            </a:r>
          </a:p>
          <a:p>
            <a:r>
              <a:rPr lang="en-US" dirty="0"/>
              <a:t>35</a:t>
            </a:r>
          </a:p>
          <a:p>
            <a:r>
              <a:rPr lang="en-US" dirty="0"/>
              <a:t>36</a:t>
            </a:r>
          </a:p>
          <a:p>
            <a:r>
              <a:rPr lang="en-US" dirty="0"/>
              <a:t>37</a:t>
            </a:r>
          </a:p>
          <a:p>
            <a:r>
              <a:rPr lang="en-US" dirty="0"/>
              <a:t>38</a:t>
            </a:r>
          </a:p>
          <a:p>
            <a:r>
              <a:rPr lang="en-US" dirty="0"/>
              <a:t>39</a:t>
            </a:r>
          </a:p>
          <a:p>
            <a:r>
              <a:rPr lang="en-US" dirty="0"/>
              <a:t>40</a:t>
            </a:r>
          </a:p>
        </p:txBody>
      </p:sp>
      <p:sp>
        <p:nvSpPr>
          <p:cNvPr id="179206" name="AutoShape 6"/>
          <p:cNvSpPr>
            <a:spLocks noChangeArrowheads="1"/>
          </p:cNvSpPr>
          <p:nvPr/>
        </p:nvSpPr>
        <p:spPr bwMode="auto">
          <a:xfrm>
            <a:off x="1468760" y="5410200"/>
            <a:ext cx="2743200" cy="831850"/>
          </a:xfrm>
          <a:prstGeom prst="wedgeRectCallout">
            <a:avLst>
              <a:gd name="adj1" fmla="val 50579"/>
              <a:gd name="adj2" fmla="val -109926"/>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a:r>
              <a:rPr lang="en-US"/>
              <a:t>can be re-ordered by the code optimizer</a:t>
            </a:r>
          </a:p>
        </p:txBody>
      </p:sp>
      <p:sp>
        <p:nvSpPr>
          <p:cNvPr id="11" name="Rectangle 10"/>
          <p:cNvSpPr/>
          <p:nvPr/>
        </p:nvSpPr>
        <p:spPr>
          <a:xfrm>
            <a:off x="6444208" y="2060848"/>
            <a:ext cx="441147" cy="400110"/>
          </a:xfrm>
          <a:prstGeom prst="rect">
            <a:avLst/>
          </a:prstGeom>
        </p:spPr>
        <p:txBody>
          <a:bodyPr wrap="none">
            <a:spAutoFit/>
          </a:bodyPr>
          <a:lstStyle/>
          <a:p>
            <a:pPr algn="ctr"/>
            <a:r>
              <a:rPr lang="en-CA" sz="2000" dirty="0"/>
              <a:t>op</a:t>
            </a:r>
          </a:p>
        </p:txBody>
      </p:sp>
      <p:sp>
        <p:nvSpPr>
          <p:cNvPr id="12" name="Rectangle 11"/>
          <p:cNvSpPr/>
          <p:nvPr/>
        </p:nvSpPr>
        <p:spPr>
          <a:xfrm>
            <a:off x="7105050" y="2060848"/>
            <a:ext cx="635302" cy="400110"/>
          </a:xfrm>
          <a:prstGeom prst="rect">
            <a:avLst/>
          </a:prstGeom>
        </p:spPr>
        <p:txBody>
          <a:bodyPr wrap="none">
            <a:spAutoFit/>
          </a:bodyPr>
          <a:lstStyle/>
          <a:p>
            <a:pPr algn="ctr"/>
            <a:r>
              <a:rPr lang="en-CA" sz="2000" dirty="0"/>
              <a:t>arg1</a:t>
            </a:r>
          </a:p>
        </p:txBody>
      </p:sp>
      <p:sp>
        <p:nvSpPr>
          <p:cNvPr id="13" name="Rectangle 12"/>
          <p:cNvSpPr/>
          <p:nvPr/>
        </p:nvSpPr>
        <p:spPr>
          <a:xfrm>
            <a:off x="7935238" y="2060848"/>
            <a:ext cx="635302" cy="400110"/>
          </a:xfrm>
          <a:prstGeom prst="rect">
            <a:avLst/>
          </a:prstGeom>
        </p:spPr>
        <p:txBody>
          <a:bodyPr wrap="none">
            <a:spAutoFit/>
          </a:bodyPr>
          <a:lstStyle/>
          <a:p>
            <a:pPr algn="ctr"/>
            <a:r>
              <a:rPr lang="en-CA" sz="2000" dirty="0"/>
              <a:t>arg2</a:t>
            </a:r>
          </a:p>
        </p:txBody>
      </p:sp>
      <p:sp>
        <p:nvSpPr>
          <p:cNvPr id="14" name="Text Box 5"/>
          <p:cNvSpPr txBox="1">
            <a:spLocks noChangeArrowheads="1"/>
          </p:cNvSpPr>
          <p:nvPr/>
        </p:nvSpPr>
        <p:spPr bwMode="auto">
          <a:xfrm>
            <a:off x="5991944" y="2529478"/>
            <a:ext cx="1676400" cy="2308324"/>
          </a:xfrm>
          <a:prstGeom prst="rect">
            <a:avLst/>
          </a:prstGeom>
          <a:noFill/>
          <a:ln w="9525">
            <a:noFill/>
            <a:miter lim="800000"/>
            <a:headEnd/>
            <a:tailEnd/>
          </a:ln>
          <a:effectLst/>
        </p:spPr>
        <p:txBody>
          <a:bodyPr>
            <a:prstTxWarp prst="textNoShape">
              <a:avLst/>
            </a:prstTxWarp>
            <a:spAutoFit/>
          </a:bodyPr>
          <a:lstStyle/>
          <a:p>
            <a:r>
              <a:rPr lang="en-US" dirty="0"/>
              <a:t>1</a:t>
            </a:r>
          </a:p>
          <a:p>
            <a:r>
              <a:rPr lang="en-US" dirty="0"/>
              <a:t>2</a:t>
            </a:r>
          </a:p>
          <a:p>
            <a:r>
              <a:rPr lang="en-US" dirty="0"/>
              <a:t>3</a:t>
            </a:r>
          </a:p>
          <a:p>
            <a:r>
              <a:rPr lang="en-US" dirty="0"/>
              <a:t>4</a:t>
            </a:r>
          </a:p>
          <a:p>
            <a:r>
              <a:rPr lang="en-US" dirty="0"/>
              <a:t>5</a:t>
            </a:r>
          </a:p>
          <a:p>
            <a:r>
              <a:rPr lang="en-US" dirty="0"/>
              <a:t>6</a:t>
            </a:r>
          </a:p>
        </p:txBody>
      </p:sp>
      <p:graphicFrame>
        <p:nvGraphicFramePr>
          <p:cNvPr id="3" name="Table 2"/>
          <p:cNvGraphicFramePr>
            <a:graphicFrameLocks noGrp="1"/>
          </p:cNvGraphicFramePr>
          <p:nvPr>
            <p:extLst>
              <p:ext uri="{D42A27DB-BD31-4B8C-83A1-F6EECF244321}">
                <p14:modId xmlns:p14="http://schemas.microsoft.com/office/powerpoint/2010/main" val="1893521592"/>
              </p:ext>
            </p:extLst>
          </p:nvPr>
        </p:nvGraphicFramePr>
        <p:xfrm>
          <a:off x="4332312" y="2572112"/>
          <a:ext cx="599728" cy="2225040"/>
        </p:xfrm>
        <a:graphic>
          <a:graphicData uri="http://schemas.openxmlformats.org/drawingml/2006/table">
            <a:tbl>
              <a:tblPr firstRow="1" bandRow="1">
                <a:tableStyleId>{5940675A-B579-460E-94D1-54222C63F5DA}</a:tableStyleId>
              </a:tblPr>
              <a:tblGrid>
                <a:gridCol w="599728">
                  <a:extLst>
                    <a:ext uri="{9D8B030D-6E8A-4147-A177-3AD203B41FA5}">
                      <a16:colId xmlns:a16="http://schemas.microsoft.com/office/drawing/2014/main" val="20000"/>
                    </a:ext>
                  </a:extLst>
                </a:gridCol>
              </a:tblGrid>
              <a:tr h="370840">
                <a:tc>
                  <a:txBody>
                    <a:bodyPr/>
                    <a:lstStyle/>
                    <a:p>
                      <a:pPr algn="ctr"/>
                      <a:r>
                        <a:rPr lang="en-CA" dirty="0"/>
                        <a:t>(1)</a:t>
                      </a:r>
                    </a:p>
                  </a:txBody>
                  <a:tcPr/>
                </a:tc>
                <a:extLst>
                  <a:ext uri="{0D108BD9-81ED-4DB2-BD59-A6C34878D82A}">
                    <a16:rowId xmlns:a16="http://schemas.microsoft.com/office/drawing/2014/main" val="10000"/>
                  </a:ext>
                </a:extLst>
              </a:tr>
              <a:tr h="370840">
                <a:tc>
                  <a:txBody>
                    <a:bodyPr/>
                    <a:lstStyle/>
                    <a:p>
                      <a:pPr algn="ctr"/>
                      <a:r>
                        <a:rPr lang="en-CA" dirty="0"/>
                        <a:t>(2)</a:t>
                      </a:r>
                    </a:p>
                  </a:txBody>
                  <a:tcPr/>
                </a:tc>
                <a:extLst>
                  <a:ext uri="{0D108BD9-81ED-4DB2-BD59-A6C34878D82A}">
                    <a16:rowId xmlns:a16="http://schemas.microsoft.com/office/drawing/2014/main" val="10001"/>
                  </a:ext>
                </a:extLst>
              </a:tr>
              <a:tr h="370840">
                <a:tc>
                  <a:txBody>
                    <a:bodyPr/>
                    <a:lstStyle/>
                    <a:p>
                      <a:pPr algn="ctr"/>
                      <a:r>
                        <a:rPr lang="en-CA" dirty="0"/>
                        <a:t>(3)</a:t>
                      </a:r>
                    </a:p>
                  </a:txBody>
                  <a:tcPr/>
                </a:tc>
                <a:extLst>
                  <a:ext uri="{0D108BD9-81ED-4DB2-BD59-A6C34878D82A}">
                    <a16:rowId xmlns:a16="http://schemas.microsoft.com/office/drawing/2014/main" val="10002"/>
                  </a:ext>
                </a:extLst>
              </a:tr>
              <a:tr h="370840">
                <a:tc>
                  <a:txBody>
                    <a:bodyPr/>
                    <a:lstStyle/>
                    <a:p>
                      <a:pPr algn="ctr"/>
                      <a:r>
                        <a:rPr lang="en-CA" dirty="0"/>
                        <a:t>(4)</a:t>
                      </a:r>
                    </a:p>
                  </a:txBody>
                  <a:tcPr/>
                </a:tc>
                <a:extLst>
                  <a:ext uri="{0D108BD9-81ED-4DB2-BD59-A6C34878D82A}">
                    <a16:rowId xmlns:a16="http://schemas.microsoft.com/office/drawing/2014/main" val="10003"/>
                  </a:ext>
                </a:extLst>
              </a:tr>
              <a:tr h="370840">
                <a:tc>
                  <a:txBody>
                    <a:bodyPr/>
                    <a:lstStyle/>
                    <a:p>
                      <a:pPr algn="ctr"/>
                      <a:r>
                        <a:rPr lang="en-CA" dirty="0"/>
                        <a:t>(5)</a:t>
                      </a:r>
                    </a:p>
                  </a:txBody>
                  <a:tcPr/>
                </a:tc>
                <a:extLst>
                  <a:ext uri="{0D108BD9-81ED-4DB2-BD59-A6C34878D82A}">
                    <a16:rowId xmlns:a16="http://schemas.microsoft.com/office/drawing/2014/main" val="10004"/>
                  </a:ext>
                </a:extLst>
              </a:tr>
              <a:tr h="370840">
                <a:tc>
                  <a:txBody>
                    <a:bodyPr/>
                    <a:lstStyle/>
                    <a:p>
                      <a:pPr algn="ctr"/>
                      <a:r>
                        <a:rPr lang="en-CA" dirty="0"/>
                        <a:t>(6)</a:t>
                      </a: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sp>
        <p:nvSpPr>
          <p:cNvPr id="179204" name="Rectangle 4"/>
          <p:cNvSpPr>
            <a:spLocks noGrp="1" noChangeArrowheads="1"/>
          </p:cNvSpPr>
          <p:nvPr>
            <p:ph sz="half" idx="1"/>
          </p:nvPr>
        </p:nvSpPr>
        <p:spPr>
          <a:xfrm>
            <a:off x="683568" y="1628800"/>
            <a:ext cx="8280920" cy="4724400"/>
          </a:xfrm>
        </p:spPr>
        <p:txBody>
          <a:bodyPr/>
          <a:lstStyle/>
          <a:p>
            <a:pPr marL="533400" indent="-533400">
              <a:lnSpc>
                <a:spcPct val="90000"/>
              </a:lnSpc>
            </a:pPr>
            <a:r>
              <a:rPr lang="en-US" dirty="0"/>
              <a:t>Static Single Assignment (SSA)</a:t>
            </a:r>
          </a:p>
          <a:p>
            <a:pPr marL="933450" lvl="1" indent="-533400">
              <a:lnSpc>
                <a:spcPct val="90000"/>
              </a:lnSpc>
            </a:pPr>
            <a:r>
              <a:rPr lang="en-US" dirty="0"/>
              <a:t>All assignments are to variables with distinct names</a:t>
            </a:r>
          </a:p>
          <a:p>
            <a:pPr marL="533400" indent="-533400">
              <a:lnSpc>
                <a:spcPct val="90000"/>
              </a:lnSpc>
              <a:buFontTx/>
              <a:buNone/>
            </a:pPr>
            <a:r>
              <a:rPr lang="en-US" dirty="0"/>
              <a:t>instead of:</a:t>
            </a:r>
          </a:p>
          <a:p>
            <a:pPr marL="914400" lvl="1" indent="-457200">
              <a:lnSpc>
                <a:spcPct val="90000"/>
              </a:lnSpc>
              <a:buFontTx/>
              <a:buNone/>
            </a:pPr>
            <a:r>
              <a:rPr lang="en-US" dirty="0"/>
              <a:t>a = t1</a:t>
            </a:r>
          </a:p>
          <a:p>
            <a:pPr marL="914400" lvl="1" indent="-457200">
              <a:lnSpc>
                <a:spcPct val="90000"/>
              </a:lnSpc>
              <a:buFontTx/>
              <a:buNone/>
            </a:pPr>
            <a:r>
              <a:rPr lang="en-US" dirty="0"/>
              <a:t>b = a + t1</a:t>
            </a:r>
          </a:p>
          <a:p>
            <a:pPr marL="914400" lvl="1" indent="-457200">
              <a:lnSpc>
                <a:spcPct val="90000"/>
              </a:lnSpc>
              <a:buFontTx/>
              <a:buNone/>
            </a:pPr>
            <a:r>
              <a:rPr lang="en-US" dirty="0"/>
              <a:t>a = b + t1</a:t>
            </a:r>
          </a:p>
          <a:p>
            <a:pPr marL="533400" indent="-533400">
              <a:lnSpc>
                <a:spcPct val="90000"/>
              </a:lnSpc>
              <a:buFontTx/>
              <a:buNone/>
            </a:pPr>
            <a:r>
              <a:rPr lang="en-US" dirty="0"/>
              <a:t>the SSA form has:</a:t>
            </a:r>
          </a:p>
          <a:p>
            <a:pPr marL="914400" lvl="1" indent="-457200">
              <a:lnSpc>
                <a:spcPct val="90000"/>
              </a:lnSpc>
              <a:buFontTx/>
              <a:buNone/>
            </a:pPr>
            <a:r>
              <a:rPr lang="en-US" dirty="0"/>
              <a:t>a1 = t1</a:t>
            </a:r>
          </a:p>
          <a:p>
            <a:pPr marL="914400" lvl="1" indent="-457200">
              <a:lnSpc>
                <a:spcPct val="90000"/>
              </a:lnSpc>
              <a:buFontTx/>
              <a:buNone/>
            </a:pPr>
            <a:r>
              <a:rPr lang="en-US" dirty="0"/>
              <a:t>b1 = a1 + t1</a:t>
            </a:r>
          </a:p>
          <a:p>
            <a:pPr marL="914400" lvl="1" indent="-457200">
              <a:lnSpc>
                <a:spcPct val="90000"/>
              </a:lnSpc>
              <a:buFontTx/>
              <a:buNone/>
            </a:pPr>
            <a:r>
              <a:rPr lang="en-US" dirty="0"/>
              <a:t>a2 = b1 + t1</a:t>
            </a:r>
          </a:p>
          <a:p>
            <a:pPr marL="533400" indent="-533400">
              <a:lnSpc>
                <a:spcPct val="90000"/>
              </a:lnSpc>
              <a:buFontTx/>
              <a:buNone/>
            </a:pPr>
            <a:r>
              <a:rPr lang="en-US" dirty="0"/>
              <a:t>a variable is never reassigned</a:t>
            </a:r>
          </a:p>
        </p:txBody>
      </p:sp>
    </p:spTree>
    <p:extLst>
      <p:ext uri="{BB962C8B-B14F-4D97-AF65-F5344CB8AC3E}">
        <p14:creationId xmlns:p14="http://schemas.microsoft.com/office/powerpoint/2010/main" val="398516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Correctness vs. Optimizations</a:t>
            </a:r>
          </a:p>
        </p:txBody>
      </p:sp>
      <p:sp>
        <p:nvSpPr>
          <p:cNvPr id="116741" name="Rectangle 5"/>
          <p:cNvSpPr>
            <a:spLocks noGrp="1" noChangeArrowheads="1"/>
          </p:cNvSpPr>
          <p:nvPr>
            <p:ph idx="1"/>
          </p:nvPr>
        </p:nvSpPr>
        <p:spPr/>
        <p:txBody>
          <a:bodyPr/>
          <a:lstStyle/>
          <a:p>
            <a:r>
              <a:rPr lang="en-US"/>
              <a:t>When writing backend, correctness is paramount</a:t>
            </a:r>
          </a:p>
          <a:p>
            <a:pPr lvl="1"/>
            <a:r>
              <a:rPr lang="en-US"/>
              <a:t>Efficiency and optimizations are secondary concerns at this point</a:t>
            </a:r>
          </a:p>
          <a:p>
            <a:r>
              <a:rPr lang="en-US"/>
              <a:t>Don’t try optimizations at this stage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Basic Blocks</a:t>
            </a:r>
          </a:p>
        </p:txBody>
      </p:sp>
      <p:sp>
        <p:nvSpPr>
          <p:cNvPr id="106499" name="Rectangle 3"/>
          <p:cNvSpPr>
            <a:spLocks noGrp="1" noChangeArrowheads="1"/>
          </p:cNvSpPr>
          <p:nvPr>
            <p:ph idx="1"/>
          </p:nvPr>
        </p:nvSpPr>
        <p:spPr/>
        <p:txBody>
          <a:bodyPr/>
          <a:lstStyle/>
          <a:p>
            <a:pPr>
              <a:lnSpc>
                <a:spcPct val="90000"/>
              </a:lnSpc>
            </a:pPr>
            <a:r>
              <a:rPr lang="en-US" sz="2800" dirty="0"/>
              <a:t>A </a:t>
            </a:r>
            <a:r>
              <a:rPr lang="en-US" sz="2800" i="1" dirty="0"/>
              <a:t>basic block</a:t>
            </a:r>
            <a:r>
              <a:rPr lang="en-US" sz="2800" dirty="0"/>
              <a:t> is a sequence of statements that enters at the start and ends with a branch at the end</a:t>
            </a:r>
          </a:p>
          <a:p>
            <a:pPr>
              <a:lnSpc>
                <a:spcPct val="90000"/>
              </a:lnSpc>
            </a:pPr>
            <a:r>
              <a:rPr lang="en-US" sz="2800" dirty="0"/>
              <a:t>Functions transfer control from one place (the caller) to another (the called function)</a:t>
            </a:r>
          </a:p>
          <a:p>
            <a:pPr>
              <a:lnSpc>
                <a:spcPct val="90000"/>
              </a:lnSpc>
            </a:pPr>
            <a:r>
              <a:rPr lang="en-US" sz="2800" dirty="0"/>
              <a:t>Other examples include any place where there are branch instructions</a:t>
            </a:r>
          </a:p>
          <a:p>
            <a:pPr>
              <a:lnSpc>
                <a:spcPct val="90000"/>
              </a:lnSpc>
            </a:pPr>
            <a:r>
              <a:rPr lang="en-US" sz="2800" dirty="0"/>
              <a:t>Code generation should create code for basic blocks and branch them together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en-US"/>
              <a:t>Summary</a:t>
            </a:r>
          </a:p>
        </p:txBody>
      </p:sp>
      <p:sp>
        <p:nvSpPr>
          <p:cNvPr id="121861" name="Rectangle 5"/>
          <p:cNvSpPr>
            <a:spLocks noGrp="1" noChangeArrowheads="1"/>
          </p:cNvSpPr>
          <p:nvPr>
            <p:ph idx="1"/>
          </p:nvPr>
        </p:nvSpPr>
        <p:spPr/>
        <p:txBody>
          <a:bodyPr/>
          <a:lstStyle/>
          <a:p>
            <a:r>
              <a:rPr lang="en-US" sz="2800"/>
              <a:t>TAC is one example of an intermediate representation (IR)</a:t>
            </a:r>
          </a:p>
          <a:p>
            <a:r>
              <a:rPr lang="en-US" sz="2800"/>
              <a:t>An IR should be close enough to existing machine code instructions so that subsequent translation into assembly is trivial</a:t>
            </a:r>
          </a:p>
          <a:p>
            <a:r>
              <a:rPr lang="en-US" sz="2800"/>
              <a:t>In an IR we ignore some complexities and differences in computer architectures, such as limited registers, multiple instructions, branch delays, load delays,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2667000"/>
            <a:ext cx="7924800" cy="1143000"/>
          </a:xfrm>
        </p:spPr>
        <p:txBody>
          <a:bodyPr/>
          <a:lstStyle/>
          <a:p>
            <a:r>
              <a:rPr lang="en-US" dirty="0">
                <a:solidFill>
                  <a:schemeClr val="accent2"/>
                </a:solidFill>
              </a:rPr>
              <a:t>Extra Slides</a:t>
            </a:r>
            <a:endParaRPr lang="en-US" dirty="0"/>
          </a:p>
        </p:txBody>
      </p:sp>
    </p:spTree>
    <p:extLst>
      <p:ext uri="{BB962C8B-B14F-4D97-AF65-F5344CB8AC3E}">
        <p14:creationId xmlns:p14="http://schemas.microsoft.com/office/powerpoint/2010/main" val="4072708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What TAC doesn’t give you</a:t>
            </a:r>
          </a:p>
        </p:txBody>
      </p:sp>
      <p:sp>
        <p:nvSpPr>
          <p:cNvPr id="104451" name="Rectangle 3"/>
          <p:cNvSpPr>
            <a:spLocks noGrp="1" noChangeArrowheads="1"/>
          </p:cNvSpPr>
          <p:nvPr>
            <p:ph idx="1"/>
          </p:nvPr>
        </p:nvSpPr>
        <p:spPr/>
        <p:txBody>
          <a:bodyPr/>
          <a:lstStyle/>
          <a:p>
            <a:pPr>
              <a:lnSpc>
                <a:spcPct val="90000"/>
              </a:lnSpc>
            </a:pPr>
            <a:r>
              <a:rPr lang="en-US" dirty="0"/>
              <a:t>Check bounds (array indexing)</a:t>
            </a:r>
          </a:p>
          <a:p>
            <a:pPr>
              <a:lnSpc>
                <a:spcPct val="90000"/>
              </a:lnSpc>
            </a:pPr>
            <a:r>
              <a:rPr lang="en-US" dirty="0"/>
              <a:t>Two or n-dimensional arrays</a:t>
            </a:r>
          </a:p>
          <a:p>
            <a:pPr>
              <a:lnSpc>
                <a:spcPct val="90000"/>
              </a:lnSpc>
            </a:pPr>
            <a:r>
              <a:rPr lang="en-US" dirty="0"/>
              <a:t>Conditional branches other than </a:t>
            </a:r>
            <a:r>
              <a:rPr lang="en-US" b="1" dirty="0"/>
              <a:t>if </a:t>
            </a:r>
            <a:r>
              <a:rPr lang="en-US" dirty="0"/>
              <a:t>or </a:t>
            </a:r>
            <a:r>
              <a:rPr lang="en-US" b="1" dirty="0" err="1"/>
              <a:t>ifFalse</a:t>
            </a:r>
            <a:endParaRPr lang="en-US" dirty="0"/>
          </a:p>
          <a:p>
            <a:pPr>
              <a:lnSpc>
                <a:spcPct val="90000"/>
              </a:lnSpc>
            </a:pPr>
            <a:r>
              <a:rPr lang="en-US" dirty="0"/>
              <a:t>Field names in records/structures</a:t>
            </a:r>
          </a:p>
          <a:p>
            <a:pPr lvl="1">
              <a:lnSpc>
                <a:spcPct val="90000"/>
              </a:lnSpc>
            </a:pPr>
            <a:r>
              <a:rPr lang="en-US" dirty="0"/>
              <a:t>Use </a:t>
            </a:r>
            <a:r>
              <a:rPr lang="en-US" dirty="0" err="1"/>
              <a:t>base+offset</a:t>
            </a:r>
            <a:r>
              <a:rPr lang="en-US" dirty="0"/>
              <a:t> load/store</a:t>
            </a:r>
          </a:p>
          <a:p>
            <a:pPr>
              <a:lnSpc>
                <a:spcPct val="90000"/>
              </a:lnSpc>
            </a:pPr>
            <a:r>
              <a:rPr lang="en-US" dirty="0"/>
              <a:t>Object data and method access</a:t>
            </a:r>
          </a:p>
        </p:txBody>
      </p:sp>
    </p:spTree>
    <p:extLst>
      <p:ext uri="{BB962C8B-B14F-4D97-AF65-F5344CB8AC3E}">
        <p14:creationId xmlns:p14="http://schemas.microsoft.com/office/powerpoint/2010/main" val="94693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IR: 3-Address Code</a:t>
            </a:r>
          </a:p>
        </p:txBody>
      </p:sp>
      <p:sp>
        <p:nvSpPr>
          <p:cNvPr id="3" name="Content Placeholder 2"/>
          <p:cNvSpPr>
            <a:spLocks noGrp="1"/>
          </p:cNvSpPr>
          <p:nvPr>
            <p:ph idx="1"/>
          </p:nvPr>
        </p:nvSpPr>
        <p:spPr/>
        <p:txBody>
          <a:bodyPr/>
          <a:lstStyle/>
          <a:p>
            <a:r>
              <a:rPr lang="en-CA" dirty="0"/>
              <a:t>Address or locations:</a:t>
            </a:r>
          </a:p>
          <a:p>
            <a:pPr lvl="1"/>
            <a:r>
              <a:rPr lang="en-CA" dirty="0"/>
              <a:t>Names/Labels</a:t>
            </a:r>
          </a:p>
          <a:p>
            <a:pPr lvl="2"/>
            <a:r>
              <a:rPr lang="en-US" dirty="0"/>
              <a:t>we allow source-program names in TAC (implemented as a pointer to the symbol table)</a:t>
            </a:r>
          </a:p>
          <a:p>
            <a:pPr lvl="1"/>
            <a:r>
              <a:rPr lang="en-US" dirty="0"/>
              <a:t>Constants</a:t>
            </a:r>
          </a:p>
          <a:p>
            <a:pPr lvl="1"/>
            <a:r>
              <a:rPr lang="en-US" dirty="0"/>
              <a:t>Temporaries </a:t>
            </a:r>
            <a:endParaRPr lang="en-CA" dirty="0"/>
          </a:p>
        </p:txBody>
      </p:sp>
    </p:spTree>
    <p:extLst>
      <p:ext uri="{BB962C8B-B14F-4D97-AF65-F5344CB8AC3E}">
        <p14:creationId xmlns:p14="http://schemas.microsoft.com/office/powerpoint/2010/main" val="408804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9" name="Rectangle 7"/>
          <p:cNvSpPr>
            <a:spLocks noGrp="1" noChangeArrowheads="1"/>
          </p:cNvSpPr>
          <p:nvPr>
            <p:ph type="title"/>
          </p:nvPr>
        </p:nvSpPr>
        <p:spPr/>
        <p:txBody>
          <a:bodyPr/>
          <a:lstStyle/>
          <a:p>
            <a:r>
              <a:rPr lang="en-US" dirty="0"/>
              <a:t>IR: 3-Address Code</a:t>
            </a:r>
          </a:p>
        </p:txBody>
      </p:sp>
      <p:sp>
        <p:nvSpPr>
          <p:cNvPr id="125961" name="Rectangle 9"/>
          <p:cNvSpPr>
            <a:spLocks noGrp="1" noChangeArrowheads="1"/>
          </p:cNvSpPr>
          <p:nvPr>
            <p:ph sz="half" idx="1"/>
          </p:nvPr>
        </p:nvSpPr>
        <p:spPr>
          <a:xfrm>
            <a:off x="467544" y="1556792"/>
            <a:ext cx="8280920" cy="4114800"/>
          </a:xfrm>
        </p:spPr>
        <p:txBody>
          <a:bodyPr/>
          <a:lstStyle/>
          <a:p>
            <a:pPr>
              <a:lnSpc>
                <a:spcPct val="90000"/>
              </a:lnSpc>
            </a:pPr>
            <a:r>
              <a:rPr lang="en-US" sz="3200" dirty="0"/>
              <a:t>Instructions: </a:t>
            </a:r>
          </a:p>
          <a:p>
            <a:pPr lvl="1">
              <a:lnSpc>
                <a:spcPct val="90000"/>
              </a:lnSpc>
            </a:pPr>
            <a:r>
              <a:rPr lang="en-US" sz="2800" dirty="0"/>
              <a:t>assignments: </a:t>
            </a:r>
          </a:p>
          <a:p>
            <a:pPr lvl="2">
              <a:lnSpc>
                <a:spcPct val="90000"/>
              </a:lnSpc>
            </a:pPr>
            <a:r>
              <a:rPr lang="en-US" sz="2400" i="1" dirty="0"/>
              <a:t>x = y op z</a:t>
            </a:r>
            <a:r>
              <a:rPr lang="en-US" sz="2400" dirty="0"/>
              <a:t>   (op: binary arithmetic or logical operation)</a:t>
            </a:r>
          </a:p>
          <a:p>
            <a:pPr lvl="2">
              <a:lnSpc>
                <a:spcPct val="90000"/>
              </a:lnSpc>
            </a:pPr>
            <a:r>
              <a:rPr lang="en-US" sz="2400" i="1" dirty="0"/>
              <a:t>x = op y      (op: unary operation)</a:t>
            </a:r>
          </a:p>
          <a:p>
            <a:pPr lvl="1">
              <a:lnSpc>
                <a:spcPct val="90000"/>
              </a:lnSpc>
            </a:pPr>
            <a:r>
              <a:rPr lang="en-US" sz="2800" dirty="0"/>
              <a:t>copy: </a:t>
            </a:r>
            <a:r>
              <a:rPr lang="en-US" sz="2800" i="1" dirty="0"/>
              <a:t>x = y</a:t>
            </a:r>
            <a:endParaRPr lang="en-US" sz="2800" dirty="0"/>
          </a:p>
          <a:p>
            <a:pPr lvl="1">
              <a:lnSpc>
                <a:spcPct val="90000"/>
              </a:lnSpc>
            </a:pPr>
            <a:r>
              <a:rPr lang="en-US" sz="2800" dirty="0"/>
              <a:t>unconditional jump: </a:t>
            </a:r>
          </a:p>
          <a:p>
            <a:pPr lvl="2">
              <a:lnSpc>
                <a:spcPct val="90000"/>
              </a:lnSpc>
            </a:pPr>
            <a:r>
              <a:rPr lang="en-US" sz="2400" i="1" dirty="0" err="1"/>
              <a:t>goto</a:t>
            </a:r>
            <a:r>
              <a:rPr lang="en-US" sz="2400" i="1" dirty="0"/>
              <a:t> L  (L is a symbolic label of a statement)</a:t>
            </a:r>
            <a:endParaRPr lang="en-US" sz="2400" dirty="0"/>
          </a:p>
          <a:p>
            <a:pPr lvl="1">
              <a:lnSpc>
                <a:spcPct val="90000"/>
              </a:lnSpc>
            </a:pPr>
            <a:r>
              <a:rPr lang="en-US" sz="2800" dirty="0"/>
              <a:t>conditional jumps: </a:t>
            </a:r>
          </a:p>
          <a:p>
            <a:pPr lvl="2">
              <a:lnSpc>
                <a:spcPct val="90000"/>
              </a:lnSpc>
            </a:pPr>
            <a:r>
              <a:rPr lang="en-US" sz="2400" i="1" dirty="0"/>
              <a:t>if x </a:t>
            </a:r>
            <a:r>
              <a:rPr lang="en-US" sz="2400" i="1" dirty="0" err="1"/>
              <a:t>goto</a:t>
            </a:r>
            <a:r>
              <a:rPr lang="en-US" sz="2400" i="1" dirty="0"/>
              <a:t> L</a:t>
            </a:r>
            <a:r>
              <a:rPr lang="en-US" sz="2400" dirty="0"/>
              <a:t> </a:t>
            </a:r>
          </a:p>
          <a:p>
            <a:pPr lvl="2">
              <a:lnSpc>
                <a:spcPct val="90000"/>
              </a:lnSpc>
            </a:pPr>
            <a:r>
              <a:rPr lang="en-US" sz="2400" i="1" dirty="0" err="1"/>
              <a:t>IfFalse</a:t>
            </a:r>
            <a:r>
              <a:rPr lang="en-US" sz="2400" i="1" dirty="0"/>
              <a:t> x </a:t>
            </a:r>
            <a:r>
              <a:rPr lang="en-US" sz="2400" i="1" dirty="0" err="1"/>
              <a:t>goto</a:t>
            </a:r>
            <a:r>
              <a:rPr lang="en-US" sz="2400" i="1" dirty="0"/>
              <a:t> L</a:t>
            </a:r>
            <a:r>
              <a:rPr lang="en-US" sz="2400" dirty="0"/>
              <a:t> </a:t>
            </a:r>
          </a:p>
          <a:p>
            <a:pPr lvl="2">
              <a:lnSpc>
                <a:spcPct val="90000"/>
              </a:lnSpc>
            </a:pPr>
            <a:r>
              <a:rPr lang="en-US" sz="2400" i="1" dirty="0"/>
              <a:t>if x </a:t>
            </a:r>
            <a:r>
              <a:rPr lang="en-US" sz="2400" i="1" dirty="0" err="1"/>
              <a:t>relop</a:t>
            </a:r>
            <a:r>
              <a:rPr lang="en-US" sz="2400" i="1" dirty="0"/>
              <a:t> y </a:t>
            </a:r>
            <a:r>
              <a:rPr lang="en-US" sz="2400" i="1" dirty="0" err="1"/>
              <a:t>goto</a:t>
            </a:r>
            <a:r>
              <a:rPr lang="en-US" sz="2400" i="1" dirty="0"/>
              <a:t> L  (</a:t>
            </a:r>
            <a:r>
              <a:rPr lang="en-US" sz="2400" i="1" dirty="0" err="1"/>
              <a:t>relop</a:t>
            </a:r>
            <a:r>
              <a:rPr lang="en-US" sz="2400" i="1" dirty="0"/>
              <a:t>: relation operator: &lt;,==,&lt;=)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6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596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96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96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9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0" name="Rectangle 6"/>
          <p:cNvSpPr>
            <a:spLocks noGrp="1" noChangeArrowheads="1"/>
          </p:cNvSpPr>
          <p:nvPr>
            <p:ph sz="half" idx="1"/>
          </p:nvPr>
        </p:nvSpPr>
        <p:spPr>
          <a:xfrm>
            <a:off x="685800" y="1981200"/>
            <a:ext cx="7126560" cy="4267200"/>
          </a:xfrm>
        </p:spPr>
        <p:txBody>
          <a:bodyPr/>
          <a:lstStyle/>
          <a:p>
            <a:pPr>
              <a:lnSpc>
                <a:spcPct val="90000"/>
              </a:lnSpc>
              <a:buFontTx/>
              <a:buNone/>
            </a:pPr>
            <a:r>
              <a:rPr lang="en-US" dirty="0"/>
              <a:t>Instructions:</a:t>
            </a:r>
          </a:p>
          <a:p>
            <a:pPr>
              <a:lnSpc>
                <a:spcPct val="90000"/>
              </a:lnSpc>
            </a:pPr>
            <a:r>
              <a:rPr lang="en-US" dirty="0"/>
              <a:t>Procedure calls: p(x1,x2,…,</a:t>
            </a:r>
            <a:r>
              <a:rPr lang="en-US" dirty="0" err="1"/>
              <a:t>xn</a:t>
            </a:r>
            <a:r>
              <a:rPr lang="en-US" dirty="0"/>
              <a:t>) </a:t>
            </a:r>
          </a:p>
          <a:p>
            <a:pPr lvl="1">
              <a:lnSpc>
                <a:spcPct val="90000"/>
              </a:lnSpc>
            </a:pPr>
            <a:r>
              <a:rPr lang="en-US" i="1" dirty="0" err="1"/>
              <a:t>param</a:t>
            </a:r>
            <a:r>
              <a:rPr lang="en-US" i="1" dirty="0"/>
              <a:t> x1</a:t>
            </a:r>
          </a:p>
          <a:p>
            <a:pPr lvl="1">
              <a:lnSpc>
                <a:spcPct val="90000"/>
              </a:lnSpc>
            </a:pPr>
            <a:r>
              <a:rPr lang="en-US" i="1" dirty="0" err="1"/>
              <a:t>param</a:t>
            </a:r>
            <a:r>
              <a:rPr lang="en-US" i="1" dirty="0"/>
              <a:t> x2</a:t>
            </a:r>
          </a:p>
          <a:p>
            <a:pPr lvl="1">
              <a:lnSpc>
                <a:spcPct val="90000"/>
              </a:lnSpc>
            </a:pPr>
            <a:r>
              <a:rPr lang="en-US" i="1" dirty="0"/>
              <a:t>…</a:t>
            </a:r>
          </a:p>
          <a:p>
            <a:pPr lvl="1">
              <a:lnSpc>
                <a:spcPct val="90000"/>
              </a:lnSpc>
            </a:pPr>
            <a:r>
              <a:rPr lang="en-US" i="1" dirty="0" err="1"/>
              <a:t>param</a:t>
            </a:r>
            <a:r>
              <a:rPr lang="en-US" i="1" dirty="0"/>
              <a:t> </a:t>
            </a:r>
            <a:r>
              <a:rPr lang="en-US" i="1" dirty="0" err="1"/>
              <a:t>xn</a:t>
            </a:r>
            <a:endParaRPr lang="en-US" i="1" dirty="0"/>
          </a:p>
          <a:p>
            <a:pPr lvl="1">
              <a:lnSpc>
                <a:spcPct val="90000"/>
              </a:lnSpc>
            </a:pPr>
            <a:r>
              <a:rPr lang="en-US" i="1" dirty="0"/>
              <a:t>call p, n</a:t>
            </a:r>
            <a:endParaRPr lang="en-US" dirty="0"/>
          </a:p>
          <a:p>
            <a:pPr>
              <a:lnSpc>
                <a:spcPct val="90000"/>
              </a:lnSpc>
            </a:pPr>
            <a:r>
              <a:rPr lang="en-US" dirty="0"/>
              <a:t>Return statement:</a:t>
            </a:r>
          </a:p>
          <a:p>
            <a:pPr lvl="1">
              <a:lnSpc>
                <a:spcPct val="90000"/>
              </a:lnSpc>
            </a:pPr>
            <a:r>
              <a:rPr lang="en-US" i="1" dirty="0"/>
              <a:t>return y</a:t>
            </a:r>
          </a:p>
          <a:p>
            <a:pPr marL="457200" lvl="1" indent="0">
              <a:lnSpc>
                <a:spcPct val="90000"/>
              </a:lnSpc>
              <a:buNone/>
            </a:pPr>
            <a:r>
              <a:rPr lang="en-US" dirty="0"/>
              <a:t>You can use it:</a:t>
            </a:r>
            <a:r>
              <a:rPr lang="en-US" i="1" dirty="0"/>
              <a:t>    y = call p, n</a:t>
            </a:r>
          </a:p>
        </p:txBody>
      </p:sp>
    </p:spTree>
    <p:extLst>
      <p:ext uri="{BB962C8B-B14F-4D97-AF65-F5344CB8AC3E}">
        <p14:creationId xmlns:p14="http://schemas.microsoft.com/office/powerpoint/2010/main" val="68392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1" name="Rectangle 7"/>
          <p:cNvSpPr>
            <a:spLocks noGrp="1" noChangeArrowheads="1"/>
          </p:cNvSpPr>
          <p:nvPr>
            <p:ph sz="half" idx="1"/>
          </p:nvPr>
        </p:nvSpPr>
        <p:spPr>
          <a:xfrm>
            <a:off x="683568" y="1844824"/>
            <a:ext cx="7848872" cy="4114800"/>
          </a:xfrm>
        </p:spPr>
        <p:txBody>
          <a:bodyPr/>
          <a:lstStyle/>
          <a:p>
            <a:pPr>
              <a:buFontTx/>
              <a:buNone/>
            </a:pPr>
            <a:r>
              <a:rPr lang="en-US" dirty="0"/>
              <a:t>Instructions:</a:t>
            </a:r>
          </a:p>
          <a:p>
            <a:r>
              <a:rPr lang="en-US" dirty="0"/>
              <a:t>Indexed assignments (Arrays):</a:t>
            </a:r>
          </a:p>
          <a:p>
            <a:pPr lvl="1"/>
            <a:r>
              <a:rPr lang="en-US" i="1" dirty="0"/>
              <a:t>x = y[</a:t>
            </a:r>
            <a:r>
              <a:rPr lang="en-US" i="1" dirty="0" err="1"/>
              <a:t>i</a:t>
            </a:r>
            <a:r>
              <a:rPr lang="en-US" i="1" dirty="0"/>
              <a:t>]</a:t>
            </a:r>
          </a:p>
          <a:p>
            <a:pPr lvl="1"/>
            <a:r>
              <a:rPr lang="en-US" i="1" dirty="0"/>
              <a:t>x[</a:t>
            </a:r>
            <a:r>
              <a:rPr lang="en-US" i="1" dirty="0" err="1"/>
              <a:t>i</a:t>
            </a:r>
            <a:r>
              <a:rPr lang="en-US" i="1" dirty="0"/>
              <a:t>] = y</a:t>
            </a:r>
          </a:p>
          <a:p>
            <a:r>
              <a:rPr lang="en-US" dirty="0"/>
              <a:t>Address assignments:</a:t>
            </a:r>
          </a:p>
          <a:p>
            <a:pPr lvl="1"/>
            <a:r>
              <a:rPr lang="en-US" dirty="0"/>
              <a:t>x = &amp;y   (which sets x to  the location of y)</a:t>
            </a:r>
          </a:p>
          <a:p>
            <a:r>
              <a:rPr lang="en-US" dirty="0"/>
              <a:t>Pointers assignments:</a:t>
            </a:r>
          </a:p>
          <a:p>
            <a:pPr lvl="1"/>
            <a:r>
              <a:rPr lang="en-US" i="1" dirty="0"/>
              <a:t>x = *y   (y is a pointer, sets x to the value pointed by y)</a:t>
            </a:r>
          </a:p>
          <a:p>
            <a:pPr lvl="1"/>
            <a:r>
              <a:rPr lang="en-US" i="1" dirty="0"/>
              <a:t>*x = 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Control Flow</a:t>
            </a:r>
          </a:p>
        </p:txBody>
      </p:sp>
      <p:sp>
        <p:nvSpPr>
          <p:cNvPr id="130051" name="Rectangle 3"/>
          <p:cNvSpPr>
            <a:spLocks noGrp="1" noChangeArrowheads="1"/>
          </p:cNvSpPr>
          <p:nvPr>
            <p:ph idx="1"/>
          </p:nvPr>
        </p:nvSpPr>
        <p:spPr>
          <a:xfrm>
            <a:off x="685800" y="1676400"/>
            <a:ext cx="7772400" cy="1143000"/>
          </a:xfrm>
        </p:spPr>
        <p:txBody>
          <a:bodyPr/>
          <a:lstStyle/>
          <a:p>
            <a:r>
              <a:rPr lang="en-US"/>
              <a:t>Consider the statement:</a:t>
            </a:r>
          </a:p>
          <a:p>
            <a:pPr lvl="1">
              <a:buFontTx/>
              <a:buNone/>
            </a:pPr>
            <a:r>
              <a:rPr lang="en-US"/>
              <a:t>while (a[i] &lt; v) { i = i+1; }</a:t>
            </a:r>
          </a:p>
        </p:txBody>
      </p:sp>
      <p:sp>
        <p:nvSpPr>
          <p:cNvPr id="130052" name="Text Box 4"/>
          <p:cNvSpPr txBox="1">
            <a:spLocks noChangeArrowheads="1"/>
          </p:cNvSpPr>
          <p:nvPr/>
        </p:nvSpPr>
        <p:spPr bwMode="auto">
          <a:xfrm>
            <a:off x="1600200" y="2819400"/>
            <a:ext cx="2989263" cy="3743325"/>
          </a:xfrm>
          <a:prstGeom prst="rect">
            <a:avLst/>
          </a:prstGeom>
          <a:noFill/>
          <a:ln w="9525">
            <a:noFill/>
            <a:miter lim="800000"/>
            <a:headEnd/>
            <a:tailEnd/>
          </a:ln>
          <a:effectLst/>
        </p:spPr>
        <p:txBody>
          <a:bodyPr wrap="none">
            <a:prstTxWarp prst="textNoShape">
              <a:avLst/>
            </a:prstTxWarp>
            <a:spAutoFit/>
          </a:bodyPr>
          <a:lstStyle/>
          <a:p>
            <a:r>
              <a:rPr lang="en-US" dirty="0"/>
              <a:t>L1:</a:t>
            </a:r>
          </a:p>
          <a:p>
            <a:r>
              <a:rPr lang="en-US" dirty="0"/>
              <a:t>  t1 = </a:t>
            </a:r>
            <a:r>
              <a:rPr lang="en-US" dirty="0" err="1"/>
              <a:t>i</a:t>
            </a:r>
            <a:endParaRPr lang="en-US" dirty="0"/>
          </a:p>
          <a:p>
            <a:r>
              <a:rPr lang="en-US" dirty="0"/>
              <a:t>  t2 = t1 * 8</a:t>
            </a:r>
          </a:p>
          <a:p>
            <a:r>
              <a:rPr lang="en-US" dirty="0"/>
              <a:t>  t3 = a[ t2 ]</a:t>
            </a:r>
          </a:p>
          <a:p>
            <a:r>
              <a:rPr lang="en-US" dirty="0"/>
              <a:t>  </a:t>
            </a:r>
            <a:r>
              <a:rPr lang="en-US" dirty="0" err="1"/>
              <a:t>ifFalse</a:t>
            </a:r>
            <a:r>
              <a:rPr lang="en-US" dirty="0"/>
              <a:t> t3 &lt; v </a:t>
            </a:r>
            <a:r>
              <a:rPr lang="en-US" dirty="0" err="1"/>
              <a:t>goto</a:t>
            </a:r>
            <a:r>
              <a:rPr lang="en-US" dirty="0"/>
              <a:t> L2</a:t>
            </a:r>
          </a:p>
          <a:p>
            <a:r>
              <a:rPr lang="en-US" dirty="0"/>
              <a:t>  t4 = </a:t>
            </a:r>
            <a:r>
              <a:rPr lang="en-US" dirty="0" err="1"/>
              <a:t>i</a:t>
            </a:r>
            <a:endParaRPr lang="en-US" dirty="0"/>
          </a:p>
          <a:p>
            <a:r>
              <a:rPr lang="en-US" dirty="0"/>
              <a:t>  t4 = t4 + 1</a:t>
            </a:r>
          </a:p>
          <a:p>
            <a:r>
              <a:rPr lang="en-US" dirty="0"/>
              <a:t>  </a:t>
            </a:r>
            <a:r>
              <a:rPr lang="en-US" dirty="0" err="1"/>
              <a:t>i</a:t>
            </a:r>
            <a:r>
              <a:rPr lang="en-US" dirty="0"/>
              <a:t> = t4</a:t>
            </a:r>
          </a:p>
          <a:p>
            <a:r>
              <a:rPr lang="en-US" dirty="0"/>
              <a:t>  </a:t>
            </a:r>
            <a:r>
              <a:rPr lang="en-US" dirty="0" err="1"/>
              <a:t>goto</a:t>
            </a:r>
            <a:r>
              <a:rPr lang="en-US" dirty="0"/>
              <a:t> L1</a:t>
            </a:r>
          </a:p>
          <a:p>
            <a:r>
              <a:rPr lang="en-US" dirty="0"/>
              <a:t>L2: ...</a:t>
            </a:r>
            <a:endParaRPr lang="en-US" sz="2000" dirty="0"/>
          </a:p>
        </p:txBody>
      </p:sp>
      <p:grpSp>
        <p:nvGrpSpPr>
          <p:cNvPr id="130055" name="Group 7"/>
          <p:cNvGrpSpPr>
            <a:grpSpLocks/>
          </p:cNvGrpSpPr>
          <p:nvPr/>
        </p:nvGrpSpPr>
        <p:grpSpPr bwMode="auto">
          <a:xfrm>
            <a:off x="5257800" y="1524000"/>
            <a:ext cx="3657600" cy="4749800"/>
            <a:chOff x="3312" y="960"/>
            <a:chExt cx="2304" cy="2992"/>
          </a:xfrm>
        </p:grpSpPr>
        <p:sp>
          <p:nvSpPr>
            <p:cNvPr id="130053" name="Text Box 5"/>
            <p:cNvSpPr txBox="1">
              <a:spLocks noChangeArrowheads="1"/>
            </p:cNvSpPr>
            <p:nvPr/>
          </p:nvSpPr>
          <p:spPr bwMode="auto">
            <a:xfrm>
              <a:off x="3312" y="1824"/>
              <a:ext cx="2304" cy="2128"/>
            </a:xfrm>
            <a:prstGeom prst="rect">
              <a:avLst/>
            </a:prstGeom>
            <a:noFill/>
            <a:ln w="9525">
              <a:noFill/>
              <a:miter lim="800000"/>
              <a:headEnd/>
              <a:tailEnd/>
            </a:ln>
            <a:effectLst/>
          </p:spPr>
          <p:txBody>
            <a:bodyPr>
              <a:prstTxWarp prst="textNoShape">
                <a:avLst/>
              </a:prstTxWarp>
              <a:spAutoFit/>
            </a:bodyPr>
            <a:lstStyle/>
            <a:p>
              <a:r>
                <a:rPr lang="en-US" dirty="0"/>
                <a:t>100: t1 = </a:t>
              </a:r>
              <a:r>
                <a:rPr lang="en-US" dirty="0" err="1"/>
                <a:t>i</a:t>
              </a:r>
              <a:endParaRPr lang="en-US" dirty="0"/>
            </a:p>
            <a:p>
              <a:r>
                <a:rPr lang="en-US" dirty="0"/>
                <a:t>101: t2 = t1 * 8</a:t>
              </a:r>
            </a:p>
            <a:p>
              <a:r>
                <a:rPr lang="en-US" dirty="0"/>
                <a:t>102: t3 = a[ t2 ]</a:t>
              </a:r>
            </a:p>
            <a:p>
              <a:r>
                <a:rPr lang="en-US" dirty="0"/>
                <a:t>103: </a:t>
              </a:r>
              <a:r>
                <a:rPr lang="en-US" dirty="0" err="1"/>
                <a:t>ifFalse</a:t>
              </a:r>
              <a:r>
                <a:rPr lang="en-US" dirty="0"/>
                <a:t> t3 &lt; v </a:t>
              </a:r>
              <a:r>
                <a:rPr lang="en-US" dirty="0" err="1"/>
                <a:t>goto</a:t>
              </a:r>
              <a:r>
                <a:rPr lang="en-US" dirty="0"/>
                <a:t> 108</a:t>
              </a:r>
            </a:p>
            <a:p>
              <a:r>
                <a:rPr lang="en-US" dirty="0"/>
                <a:t>104: t4 = </a:t>
              </a:r>
              <a:r>
                <a:rPr lang="en-US" dirty="0" err="1"/>
                <a:t>i</a:t>
              </a:r>
              <a:endParaRPr lang="en-US" dirty="0"/>
            </a:p>
            <a:p>
              <a:r>
                <a:rPr lang="en-US" dirty="0"/>
                <a:t>105: t4 = t4 + 1</a:t>
              </a:r>
            </a:p>
            <a:p>
              <a:r>
                <a:rPr lang="en-US" dirty="0"/>
                <a:t>106: </a:t>
              </a:r>
              <a:r>
                <a:rPr lang="en-US" dirty="0" err="1"/>
                <a:t>i</a:t>
              </a:r>
              <a:r>
                <a:rPr lang="en-US" dirty="0"/>
                <a:t> = t4</a:t>
              </a:r>
            </a:p>
            <a:p>
              <a:r>
                <a:rPr lang="en-US" dirty="0"/>
                <a:t>107: </a:t>
              </a:r>
              <a:r>
                <a:rPr lang="en-US" dirty="0" err="1"/>
                <a:t>goto</a:t>
              </a:r>
              <a:r>
                <a:rPr lang="en-US" dirty="0"/>
                <a:t> 100</a:t>
              </a:r>
            </a:p>
            <a:p>
              <a:r>
                <a:rPr lang="en-US" dirty="0"/>
                <a:t>108:</a:t>
              </a:r>
            </a:p>
          </p:txBody>
        </p:sp>
        <p:sp>
          <p:nvSpPr>
            <p:cNvPr id="130054" name="AutoShape 6"/>
            <p:cNvSpPr>
              <a:spLocks noChangeArrowheads="1"/>
            </p:cNvSpPr>
            <p:nvPr/>
          </p:nvSpPr>
          <p:spPr bwMode="auto">
            <a:xfrm>
              <a:off x="3379" y="960"/>
              <a:ext cx="1776" cy="754"/>
            </a:xfrm>
            <a:prstGeom prst="wedgeRectCallout">
              <a:avLst>
                <a:gd name="adj1" fmla="val -32208"/>
                <a:gd name="adj2" fmla="val 67505"/>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a:r>
                <a:rPr lang="en-US" dirty="0"/>
                <a:t>Labels can be implemented using position numbers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6"/>
          <p:cNvSpPr>
            <a:spLocks noGrp="1" noChangeArrowheads="1"/>
          </p:cNvSpPr>
          <p:nvPr>
            <p:ph type="body" sz="half" idx="4294967295"/>
          </p:nvPr>
        </p:nvSpPr>
        <p:spPr>
          <a:xfrm>
            <a:off x="0" y="304800"/>
            <a:ext cx="3657600" cy="4648200"/>
          </a:xfrm>
        </p:spPr>
        <p:txBody>
          <a:bodyPr/>
          <a:lstStyle/>
          <a:p>
            <a:pPr>
              <a:lnSpc>
                <a:spcPct val="90000"/>
              </a:lnSpc>
              <a:buFontTx/>
              <a:buNone/>
            </a:pPr>
            <a:r>
              <a:rPr lang="en-US" sz="2400"/>
              <a:t>int gcd(int x, int y)</a:t>
            </a:r>
          </a:p>
          <a:p>
            <a:pPr>
              <a:lnSpc>
                <a:spcPct val="90000"/>
              </a:lnSpc>
              <a:buFontTx/>
              <a:buNone/>
            </a:pPr>
            <a:r>
              <a:rPr lang="en-US" sz="2400"/>
              <a:t>{</a:t>
            </a:r>
          </a:p>
          <a:p>
            <a:pPr>
              <a:lnSpc>
                <a:spcPct val="90000"/>
              </a:lnSpc>
              <a:buFontTx/>
              <a:buNone/>
            </a:pPr>
            <a:r>
              <a:rPr lang="en-US" sz="2400"/>
              <a:t>    int d;</a:t>
            </a:r>
          </a:p>
          <a:p>
            <a:pPr>
              <a:lnSpc>
                <a:spcPct val="90000"/>
              </a:lnSpc>
              <a:buFontTx/>
              <a:buNone/>
            </a:pPr>
            <a:r>
              <a:rPr lang="en-US" sz="2400"/>
              <a:t>    d = x - y;</a:t>
            </a:r>
          </a:p>
          <a:p>
            <a:pPr>
              <a:lnSpc>
                <a:spcPct val="90000"/>
              </a:lnSpc>
              <a:buFontTx/>
              <a:buNone/>
            </a:pPr>
            <a:r>
              <a:rPr lang="en-US" sz="2400"/>
              <a:t>    if (d &gt; 0)</a:t>
            </a:r>
          </a:p>
          <a:p>
            <a:pPr>
              <a:lnSpc>
                <a:spcPct val="90000"/>
              </a:lnSpc>
              <a:buFontTx/>
              <a:buNone/>
            </a:pPr>
            <a:r>
              <a:rPr lang="en-US" sz="2400"/>
              <a:t>        return gcd(d, y);</a:t>
            </a:r>
          </a:p>
          <a:p>
            <a:pPr>
              <a:lnSpc>
                <a:spcPct val="90000"/>
              </a:lnSpc>
              <a:buFontTx/>
              <a:buNone/>
            </a:pPr>
            <a:r>
              <a:rPr lang="en-US" sz="2400"/>
              <a:t>    else if (d &lt; 0)</a:t>
            </a:r>
          </a:p>
          <a:p>
            <a:pPr>
              <a:lnSpc>
                <a:spcPct val="90000"/>
              </a:lnSpc>
              <a:buFontTx/>
              <a:buNone/>
            </a:pPr>
            <a:r>
              <a:rPr lang="en-US" sz="2400"/>
              <a:t>        return gcd(x, -d);</a:t>
            </a:r>
          </a:p>
          <a:p>
            <a:pPr>
              <a:lnSpc>
                <a:spcPct val="90000"/>
              </a:lnSpc>
              <a:buFontTx/>
              <a:buNone/>
            </a:pPr>
            <a:r>
              <a:rPr lang="en-US" sz="2400"/>
              <a:t>    else</a:t>
            </a:r>
          </a:p>
          <a:p>
            <a:pPr>
              <a:lnSpc>
                <a:spcPct val="90000"/>
              </a:lnSpc>
              <a:buFontTx/>
              <a:buNone/>
            </a:pPr>
            <a:r>
              <a:rPr lang="en-US" sz="2400"/>
              <a:t>        return x;</a:t>
            </a:r>
          </a:p>
          <a:p>
            <a:pPr>
              <a:lnSpc>
                <a:spcPct val="90000"/>
              </a:lnSpc>
              <a:buFontTx/>
              <a:buNone/>
            </a:pPr>
            <a:r>
              <a:rPr lang="en-US" sz="2400"/>
              <a:t>}</a:t>
            </a:r>
          </a:p>
        </p:txBody>
      </p:sp>
      <p:sp>
        <p:nvSpPr>
          <p:cNvPr id="107527" name="Rectangle 7"/>
          <p:cNvSpPr>
            <a:spLocks noGrp="1" noChangeArrowheads="1"/>
          </p:cNvSpPr>
          <p:nvPr>
            <p:ph type="body" sz="half" idx="4294967295"/>
          </p:nvPr>
        </p:nvSpPr>
        <p:spPr>
          <a:xfrm>
            <a:off x="4800600" y="228600"/>
            <a:ext cx="4343400" cy="6400800"/>
          </a:xfrm>
        </p:spPr>
        <p:txBody>
          <a:bodyPr/>
          <a:lstStyle/>
          <a:p>
            <a:pPr>
              <a:buFontTx/>
              <a:buNone/>
            </a:pPr>
            <a:r>
              <a:rPr lang="en-US" sz="2400"/>
              <a:t>gcd:</a:t>
            </a:r>
          </a:p>
          <a:p>
            <a:pPr>
              <a:buFontTx/>
              <a:buNone/>
            </a:pPr>
            <a:r>
              <a:rPr lang="en-US" sz="2400"/>
              <a:t>        t0 = x - y</a:t>
            </a:r>
          </a:p>
          <a:p>
            <a:pPr>
              <a:buFontTx/>
              <a:buNone/>
            </a:pPr>
            <a:r>
              <a:rPr lang="en-US" sz="2400"/>
              <a:t>        d = t0</a:t>
            </a:r>
          </a:p>
          <a:p>
            <a:pPr>
              <a:buFontTx/>
              <a:buNone/>
            </a:pPr>
            <a:r>
              <a:rPr lang="en-US" sz="2400"/>
              <a:t>        t1 = d</a:t>
            </a:r>
          </a:p>
          <a:p>
            <a:pPr>
              <a:buFontTx/>
              <a:buNone/>
            </a:pPr>
            <a:r>
              <a:rPr lang="en-US" sz="2400"/>
              <a:t>        t2 = t1 &gt; 0</a:t>
            </a:r>
          </a:p>
          <a:p>
            <a:pPr>
              <a:buFontTx/>
              <a:buNone/>
            </a:pPr>
            <a:r>
              <a:rPr lang="en-US" sz="2400"/>
              <a:t>        ifFalse t2 goto L0</a:t>
            </a:r>
          </a:p>
          <a:p>
            <a:pPr>
              <a:buFontTx/>
              <a:buNone/>
            </a:pPr>
            <a:r>
              <a:rPr lang="en-US" sz="2400"/>
              <a:t>        param y</a:t>
            </a:r>
          </a:p>
          <a:p>
            <a:pPr>
              <a:buFontTx/>
              <a:buNone/>
            </a:pPr>
            <a:r>
              <a:rPr lang="en-US" sz="2400"/>
              <a:t>        param d</a:t>
            </a:r>
          </a:p>
          <a:p>
            <a:pPr>
              <a:buFontTx/>
              <a:buNone/>
            </a:pPr>
            <a:r>
              <a:rPr lang="en-US" sz="2400"/>
              <a:t>        t3 = call gcd, 2</a:t>
            </a:r>
          </a:p>
          <a:p>
            <a:pPr>
              <a:buFontTx/>
              <a:buNone/>
            </a:pPr>
            <a:r>
              <a:rPr lang="en-US" sz="2400"/>
              <a:t>        return t3</a:t>
            </a:r>
          </a:p>
          <a:p>
            <a:pPr>
              <a:buFontTx/>
              <a:buNone/>
            </a:pPr>
            <a:r>
              <a:rPr lang="en-US" sz="2400"/>
              <a:t>L0:</a:t>
            </a:r>
          </a:p>
          <a:p>
            <a:pPr>
              <a:buFontTx/>
              <a:buNone/>
            </a:pPr>
            <a:r>
              <a:rPr lang="en-US" sz="2400"/>
              <a:t>        t4 = d</a:t>
            </a:r>
          </a:p>
          <a:p>
            <a:pPr>
              <a:buFontTx/>
              <a:buNone/>
            </a:pPr>
            <a:r>
              <a:rPr lang="en-US" sz="2400"/>
              <a:t>        t5 = t4 &lt; 0</a:t>
            </a:r>
          </a:p>
          <a:p>
            <a:pPr>
              <a:buFontTx/>
              <a:buNone/>
            </a:pPr>
            <a:r>
              <a:rPr lang="en-US" sz="2400"/>
              <a:t>	   ...</a:t>
            </a:r>
          </a:p>
        </p:txBody>
      </p:sp>
      <p:sp>
        <p:nvSpPr>
          <p:cNvPr id="107530" name="AutoShape 10"/>
          <p:cNvSpPr>
            <a:spLocks noChangeArrowheads="1"/>
          </p:cNvSpPr>
          <p:nvPr/>
        </p:nvSpPr>
        <p:spPr bwMode="auto">
          <a:xfrm>
            <a:off x="6553200" y="304800"/>
            <a:ext cx="2362200" cy="1927225"/>
          </a:xfrm>
          <a:prstGeom prst="wedgeRectCallout">
            <a:avLst>
              <a:gd name="adj1" fmla="val -45968"/>
              <a:gd name="adj2" fmla="val 62602"/>
            </a:avLst>
          </a:prstGeom>
          <a:solidFill>
            <a:schemeClr val="accent1"/>
          </a:solidFill>
          <a:ln w="9525">
            <a:solidFill>
              <a:schemeClr val="tx1"/>
            </a:solidFill>
            <a:miter lim="800000"/>
            <a:headEnd/>
            <a:tailEnd/>
          </a:ln>
          <a:effectLst/>
        </p:spPr>
        <p:txBody>
          <a:bodyPr anchor="ctr">
            <a:prstTxWarp prst="textNoShape">
              <a:avLst/>
            </a:prstTxWarp>
            <a:spAutoFit/>
          </a:bodyPr>
          <a:lstStyle/>
          <a:p>
            <a:r>
              <a:rPr lang="en-US" b="1"/>
              <a:t>Avoiding redundant gotos</a:t>
            </a:r>
            <a:endParaRPr lang="en-US"/>
          </a:p>
          <a:p>
            <a:r>
              <a:rPr lang="en-US"/>
              <a:t>if t2 goto L1</a:t>
            </a:r>
          </a:p>
          <a:p>
            <a:r>
              <a:rPr lang="en-US"/>
              <a:t>goto L0</a:t>
            </a:r>
          </a:p>
          <a:p>
            <a:r>
              <a:rPr lang="en-US"/>
              <a:t>L1: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nimBg="1"/>
    </p:bld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3827</TotalTime>
  <Words>3650</Words>
  <Application>Microsoft Macintosh PowerPoint</Application>
  <PresentationFormat>On-screen Show (4:3)</PresentationFormat>
  <Paragraphs>678</Paragraphs>
  <Slides>39</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Candara</vt:lpstr>
      <vt:lpstr>Courier</vt:lpstr>
      <vt:lpstr>Times</vt:lpstr>
      <vt:lpstr>Times New Roman</vt:lpstr>
      <vt:lpstr>1_Blank Presentation</vt:lpstr>
      <vt:lpstr>Intermediate Representation</vt:lpstr>
      <vt:lpstr>Intermediate Representation</vt:lpstr>
      <vt:lpstr>IR: 3-Address Code</vt:lpstr>
      <vt:lpstr>IR: 3-Address Code</vt:lpstr>
      <vt:lpstr>IR: 3-Address Code</vt:lpstr>
      <vt:lpstr>IR: 3-Address Code</vt:lpstr>
      <vt:lpstr>IR: 3-Address Code</vt:lpstr>
      <vt:lpstr>Control Flow</vt:lpstr>
      <vt:lpstr>PowerPoint Presentation</vt:lpstr>
      <vt:lpstr>Short-circuiting Booleans</vt:lpstr>
      <vt:lpstr>PowerPoint Presentation</vt:lpstr>
      <vt:lpstr>Translation of Expressions</vt:lpstr>
      <vt:lpstr>Backpatching in Control-Flow</vt:lpstr>
      <vt:lpstr>Backpatching</vt:lpstr>
      <vt:lpstr>Backpatching</vt:lpstr>
      <vt:lpstr>PowerPoint Presentation</vt:lpstr>
      <vt:lpstr>PowerPoint Presentation</vt:lpstr>
      <vt:lpstr>PowerPoint Presentation</vt:lpstr>
      <vt:lpstr>PowerPoint Presentation</vt:lpstr>
      <vt:lpstr>PowerPoint Presentation</vt:lpstr>
      <vt:lpstr>PowerPoint Presentation</vt:lpstr>
      <vt:lpstr>Array Elements</vt:lpstr>
      <vt:lpstr>PowerPoint Presentation</vt:lpstr>
      <vt:lpstr>PowerPoint Presentation</vt:lpstr>
      <vt:lpstr>Function arguments</vt:lpstr>
      <vt:lpstr>Function arguments</vt:lpstr>
      <vt:lpstr>Function arguments</vt:lpstr>
      <vt:lpstr>Function arguments</vt:lpstr>
      <vt:lpstr>Function arguments</vt:lpstr>
      <vt:lpstr>Computing Location Offsets</vt:lpstr>
      <vt:lpstr>Implementing IR</vt:lpstr>
      <vt:lpstr>Implementing IR</vt:lpstr>
      <vt:lpstr>Implementing IR</vt:lpstr>
      <vt:lpstr>Implementing IR</vt:lpstr>
      <vt:lpstr>Correctness vs. Optimizations</vt:lpstr>
      <vt:lpstr>Basic Blocks</vt:lpstr>
      <vt:lpstr>Summary</vt:lpstr>
      <vt:lpstr>Extra Slides</vt:lpstr>
      <vt:lpstr>What TAC doesn’t give you</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379  Compilers</dc:title>
  <dc:creator>Anoop Sarkar</dc:creator>
  <cp:lastModifiedBy>Anoop Sarkar</cp:lastModifiedBy>
  <cp:revision>750</cp:revision>
  <cp:lastPrinted>2019-07-09T17:07:48Z</cp:lastPrinted>
  <dcterms:created xsi:type="dcterms:W3CDTF">2010-11-08T22:22:01Z</dcterms:created>
  <dcterms:modified xsi:type="dcterms:W3CDTF">2019-07-09T17:07:55Z</dcterms:modified>
</cp:coreProperties>
</file>