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57"/>
  </p:notesMasterIdLst>
  <p:handoutMasterIdLst>
    <p:handoutMasterId r:id="rId58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24" r:id="rId28"/>
    <p:sldId id="303" r:id="rId29"/>
    <p:sldId id="312" r:id="rId30"/>
    <p:sldId id="320" r:id="rId31"/>
    <p:sldId id="321" r:id="rId32"/>
    <p:sldId id="302" r:id="rId33"/>
    <p:sldId id="305" r:id="rId34"/>
    <p:sldId id="304" r:id="rId35"/>
    <p:sldId id="306" r:id="rId36"/>
    <p:sldId id="307" r:id="rId37"/>
    <p:sldId id="308" r:id="rId38"/>
    <p:sldId id="309" r:id="rId39"/>
    <p:sldId id="310" r:id="rId40"/>
    <p:sldId id="313" r:id="rId41"/>
    <p:sldId id="311" r:id="rId42"/>
    <p:sldId id="322" r:id="rId43"/>
    <p:sldId id="265" r:id="rId44"/>
    <p:sldId id="266" r:id="rId45"/>
    <p:sldId id="268" r:id="rId46"/>
    <p:sldId id="276" r:id="rId47"/>
    <p:sldId id="277" r:id="rId48"/>
    <p:sldId id="263" r:id="rId49"/>
    <p:sldId id="270" r:id="rId50"/>
    <p:sldId id="271" r:id="rId51"/>
    <p:sldId id="272" r:id="rId52"/>
    <p:sldId id="274" r:id="rId53"/>
    <p:sldId id="273" r:id="rId54"/>
    <p:sldId id="279" r:id="rId55"/>
    <p:sldId id="280" r:id="rId5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952"/>
  </p:normalViewPr>
  <p:slideViewPr>
    <p:cSldViewPr>
      <p:cViewPr varScale="1">
        <p:scale>
          <a:sx n="116" d="100"/>
          <a:sy n="116" d="100"/>
        </p:scale>
        <p:origin x="105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/>
              <a:t>7/9/19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45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46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47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48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50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51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29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31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42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43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44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+mn-lt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dirty="0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57918C-4FEB-FC4B-889D-A7B37C602A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5DA644-BA1F-AA47-BA1C-083A9F7BC5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4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4622E8-716D-2543-B902-025F358835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524F093-4E36-C741-82AF-EEB7333B34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952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B010344-6C51-EF4E-81B3-87005283EB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ED49F94-3724-5E4A-B082-D0D7C38EC6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88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94201BD-6681-B946-ACD9-A8F6D28AC38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2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039AA2-523D-0546-920D-E32D131351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6BC01E-DD3B-5E4B-95A4-DD35BF8480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70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>
                <a:latin typeface="+mn-lt"/>
              </a:defRPr>
            </a:lvl1pPr>
            <a:lvl2pPr>
              <a:defRPr sz="2400">
                <a:latin typeface="+mn-lt"/>
              </a:defRPr>
            </a:lvl2pPr>
            <a:lvl3pPr>
              <a:defRPr sz="20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945EC4-37BF-4E43-B2AD-837601045E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EF4CF-D098-9549-A3AC-4A120E0BF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04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+mn-lt"/>
              </a:defRPr>
            </a:lvl1pPr>
            <a:lvl2pPr>
              <a:defRPr sz="20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600">
                <a:latin typeface="+mn-lt"/>
              </a:defRPr>
            </a:lvl4pPr>
            <a:lvl5pPr>
              <a:defRPr sz="1600">
                <a:latin typeface="+mn-lt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912E499-92DE-AB4A-A5B0-FD67B2273F7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0D4789F-B319-FB45-8996-99D418A359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DBB7E-298A-4445-97E1-4B099A07ED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895EC8-D916-8648-B520-23F9FC802E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47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03754-C429-BF4B-85C9-F1D1C975E8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846D2-4831-1148-91F0-086A1F9C7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1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dirty="0"/>
              <a:t>Click to edit Master text styles</a:t>
            </a:r>
          </a:p>
          <a:p>
            <a:pPr lvl="1"/>
            <a:r>
              <a:rPr lang="en-CA" dirty="0"/>
              <a:t>Second level</a:t>
            </a:r>
          </a:p>
          <a:p>
            <a:pPr lvl="2"/>
            <a:r>
              <a:rPr lang="en-CA" dirty="0"/>
              <a:t>Third level</a:t>
            </a:r>
          </a:p>
          <a:p>
            <a:pPr lvl="3"/>
            <a:r>
              <a:rPr lang="en-CA" dirty="0"/>
              <a:t>Fourth level</a:t>
            </a:r>
          </a:p>
          <a:p>
            <a:pPr lvl="4"/>
            <a:r>
              <a:rPr lang="en-CA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B8657E-D33B-074B-AE26-E7CBD7232F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2E3D66-C201-A64A-A27B-A535DB26C7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08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+mj-lt"/>
              </a:defRPr>
            </a:lvl1pPr>
          </a:lstStyle>
          <a:p>
            <a:r>
              <a:rPr lang="en-CA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dirty="0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BB785B-8CD1-0040-A247-EDEF010C15C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275E30-5B29-BD43-B756-3D1D1E7E1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6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Candara"/>
              </a:defRPr>
            </a:lvl1pPr>
          </a:lstStyle>
          <a:p>
            <a:fld id="{95FC67CD-6733-D04F-B9BE-AD105949F24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CEA516-DB0A-A54B-8590-B485BCFD42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69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/>
              <a:t>The activation tree depends on run-time behavior</a:t>
            </a:r>
          </a:p>
          <a:p>
            <a:pPr eaLnBrk="1" hangingPunct="1"/>
            <a:r>
              <a:rPr lang="en-US" kern="0" dirty="0"/>
              <a:t>The activation tree may be different for every program input</a:t>
            </a:r>
          </a:p>
          <a:p>
            <a:pPr eaLnBrk="1" hangingPunct="1"/>
            <a:r>
              <a:rPr lang="en-US" kern="0" dirty="0"/>
              <a:t>Since activations are properly nested, a stack can track  currently active procedures</a:t>
            </a:r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653" y="1484784"/>
            <a:ext cx="40745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 does not keep track of entire activation tree, just 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Q(1,0)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 does not keep track of entire activation tree, just 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 procedures</a:t>
            </a:r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P(2,3)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 does not keep track of entire activation tree, just 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 procedures</a:t>
            </a:r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 does not keep track of entire activation tree, just 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Stack of Active Procedures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</a:t>
            </a:r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Stack does not keep track of entire activation tree, just </a:t>
            </a:r>
            <a:r>
              <a:rPr lang="en-US" dirty="0">
                <a:solidFill>
                  <a:schemeClr val="accent2"/>
                </a:solidFill>
              </a:rPr>
              <a:t>active</a:t>
            </a:r>
            <a:r>
              <a:rPr lang="en-US" dirty="0"/>
              <a:t> procedures</a:t>
            </a:r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5876" y="354339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22108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005064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/>
              <a:t>The information needed to manage one procedure activation is called an </a:t>
            </a:r>
            <a:r>
              <a:rPr lang="en-US" sz="2800" i="1" kern="0" dirty="0">
                <a:solidFill>
                  <a:schemeClr val="accent2"/>
                </a:solidFill>
              </a:rPr>
              <a:t>activation record</a:t>
            </a:r>
            <a:r>
              <a:rPr lang="en-US" sz="2800" kern="0" dirty="0"/>
              <a:t> (AR) or </a:t>
            </a:r>
            <a:r>
              <a:rPr lang="en-US" sz="2800" i="1" kern="0" dirty="0">
                <a:solidFill>
                  <a:schemeClr val="accent2"/>
                </a:solidFill>
              </a:rPr>
              <a:t>frame</a:t>
            </a:r>
          </a:p>
          <a:p>
            <a:pPr eaLnBrk="1" hangingPunct="1"/>
            <a:r>
              <a:rPr lang="en-US" sz="2800" kern="0" dirty="0"/>
              <a:t>If procedure </a:t>
            </a:r>
            <a:r>
              <a:rPr lang="en-US" sz="2800" kern="0" dirty="0">
                <a:solidFill>
                  <a:schemeClr val="accent2"/>
                </a:solidFill>
              </a:rPr>
              <a:t>F</a:t>
            </a:r>
            <a:r>
              <a:rPr lang="en-US" sz="2800" kern="0" dirty="0"/>
              <a:t> calls </a:t>
            </a:r>
            <a:r>
              <a:rPr lang="en-US" sz="2800" kern="0" dirty="0">
                <a:solidFill>
                  <a:schemeClr val="accent2"/>
                </a:solidFill>
              </a:rPr>
              <a:t>G</a:t>
            </a:r>
            <a:r>
              <a:rPr lang="en-US" sz="2800" kern="0" dirty="0"/>
              <a:t>, then </a:t>
            </a:r>
            <a:r>
              <a:rPr lang="en-US" sz="2800" kern="0" dirty="0">
                <a:solidFill>
                  <a:schemeClr val="accent2"/>
                </a:solidFill>
              </a:rPr>
              <a:t>G</a:t>
            </a:r>
            <a:r>
              <a:rPr lang="en-US" sz="2800" kern="0" dirty="0"/>
              <a:t>’s activation record contains mix of info about </a:t>
            </a:r>
            <a:r>
              <a:rPr lang="en-US" sz="2800" kern="0" dirty="0">
                <a:solidFill>
                  <a:schemeClr val="accent2"/>
                </a:solidFill>
              </a:rPr>
              <a:t>F</a:t>
            </a:r>
            <a:r>
              <a:rPr lang="en-US" sz="2800" kern="0" dirty="0"/>
              <a:t> and </a:t>
            </a:r>
            <a:r>
              <a:rPr lang="en-US" sz="2800" kern="0" dirty="0">
                <a:solidFill>
                  <a:schemeClr val="accent2"/>
                </a:solidFill>
              </a:rPr>
              <a:t>G</a:t>
            </a:r>
          </a:p>
          <a:p>
            <a:pPr eaLnBrk="1" hangingPunct="1"/>
            <a:r>
              <a:rPr lang="en-US" sz="2800" kern="0" dirty="0">
                <a:solidFill>
                  <a:schemeClr val="accent2"/>
                </a:solidFill>
              </a:rPr>
              <a:t>F</a:t>
            </a:r>
            <a:r>
              <a:rPr lang="en-US" sz="2800" kern="0" dirty="0"/>
              <a:t> is suspended until </a:t>
            </a:r>
            <a:r>
              <a:rPr lang="en-US" sz="2800" kern="0" dirty="0">
                <a:solidFill>
                  <a:schemeClr val="accent2"/>
                </a:solidFill>
              </a:rPr>
              <a:t>G</a:t>
            </a:r>
            <a:r>
              <a:rPr lang="en-US" sz="2800" kern="0" dirty="0"/>
              <a:t> complete, at which point </a:t>
            </a:r>
            <a:r>
              <a:rPr lang="en-US" sz="2800" kern="0" dirty="0">
                <a:solidFill>
                  <a:schemeClr val="accent2"/>
                </a:solidFill>
              </a:rPr>
              <a:t>F</a:t>
            </a:r>
            <a:r>
              <a:rPr lang="en-US" sz="2800" kern="0" dirty="0"/>
              <a:t> resumes</a:t>
            </a:r>
          </a:p>
          <a:p>
            <a:pPr eaLnBrk="1" hangingPunct="1"/>
            <a:r>
              <a:rPr lang="en-US" sz="2800" kern="0" dirty="0">
                <a:solidFill>
                  <a:schemeClr val="accent2"/>
                </a:solidFill>
              </a:rPr>
              <a:t>G</a:t>
            </a:r>
            <a:r>
              <a:rPr lang="en-US" sz="2800" kern="0" dirty="0"/>
              <a:t>’s AR contains information needed to </a:t>
            </a:r>
          </a:p>
          <a:p>
            <a:pPr lvl="1" eaLnBrk="1" hangingPunct="1"/>
            <a:r>
              <a:rPr lang="en-US" sz="2400" kern="0" dirty="0"/>
              <a:t>Complete execution of </a:t>
            </a:r>
            <a:r>
              <a:rPr lang="en-US" sz="2400" kern="0" dirty="0">
                <a:solidFill>
                  <a:schemeClr val="accent2"/>
                </a:solidFill>
              </a:rPr>
              <a:t>G</a:t>
            </a:r>
          </a:p>
          <a:p>
            <a:pPr lvl="1" eaLnBrk="1" hangingPunct="1"/>
            <a:r>
              <a:rPr lang="en-US" sz="2400" kern="0" dirty="0"/>
              <a:t>Resumes execution of </a:t>
            </a:r>
            <a:r>
              <a:rPr lang="en-US" sz="2400" kern="0" dirty="0">
                <a:solidFill>
                  <a:schemeClr val="accent2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A frame contains: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Local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2" name="Rectangle 1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Call g(a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Runtime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Management of runtime resources</a:t>
            </a:r>
          </a:p>
          <a:p>
            <a:r>
              <a:rPr lang="en-CA" dirty="0"/>
              <a:t>Correspondence between:</a:t>
            </a:r>
          </a:p>
          <a:p>
            <a:pPr lvl="1"/>
            <a:r>
              <a:rPr lang="en-CA" dirty="0"/>
              <a:t>Static (compile-time) structures</a:t>
            </a:r>
          </a:p>
          <a:p>
            <a:pPr lvl="1"/>
            <a:r>
              <a:rPr lang="en-CA" dirty="0"/>
              <a:t>Dynamic (run-time) structures</a:t>
            </a:r>
          </a:p>
          <a:p>
            <a:r>
              <a:rPr lang="en-CA" dirty="0"/>
              <a:t>Storage organization </a:t>
            </a:r>
          </a:p>
          <a:p>
            <a:pPr lvl="1"/>
            <a:r>
              <a:rPr lang="en-CA" dirty="0"/>
              <a:t>Using memory to 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3429000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703664" y="3183359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Call g(a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4077072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3831431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M</a:t>
            </a:r>
            <a:r>
              <a:rPr lang="en-CA" sz="2200" dirty="0"/>
              <a:t>)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Call g(a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M</a:t>
            </a:r>
            <a:r>
              <a:rPr lang="en-CA" sz="2200" dirty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g(a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g(…)</a:t>
            </a:r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Call g(a</a:t>
            </a:r>
            <a:r>
              <a:rPr lang="en-US" b="1" baseline="-25000" dirty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M</a:t>
            </a:r>
            <a:r>
              <a:rPr lang="en-CA" sz="2200" dirty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g(a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M</a:t>
            </a:r>
            <a:r>
              <a:rPr lang="en-CA" sz="2200" dirty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g(a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M</a:t>
            </a:r>
            <a:r>
              <a:rPr lang="en-CA" sz="2200" dirty="0"/>
              <a:t>)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g(a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M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Result of g(…)</a:t>
            </a: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rgbClr val="FF0000"/>
                </a:solidFill>
              </a:rPr>
              <a:t>Result of g(…)</a:t>
            </a: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M</a:t>
            </a:r>
            <a:r>
              <a:rPr lang="en-CA" sz="2200" dirty="0"/>
              <a:t>)</a:t>
            </a: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Result of f(…)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Arguments(a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/>
              <a:t>a</a:t>
            </a:r>
            <a:r>
              <a:rPr lang="en-CA" sz="2200" baseline="-25000" dirty="0" err="1"/>
              <a:t>N</a:t>
            </a:r>
            <a:r>
              <a:rPr lang="en-CA" sz="2200" dirty="0"/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Local and temporary data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Caller FP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Return address</a:t>
            </a:r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Stack frame for function f(a</a:t>
            </a:r>
            <a:r>
              <a:rPr lang="en-US" baseline="-25000" dirty="0"/>
              <a:t>1</a:t>
            </a:r>
            <a:r>
              <a:rPr lang="en-US" dirty="0"/>
              <a:t>,…</a:t>
            </a:r>
            <a:r>
              <a:rPr lang="en-US" dirty="0" err="1"/>
              <a:t>a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endParaRPr lang="en-CA" dirty="0"/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Frame Pointer</a:t>
            </a:r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</p:spTree>
    <p:extLst>
      <p:ext uri="{BB962C8B-B14F-4D97-AF65-F5344CB8AC3E}">
        <p14:creationId xmlns:p14="http://schemas.microsoft.com/office/powerpoint/2010/main" val="1306719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Record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sz="2800" dirty="0"/>
              <a:t>There is nothing magic about this organization</a:t>
            </a:r>
          </a:p>
          <a:p>
            <a:pPr lvl="1"/>
            <a:r>
              <a:rPr lang="en-CA" sz="2400" dirty="0"/>
              <a:t>Can rearrange order of frame elements</a:t>
            </a:r>
          </a:p>
          <a:p>
            <a:pPr lvl="1"/>
            <a:r>
              <a:rPr lang="en-CA" sz="2400" dirty="0"/>
              <a:t>Can divide caller/</a:t>
            </a:r>
            <a:r>
              <a:rPr lang="en-CA" sz="2400" dirty="0" err="1"/>
              <a:t>callee</a:t>
            </a:r>
            <a:r>
              <a:rPr lang="en-CA" sz="2400" dirty="0"/>
              <a:t> responsibilities differently </a:t>
            </a:r>
          </a:p>
          <a:p>
            <a:pPr lvl="1"/>
            <a:r>
              <a:rPr lang="en-CA" sz="2400" dirty="0"/>
              <a:t>An organization is better if it improves execution speed or simplifies code generation</a:t>
            </a:r>
          </a:p>
          <a:p>
            <a:r>
              <a:rPr lang="en-CA" sz="2800" dirty="0"/>
              <a:t>Real compilers hold as much of the frame as possible in registers</a:t>
            </a:r>
          </a:p>
          <a:p>
            <a:pPr lvl="1"/>
            <a:r>
              <a:rPr lang="en-CA" sz="2400" dirty="0"/>
              <a:t>Especially the method result and arguments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29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228600" y="22098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Frame pointer</a:t>
            </a: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" y="54864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Stack pointer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2348880"/>
            <a:ext cx="3352800" cy="175260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 MIPS,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Argument 1-4 are provided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to the function in registers $a0-$a3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78607" y="4797153"/>
            <a:ext cx="2153833" cy="792087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 in $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Invoke the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Execution of the program is initially under the control of the operating system</a:t>
            </a:r>
          </a:p>
          <a:p>
            <a:r>
              <a:rPr lang="en-CA" dirty="0"/>
              <a:t>When program is invoked:</a:t>
            </a:r>
          </a:p>
          <a:p>
            <a:pPr lvl="1"/>
            <a:r>
              <a:rPr lang="en-CA" dirty="0"/>
              <a:t>The OS allocates space for the program</a:t>
            </a:r>
          </a:p>
          <a:p>
            <a:pPr lvl="1"/>
            <a:r>
              <a:rPr lang="en-CA" dirty="0"/>
              <a:t>The code is loaded into part of the memory</a:t>
            </a:r>
          </a:p>
          <a:p>
            <a:pPr lvl="1"/>
            <a:r>
              <a:rPr lang="en-CA" dirty="0"/>
              <a:t>The OS jumps to the entry point (i.e., main)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/>
              <a:t>main ()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 = 10;</a:t>
            </a:r>
          </a:p>
          <a:p>
            <a:r>
              <a:rPr lang="en-US" dirty="0"/>
              <a:t>      </a:t>
            </a:r>
            <a:r>
              <a:rPr lang="en-US" dirty="0" err="1"/>
              <a:t>printf("The</a:t>
            </a:r>
            <a:r>
              <a:rPr lang="en-US" dirty="0"/>
              <a:t> factorial of 10 is %</a:t>
            </a:r>
            <a:r>
              <a:rPr lang="en-US" dirty="0" err="1"/>
              <a:t>d\n</a:t>
            </a:r>
            <a:r>
              <a:rPr lang="en-US" dirty="0"/>
              <a:t>", </a:t>
            </a:r>
            <a:r>
              <a:rPr lang="en-US" dirty="0" err="1"/>
              <a:t>fact(n</a:t>
            </a:r>
            <a:r>
              <a:rPr lang="en-US" dirty="0"/>
              <a:t>)); </a:t>
            </a:r>
          </a:p>
          <a:p>
            <a:r>
              <a:rPr lang="en-US" dirty="0"/>
              <a:t>} </a:t>
            </a:r>
          </a:p>
          <a:p>
            <a:endParaRPr lang="en-US" dirty="0"/>
          </a:p>
          <a:p>
            <a:r>
              <a:rPr lang="en-US" dirty="0" err="1"/>
              <a:t>int</a:t>
            </a:r>
            <a:r>
              <a:rPr lang="en-US" dirty="0"/>
              <a:t> fact (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n</a:t>
            </a:r>
            <a:r>
              <a:rPr lang="en-US" dirty="0"/>
              <a:t>) </a:t>
            </a:r>
          </a:p>
          <a:p>
            <a:r>
              <a:rPr lang="en-US" dirty="0"/>
              <a:t>{ </a:t>
            </a:r>
          </a:p>
          <a:p>
            <a:r>
              <a:rPr lang="en-US" dirty="0"/>
              <a:t>      if (</a:t>
            </a:r>
            <a:r>
              <a:rPr lang="en-US" dirty="0" err="1"/>
              <a:t>n</a:t>
            </a:r>
            <a:r>
              <a:rPr lang="en-US" dirty="0"/>
              <a:t> &lt; 1) </a:t>
            </a:r>
          </a:p>
          <a:p>
            <a:r>
              <a:rPr lang="en-US" dirty="0"/>
              <a:t>            return(1); </a:t>
            </a:r>
          </a:p>
          <a:p>
            <a:r>
              <a:rPr lang="en-US" dirty="0"/>
              <a:t>      else </a:t>
            </a:r>
          </a:p>
          <a:p>
            <a:r>
              <a:rPr lang="en-US" dirty="0"/>
              <a:t>            </a:t>
            </a:r>
            <a:r>
              <a:rPr lang="en-US" dirty="0" err="1"/>
              <a:t>return(n</a:t>
            </a:r>
            <a:r>
              <a:rPr lang="en-US" dirty="0"/>
              <a:t> * </a:t>
            </a:r>
            <a:r>
              <a:rPr lang="en-US" dirty="0" err="1"/>
              <a:t>fact(n</a:t>
            </a:r>
            <a:r>
              <a:rPr lang="en-US" dirty="0"/>
              <a:t> - 1)); </a:t>
            </a:r>
          </a:p>
          <a:p>
            <a:r>
              <a:rPr lang="en-US" dirty="0"/>
              <a:t>} </a:t>
            </a:r>
          </a:p>
          <a:p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31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992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428729" y="2420888"/>
            <a:ext cx="2847127" cy="649208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</a:t>
            </a:r>
            <a:r>
              <a:rPr kumimoji="0" lang="en-CA" sz="20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</a:t>
            </a: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main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3528" y="1556792"/>
            <a:ext cx="2847127" cy="649208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$a0(=10) saved in stack</a:t>
            </a: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Global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All references to a global variable point to the same object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/>
              <a:t>Globals</a:t>
            </a:r>
            <a:r>
              <a:rPr lang="en-CA" dirty="0"/>
              <a:t> are assigned a fixed address once </a:t>
            </a:r>
          </a:p>
          <a:p>
            <a:pPr lvl="1"/>
            <a:r>
              <a:rPr lang="en-CA" dirty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/>
              <a:t>Depending on the language, there may be other statically allocated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Any value that outlives the procedure that creates it cannot be kept in AR</a:t>
            </a:r>
          </a:p>
          <a:p>
            <a:pPr marL="457200" lvl="1" indent="0">
              <a:buNone/>
            </a:pP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* foo() {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 * bar = new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[size]; return bar;}</a:t>
            </a:r>
          </a:p>
          <a:p>
            <a:pPr marL="45720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The bat value must survive de-allocation of foo’s AR</a:t>
            </a:r>
          </a:p>
          <a:p>
            <a:pPr marL="514350" indent="-457200"/>
            <a:r>
              <a:rPr lang="en-CA" dirty="0"/>
              <a:t>Languages with dynamically allocated data use a heap to store dynamic data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800" dirty="0"/>
              <a:t>The code area contains object code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800" dirty="0"/>
              <a:t>The static area contain data (not code) with fixed addresses (e.g., global data)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800" dirty="0"/>
              <a:t>The stack contains and AR for each currently active procedure 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800" dirty="0"/>
              <a:t>Heap contains all other data</a:t>
            </a:r>
          </a:p>
          <a:p>
            <a:pPr lvl="1"/>
            <a:r>
              <a:rPr lang="en-CA" sz="2400" dirty="0">
                <a:solidFill>
                  <a:schemeClr val="accent2"/>
                </a:solidFill>
              </a:rPr>
              <a:t>In C, heap is managed by </a:t>
            </a:r>
            <a:r>
              <a:rPr lang="en-CA" sz="2400" i="1" dirty="0" err="1">
                <a:solidFill>
                  <a:schemeClr val="accent2"/>
                </a:solidFill>
              </a:rPr>
              <a:t>malloc</a:t>
            </a:r>
            <a:r>
              <a:rPr lang="en-CA" sz="2400" dirty="0">
                <a:solidFill>
                  <a:schemeClr val="accent2"/>
                </a:solidFill>
              </a:rPr>
              <a:t> and </a:t>
            </a:r>
            <a:r>
              <a:rPr lang="en-CA" sz="2400" i="1" dirty="0">
                <a:solidFill>
                  <a:schemeClr val="accent2"/>
                </a:solidFill>
              </a:rPr>
              <a:t>free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Heap and Stack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Both the heap and stack grow</a:t>
            </a:r>
          </a:p>
          <a:p>
            <a:r>
              <a:rPr lang="en-CA" dirty="0"/>
              <a:t>Must take care that they do not grow into each other</a:t>
            </a:r>
          </a:p>
          <a:p>
            <a:r>
              <a:rPr lang="en-CA" dirty="0"/>
              <a:t>Solution: start heap and stack at opposite ends of memory and let them grow towards each other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 Organization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Stack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Static Data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Heap</a:t>
            </a:r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Stack Pointer</a:t>
            </a:r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Heap allocation pointer</a:t>
            </a:r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Alignment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990656" cy="4114800"/>
          </a:xfrm>
        </p:spPr>
        <p:txBody>
          <a:bodyPr/>
          <a:lstStyle/>
          <a:p>
            <a:r>
              <a:rPr lang="en-CA" dirty="0"/>
              <a:t>Most modern machines are 32 or 64 bit</a:t>
            </a:r>
          </a:p>
          <a:p>
            <a:pPr lvl="1"/>
            <a:r>
              <a:rPr lang="en-CA" dirty="0"/>
              <a:t>8 bits in a byte </a:t>
            </a:r>
          </a:p>
          <a:p>
            <a:pPr lvl="1"/>
            <a:r>
              <a:rPr lang="en-CA" dirty="0"/>
              <a:t>4 or 8 bytes in a word</a:t>
            </a:r>
          </a:p>
          <a:p>
            <a:pPr lvl="1"/>
            <a:r>
              <a:rPr lang="en-CA" dirty="0"/>
              <a:t>Machines are either byte or word addressable</a:t>
            </a:r>
          </a:p>
          <a:p>
            <a:r>
              <a:rPr lang="en-CA" dirty="0"/>
              <a:t>Data is </a:t>
            </a:r>
            <a:r>
              <a:rPr lang="en-CA" dirty="0">
                <a:solidFill>
                  <a:schemeClr val="accent2"/>
                </a:solidFill>
              </a:rPr>
              <a:t>word aligned</a:t>
            </a:r>
            <a:r>
              <a:rPr lang="en-CA" dirty="0"/>
              <a:t> if it begins at a word boundary</a:t>
            </a:r>
          </a:p>
          <a:p>
            <a:r>
              <a:rPr lang="en-CA" dirty="0"/>
              <a:t>Most machines have  some alignment restrictions</a:t>
            </a:r>
          </a:p>
          <a:p>
            <a:pPr lvl="1"/>
            <a:r>
              <a:rPr lang="en-CA" dirty="0"/>
              <a:t>Or performance penalties for poor alignment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dirty="0"/>
              <a:t>Example: A string</a:t>
            </a:r>
          </a:p>
          <a:p>
            <a:pPr marL="0" indent="0">
              <a:buNone/>
            </a:pPr>
            <a:r>
              <a:rPr lang="en-CA" dirty="0"/>
              <a:t>				“Hello”</a:t>
            </a:r>
          </a:p>
          <a:p>
            <a:pPr marL="400050" lvl="1" indent="0">
              <a:buNone/>
            </a:pPr>
            <a:r>
              <a:rPr lang="en-CA" dirty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400050" lvl="1" indent="0">
              <a:buNone/>
            </a:pPr>
            <a:endParaRPr lang="en-CA" dirty="0">
              <a:solidFill>
                <a:schemeClr val="accent2"/>
              </a:solidFill>
            </a:endParaRPr>
          </a:p>
          <a:p>
            <a:r>
              <a:rPr lang="en-CA" dirty="0"/>
              <a:t>To word align next word, add 2 “padding” characters</a:t>
            </a:r>
          </a:p>
          <a:p>
            <a:r>
              <a:rPr lang="en-CA" dirty="0"/>
              <a:t>The padding is not part of the string, it’s juts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00937"/>
              </p:ext>
            </p:extLst>
          </p:nvPr>
        </p:nvGraphicFramePr>
        <p:xfrm>
          <a:off x="2411760" y="3501008"/>
          <a:ext cx="40324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\0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478960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983584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/>
              <a:t>Compiler is responsible for:</a:t>
            </a:r>
          </a:p>
          <a:p>
            <a:pPr lvl="1"/>
            <a:r>
              <a:rPr lang="en-CA" dirty="0"/>
              <a:t>Generating code</a:t>
            </a:r>
          </a:p>
          <a:p>
            <a:pPr lvl="1"/>
            <a:r>
              <a:rPr lang="en-CA" dirty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High address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Low address</a:t>
            </a:r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code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Data space</a:t>
            </a:r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Compilers may insert unused bytes called "padding bytes" after structure members to ensure that each member is appropriately aligned.</a:t>
            </a:r>
          </a:p>
          <a:p>
            <a:pPr marL="914400" lvl="2" indent="0">
              <a:buNone/>
            </a:pPr>
            <a:r>
              <a:rPr lang="en-CA" dirty="0" err="1"/>
              <a:t>struct</a:t>
            </a:r>
            <a:r>
              <a:rPr lang="en-CA" dirty="0"/>
              <a:t> widget {</a:t>
            </a:r>
          </a:p>
          <a:p>
            <a:pPr marL="914400" lvl="2" indent="0">
              <a:buNone/>
            </a:pPr>
            <a:r>
              <a:rPr lang="en-CA" dirty="0"/>
              <a:t>    char m1;</a:t>
            </a:r>
          </a:p>
          <a:p>
            <a:pPr marL="914400" lvl="2" indent="0">
              <a:buNone/>
            </a:pPr>
            <a:r>
              <a:rPr lang="en-CA" dirty="0"/>
              <a:t>    </a:t>
            </a:r>
            <a:r>
              <a:rPr lang="en-CA" dirty="0" err="1"/>
              <a:t>int</a:t>
            </a:r>
            <a:r>
              <a:rPr lang="en-CA" dirty="0"/>
              <a:t> m2;</a:t>
            </a:r>
          </a:p>
          <a:p>
            <a:pPr marL="914400" lvl="2" indent="0">
              <a:buNone/>
            </a:pPr>
            <a:r>
              <a:rPr lang="en-CA" dirty="0"/>
              <a:t>    char m3;</a:t>
            </a:r>
          </a:p>
          <a:p>
            <a:pPr marL="914400" lvl="2" indent="0">
              <a:buNone/>
            </a:pPr>
            <a:r>
              <a:rPr lang="en-CA" dirty="0"/>
              <a:t>};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38891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>
                <a:solidFill>
                  <a:schemeClr val="accent2"/>
                </a:solidFill>
              </a:rPr>
              <a:t>On a word aligned machine:</a:t>
            </a:r>
          </a:p>
          <a:p>
            <a:r>
              <a:rPr lang="en-CA" b="1" dirty="0">
                <a:solidFill>
                  <a:schemeClr val="accent2"/>
                </a:solidFill>
              </a:rPr>
              <a:t>add 3 bytes of padding </a:t>
            </a:r>
          </a:p>
          <a:p>
            <a:r>
              <a:rPr lang="en-CA" b="1" dirty="0">
                <a:solidFill>
                  <a:schemeClr val="accent2"/>
                </a:solidFill>
              </a:rPr>
              <a:t>after m1 and m3</a:t>
            </a: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Run-time support for functions</a:t>
            </a:r>
          </a:p>
          <a:p>
            <a:r>
              <a:rPr lang="en-US" sz="2800" dirty="0"/>
              <a:t>Dealing with (potentially infinite) recursion</a:t>
            </a:r>
          </a:p>
          <a:p>
            <a:r>
              <a:rPr lang="en-US" sz="2800" dirty="0"/>
              <a:t>Activation records for each function invocation</a:t>
            </a:r>
          </a:p>
          <a:p>
            <a:r>
              <a:rPr lang="en-US" sz="2800" dirty="0"/>
              <a:t>Storage allocation for activation records in recursive function calls</a:t>
            </a:r>
          </a:p>
          <a:p>
            <a:r>
              <a:rPr lang="en-US" sz="2800" dirty="0"/>
              <a:t>Stack allocation is easiest to implement while retaining recursion</a:t>
            </a:r>
          </a:p>
          <a:p>
            <a:r>
              <a:rPr lang="en-US" sz="2800" dirty="0"/>
              <a:t>Functional PLs use heap allocation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480539-9C1E-EC49-9D41-6EDD58F3639D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0436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Function Composition: (</a:t>
            </a:r>
            <a:r>
              <a:rPr lang="en-US" sz="2400" dirty="0" err="1"/>
              <a:t>f</a:t>
            </a:r>
            <a:r>
              <a:rPr lang="en-US" sz="2400" dirty="0" err="1">
                <a:sym typeface="Symbol" charset="2"/>
              </a:rPr>
              <a:t>g)(x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dirty="0" err="1">
                <a:sym typeface="Symbol" charset="2"/>
              </a:rPr>
              <a:t>f(g(x</a:t>
            </a:r>
            <a:r>
              <a:rPr lang="en-US" sz="2400" dirty="0">
                <a:sym typeface="Symbol" charset="2"/>
              </a:rPr>
              <a:t>))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/>
              <a:t>class Compose {</a:t>
            </a:r>
          </a:p>
          <a:p>
            <a:pPr lvl="2">
              <a:buFontTx/>
              <a:buNone/>
            </a:pPr>
            <a:r>
              <a:rPr lang="en-US" sz="2000" dirty="0"/>
              <a:t>fun sq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{ return (</a:t>
            </a:r>
            <a:r>
              <a:rPr lang="en-US" sz="2000" dirty="0" err="1"/>
              <a:t>x</a:t>
            </a:r>
            <a:r>
              <a:rPr lang="en-US" sz="2000" dirty="0"/>
              <a:t> * </a:t>
            </a:r>
            <a:r>
              <a:rPr lang="en-US" sz="2000" dirty="0" err="1"/>
              <a:t>x</a:t>
            </a:r>
            <a:r>
              <a:rPr lang="en-US" sz="2000" dirty="0"/>
              <a:t>);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f</a:t>
            </a:r>
            <a:r>
              <a:rPr lang="en-US" sz="2000" dirty="0"/>
              <a:t> (fun </a:t>
            </a:r>
            <a:r>
              <a:rPr lang="en-US" sz="2000" dirty="0" err="1"/>
              <a:t>m</a:t>
            </a:r>
            <a:r>
              <a:rPr lang="en-US" sz="2000" dirty="0"/>
              <a:t>) { return (</a:t>
            </a:r>
            <a:r>
              <a:rPr lang="en-US" sz="2000" dirty="0" err="1"/>
              <a:t>m</a:t>
            </a:r>
            <a:r>
              <a:rPr lang="en-US" sz="2000" dirty="0" err="1">
                <a:sym typeface="Symbol" charset="2"/>
              </a:rPr>
              <a:t>h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h</a:t>
            </a:r>
            <a:r>
              <a:rPr lang="en-US" sz="2000" dirty="0"/>
              <a:t> () { return sq;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g</a:t>
            </a:r>
            <a:r>
              <a:rPr lang="en-US" sz="2000" dirty="0"/>
              <a:t> (fun </a:t>
            </a:r>
            <a:r>
              <a:rPr lang="en-US" sz="2000" dirty="0" err="1"/>
              <a:t>z</a:t>
            </a:r>
            <a:r>
              <a:rPr lang="en-US" sz="2000" dirty="0"/>
              <a:t>) { return (</a:t>
            </a:r>
            <a:r>
              <a:rPr lang="en-US" sz="2000" dirty="0" err="1"/>
              <a:t>sq</a:t>
            </a:r>
            <a:r>
              <a:rPr lang="en-US" sz="2000" dirty="0" err="1">
                <a:sym typeface="Symbol" charset="2"/>
              </a:rPr>
              <a:t>z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</a:p>
          <a:p>
            <a:pPr lvl="3">
              <a:buFontTx/>
              <a:buNone/>
            </a:pPr>
            <a:r>
              <a:rPr lang="en-US" dirty="0"/>
              <a:t>print_int((v())(3)); 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1">
              <a:buFontTx/>
              <a:buNone/>
            </a:pPr>
            <a:r>
              <a:rPr lang="en-US" sz="2000" dirty="0"/>
              <a:t>}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4220" name="Rectangle 1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/>
              <a:t>Function Composition: (f</a:t>
            </a:r>
            <a:r>
              <a:rPr lang="en-US" sz="2400">
                <a:sym typeface="Symbol" charset="2"/>
              </a:rPr>
              <a:t>g)(x) = f(g(x))</a:t>
            </a:r>
            <a:endParaRPr lang="en-US" sz="2400"/>
          </a:p>
          <a:p>
            <a:pPr lvl="1">
              <a:buFontTx/>
              <a:buNone/>
            </a:pPr>
            <a:r>
              <a:rPr lang="en-US" sz="2000"/>
              <a:t>class Compose {</a:t>
            </a:r>
          </a:p>
          <a:p>
            <a:pPr lvl="2">
              <a:buFontTx/>
              <a:buNone/>
            </a:pPr>
            <a:r>
              <a:rPr lang="en-US" sz="2000"/>
              <a:t>fun sq (int x) { return (x * x); }</a:t>
            </a:r>
          </a:p>
          <a:p>
            <a:pPr lvl="2">
              <a:buFontTx/>
              <a:buNone/>
            </a:pPr>
            <a:r>
              <a:rPr lang="en-US" sz="2000"/>
              <a:t>fun f (fun m) { return (m</a:t>
            </a:r>
            <a:r>
              <a:rPr lang="en-US" sz="2000">
                <a:sym typeface="Symbol" charset="2"/>
              </a:rPr>
              <a:t>h);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fun h () { return sq; }</a:t>
            </a:r>
          </a:p>
          <a:p>
            <a:pPr lvl="2">
              <a:buFontTx/>
              <a:buNone/>
            </a:pPr>
            <a:r>
              <a:rPr lang="en-US" sz="2000"/>
              <a:t>fun g (fun z) { return (sq</a:t>
            </a:r>
            <a:r>
              <a:rPr lang="en-US" sz="2000">
                <a:sym typeface="Symbol" charset="2"/>
              </a:rPr>
              <a:t>z);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47</a:t>
            </a:fld>
            <a:endParaRPr lang="en-US"/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019800" y="2438400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 = g</a:t>
            </a:r>
            <a:r>
              <a:rPr lang="en-US">
                <a:sym typeface="Symbol" charset="2"/>
              </a:rPr>
              <a:t>h</a:t>
            </a:r>
            <a:endParaRPr lang="en-US" sz="3200"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019800" y="29718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(g</a:t>
            </a:r>
            <a:r>
              <a:rPr lang="en-US">
                <a:sym typeface="Symbol" charset="2"/>
              </a:rPr>
              <a:t>h)()</a:t>
            </a:r>
            <a:endParaRPr lang="en-US" sz="3200"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19800" y="35052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(h())</a:t>
            </a:r>
            <a:endParaRPr lang="en-US" sz="3200"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(sq)</a:t>
            </a:r>
            <a:endParaRPr lang="en-US" sz="3200"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019800" y="4572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(sq</a:t>
            </a:r>
            <a:r>
              <a:rPr lang="en-US">
                <a:sym typeface="Symbol" charset="2"/>
              </a:rPr>
              <a:t>sq)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19800" y="51054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sq)(3)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(sq(3))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48</a:t>
            </a:fld>
            <a:endParaRPr lang="en-US"/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5913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49</a:t>
            </a:fld>
            <a:endParaRPr lang="en-US"/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/>
              <a:t>Two assumptions about programming languages</a:t>
            </a:r>
          </a:p>
          <a:p>
            <a:pPr lvl="1"/>
            <a:r>
              <a:rPr lang="en-CA" dirty="0"/>
              <a:t>Execution is sequential; control moves from one point in a program to another in a well-defined order</a:t>
            </a:r>
          </a:p>
          <a:p>
            <a:pPr lvl="2"/>
            <a:r>
              <a:rPr lang="en-CA" dirty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dirty="0"/>
              <a:t>When a procedure is called, control always returns to the point immediately after the call</a:t>
            </a:r>
          </a:p>
          <a:p>
            <a:pPr lvl="2"/>
            <a:r>
              <a:rPr lang="en-CA" dirty="0">
                <a:solidFill>
                  <a:schemeClr val="accent2"/>
                </a:solidFill>
              </a:rPr>
              <a:t>Violated by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28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50</a:t>
            </a:fld>
            <a:endParaRPr lang="en-US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09800" y="1905000"/>
            <a:ext cx="46482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209800" y="3429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2098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2098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209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209800" y="2667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371600" y="3810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371600" y="3429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371600" y="3048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934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934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3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934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7543800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010400" y="4648200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(n*4)($fp)</a:t>
            </a:r>
          </a:p>
          <a:p>
            <a:r>
              <a:rPr lang="en-US"/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457200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$sp</a:t>
            </a: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047750" y="4191000"/>
            <a:ext cx="1162050" cy="609600"/>
          </a:xfrm>
          <a:prstGeom prst="curvedConnector4">
            <a:avLst>
              <a:gd name="adj1" fmla="val 50000"/>
              <a:gd name="adj2" fmla="val 5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065213" y="5257800"/>
            <a:ext cx="1144587" cy="685800"/>
          </a:xfrm>
          <a:prstGeom prst="curvedConnector4">
            <a:avLst>
              <a:gd name="adj1" fmla="val 49931"/>
              <a:gd name="adj2" fmla="val 44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209800" y="5257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514600" y="4267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5146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Differences based on:</a:t>
            </a:r>
          </a:p>
          <a:p>
            <a:pPr lvl="1"/>
            <a:r>
              <a:rPr lang="en-US" sz="2400"/>
              <a:t>The parameter represents an r-value (the rhs of an expr)</a:t>
            </a:r>
          </a:p>
          <a:p>
            <a:pPr lvl="1"/>
            <a:r>
              <a:rPr lang="en-US" sz="2400"/>
              <a:t>An l-value</a:t>
            </a:r>
          </a:p>
          <a:p>
            <a:pPr lvl="1"/>
            <a:r>
              <a:rPr lang="en-US" sz="2400"/>
              <a:t>Or the text of the parameter itself</a:t>
            </a:r>
          </a:p>
          <a:p>
            <a:r>
              <a:rPr lang="en-US" sz="2800"/>
              <a:t>Call by Value</a:t>
            </a:r>
          </a:p>
          <a:p>
            <a:pPr lvl="1"/>
            <a:r>
              <a:rPr lang="en-US" sz="2400"/>
              <a:t>Each parameter is evaluated</a:t>
            </a:r>
          </a:p>
          <a:p>
            <a:pPr lvl="1"/>
            <a:r>
              <a:rPr lang="en-US" sz="2400"/>
              <a:t>Pass the r-value to the function</a:t>
            </a:r>
          </a:p>
          <a:p>
            <a:pPr lvl="1"/>
            <a:r>
              <a:rPr lang="en-US" sz="2400"/>
              <a:t>No side-effect on the parameter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Fortran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parameters are literally re-written as passed arguments (keep caller variables distinct by renaming)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lazy functional languages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Haskell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An invocation of procedure </a:t>
            </a:r>
            <a:r>
              <a:rPr lang="en-CA" dirty="0">
                <a:solidFill>
                  <a:schemeClr val="accent2"/>
                </a:solidFill>
              </a:rPr>
              <a:t>P</a:t>
            </a:r>
            <a:r>
              <a:rPr lang="en-CA" dirty="0"/>
              <a:t> is an </a:t>
            </a:r>
            <a:r>
              <a:rPr lang="en-CA" i="1" dirty="0">
                <a:solidFill>
                  <a:schemeClr val="accent2"/>
                </a:solidFill>
              </a:rPr>
              <a:t>activation</a:t>
            </a:r>
            <a:r>
              <a:rPr lang="en-CA" i="1" dirty="0"/>
              <a:t> of </a:t>
            </a:r>
            <a:r>
              <a:rPr lang="en-CA" i="1" dirty="0">
                <a:solidFill>
                  <a:schemeClr val="accent2"/>
                </a:solidFill>
              </a:rPr>
              <a:t>P</a:t>
            </a:r>
          </a:p>
          <a:p>
            <a:r>
              <a:rPr lang="en-CA" dirty="0"/>
              <a:t>The </a:t>
            </a:r>
            <a:r>
              <a:rPr lang="en-CA" dirty="0">
                <a:solidFill>
                  <a:schemeClr val="accent2"/>
                </a:solidFill>
              </a:rPr>
              <a:t>lifetime</a:t>
            </a:r>
            <a:r>
              <a:rPr lang="en-CA" dirty="0"/>
              <a:t> of an activation of </a:t>
            </a:r>
            <a:r>
              <a:rPr lang="en-CA" dirty="0">
                <a:solidFill>
                  <a:schemeClr val="accent2"/>
                </a:solidFill>
              </a:rPr>
              <a:t>P</a:t>
            </a:r>
            <a:r>
              <a:rPr lang="en-CA" dirty="0"/>
              <a:t> is</a:t>
            </a:r>
          </a:p>
          <a:p>
            <a:pPr lvl="1"/>
            <a:r>
              <a:rPr lang="en-CA" dirty="0"/>
              <a:t>All the steps to execute </a:t>
            </a:r>
            <a:r>
              <a:rPr lang="en-CA" dirty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dirty="0"/>
              <a:t>Including all the steps in procedures </a:t>
            </a:r>
            <a:r>
              <a:rPr lang="en-CA" dirty="0">
                <a:solidFill>
                  <a:schemeClr val="accent2"/>
                </a:solidFill>
              </a:rPr>
              <a:t>P</a:t>
            </a:r>
            <a:r>
              <a:rPr lang="en-CA" dirty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Procedure Activation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The lifetime of a variable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dirty="0"/>
              <a:t> is the portion of execution in which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dirty="0"/>
              <a:t> is defined (until </a:t>
            </a:r>
            <a:r>
              <a:rPr lang="en-CA" dirty="0">
                <a:solidFill>
                  <a:schemeClr val="accent2"/>
                </a:solidFill>
              </a:rPr>
              <a:t>x</a:t>
            </a:r>
            <a:r>
              <a:rPr lang="en-CA" dirty="0"/>
              <a:t> is de-allocated)</a:t>
            </a:r>
          </a:p>
          <a:p>
            <a:r>
              <a:rPr lang="en-CA" dirty="0"/>
              <a:t>Note that</a:t>
            </a:r>
          </a:p>
          <a:p>
            <a:pPr lvl="1"/>
            <a:r>
              <a:rPr lang="en-CA" dirty="0"/>
              <a:t>Lifetime is a dynamic (run-time) concept</a:t>
            </a:r>
          </a:p>
          <a:p>
            <a:pPr lvl="1"/>
            <a:r>
              <a:rPr lang="en-CA" dirty="0"/>
              <a:t>Scope is a static concept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Activation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4480"/>
            <a:ext cx="7772400" cy="4114800"/>
          </a:xfrm>
        </p:spPr>
        <p:txBody>
          <a:bodyPr/>
          <a:lstStyle/>
          <a:p>
            <a:r>
              <a:rPr lang="en-CA" dirty="0"/>
              <a:t>Observation</a:t>
            </a:r>
          </a:p>
          <a:p>
            <a:pPr lvl="1"/>
            <a:r>
              <a:rPr lang="en-CA" dirty="0"/>
              <a:t>When </a:t>
            </a:r>
            <a:r>
              <a:rPr lang="en-CA" dirty="0">
                <a:solidFill>
                  <a:schemeClr val="accent2"/>
                </a:solidFill>
              </a:rPr>
              <a:t>P</a:t>
            </a:r>
            <a:r>
              <a:rPr lang="en-CA" dirty="0"/>
              <a:t> calls </a:t>
            </a:r>
            <a:r>
              <a:rPr lang="en-CA" dirty="0">
                <a:solidFill>
                  <a:schemeClr val="accent2"/>
                </a:solidFill>
              </a:rPr>
              <a:t>Q</a:t>
            </a:r>
            <a:r>
              <a:rPr lang="en-CA" dirty="0"/>
              <a:t>, then </a:t>
            </a:r>
            <a:r>
              <a:rPr lang="en-CA" dirty="0">
                <a:solidFill>
                  <a:schemeClr val="accent2"/>
                </a:solidFill>
              </a:rPr>
              <a:t>Q</a:t>
            </a:r>
            <a:r>
              <a:rPr lang="en-CA" dirty="0"/>
              <a:t> returns before </a:t>
            </a:r>
            <a:r>
              <a:rPr lang="en-CA" dirty="0">
                <a:solidFill>
                  <a:schemeClr val="accent2"/>
                </a:solidFill>
              </a:rPr>
              <a:t>P</a:t>
            </a:r>
            <a:r>
              <a:rPr lang="en-CA" dirty="0"/>
              <a:t> returns</a:t>
            </a:r>
          </a:p>
          <a:p>
            <a:r>
              <a:rPr lang="en-CA" dirty="0"/>
              <a:t>Lifetimes of procedure activations are properly nested</a:t>
            </a:r>
          </a:p>
          <a:p>
            <a:r>
              <a:rPr lang="en-CA" dirty="0"/>
              <a:t>Activation lifetimes (sequence of function calls) can be depicted as a tree: </a:t>
            </a:r>
            <a:r>
              <a:rPr lang="en-CA" i="1" dirty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4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27984" y="1556792"/>
            <a:ext cx="4392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5644</TotalTime>
  <Words>2889</Words>
  <Application>Microsoft Macintosh PowerPoint</Application>
  <PresentationFormat>On-screen Show (4:3)</PresentationFormat>
  <Paragraphs>610</Paragraphs>
  <Slides>55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Candara</vt:lpstr>
      <vt:lpstr>Courier</vt:lpstr>
      <vt:lpstr>Times</vt:lpstr>
      <vt:lpstr>Times New Roman</vt:lpstr>
      <vt:lpstr>1_Blank Presentation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608</cp:revision>
  <cp:lastPrinted>2019-07-09T17:08:05Z</cp:lastPrinted>
  <dcterms:created xsi:type="dcterms:W3CDTF">2011-11-08T23:37:09Z</dcterms:created>
  <dcterms:modified xsi:type="dcterms:W3CDTF">2019-07-09T17:08:06Z</dcterms:modified>
</cp:coreProperties>
</file>