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43" r:id="rId2"/>
    <p:sldId id="310" r:id="rId3"/>
    <p:sldId id="315" r:id="rId4"/>
    <p:sldId id="300" r:id="rId5"/>
    <p:sldId id="341" r:id="rId6"/>
    <p:sldId id="321" r:id="rId7"/>
    <p:sldId id="316" r:id="rId8"/>
    <p:sldId id="318" r:id="rId9"/>
    <p:sldId id="317" r:id="rId10"/>
    <p:sldId id="344" r:id="rId11"/>
    <p:sldId id="345" r:id="rId12"/>
    <p:sldId id="319" r:id="rId13"/>
    <p:sldId id="320" r:id="rId14"/>
    <p:sldId id="323" r:id="rId15"/>
    <p:sldId id="324" r:id="rId16"/>
    <p:sldId id="322" r:id="rId17"/>
    <p:sldId id="325" r:id="rId18"/>
    <p:sldId id="326" r:id="rId19"/>
    <p:sldId id="327" r:id="rId20"/>
    <p:sldId id="328" r:id="rId21"/>
    <p:sldId id="342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0941"/>
  </p:normalViewPr>
  <p:slideViewPr>
    <p:cSldViewPr>
      <p:cViewPr varScale="1">
        <p:scale>
          <a:sx n="112" d="100"/>
          <a:sy n="112" d="100"/>
        </p:scale>
        <p:origin x="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8/7/19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D690B9-CF06-CC41-8FD0-35EAC68E017B}" type="slidenum">
              <a:rPr lang="en-US"/>
              <a:pPr/>
              <a:t>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4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D5F7C-4C4B-8D4F-863B-0DF54B80D11B}" type="slidenum">
              <a:rPr lang="en-US"/>
              <a:pPr/>
              <a:t>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5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60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1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44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9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8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66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5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2</a:t>
            </a:r>
          </a:p>
        </p:txBody>
      </p:sp>
    </p:spTree>
    <p:extLst>
      <p:ext uri="{BB962C8B-B14F-4D97-AF65-F5344CB8AC3E}">
        <p14:creationId xmlns:p14="http://schemas.microsoft.com/office/powerpoint/2010/main" val="119566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19672" y="4653136"/>
            <a:ext cx="1988345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 a3=</a:t>
            </a:r>
            <a:r>
              <a:rPr lang="en-US" dirty="0">
                <a:sym typeface="Symbol" charset="2"/>
              </a:rPr>
              <a:t>(a1,a2)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>
            <a:off x="2574232" y="4119265"/>
            <a:ext cx="39613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613845" y="5114801"/>
            <a:ext cx="1669178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3608017" y="4119265"/>
            <a:ext cx="414015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1700808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5562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9752" y="4653136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95936" y="4653136"/>
            <a:ext cx="1120820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 b =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flipH="1">
            <a:off x="2551784" y="4119265"/>
            <a:ext cx="22448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>
            <a:off x="2551784" y="5114801"/>
            <a:ext cx="1731239" cy="83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>
            <a:off x="4022032" y="4119265"/>
            <a:ext cx="534314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flipH="1">
            <a:off x="4556346" y="4119265"/>
            <a:ext cx="684886" cy="5338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>
            <a:off x="4556346" y="5114801"/>
            <a:ext cx="15654" cy="600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flipH="1">
            <a:off x="2763816" y="4119265"/>
            <a:ext cx="1258216" cy="7647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 flipH="1">
            <a:off x="3995936" y="2897833"/>
            <a:ext cx="364032" cy="1986136"/>
          </a:xfrm>
          <a:prstGeom prst="curvedConnector3">
            <a:avLst>
              <a:gd name="adj1" fmla="val -13667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4932040" y="2708920"/>
            <a:ext cx="64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3029071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  <a:endParaRPr lang="en-US" i="1" dirty="0"/>
          </a:p>
          <a:p>
            <a:r>
              <a:rPr lang="en-US" i="1" dirty="0"/>
              <a:t>Dominance Frontier </a:t>
            </a:r>
            <a:r>
              <a:rPr lang="en-US" dirty="0"/>
              <a:t>(DF)</a:t>
            </a:r>
            <a:r>
              <a:rPr lang="en-US" i="1" dirty="0"/>
              <a:t> </a:t>
            </a:r>
            <a:r>
              <a:rPr lang="en-US" dirty="0"/>
              <a:t>of node X is the set of all nodes Y such that:</a:t>
            </a:r>
          </a:p>
          <a:p>
            <a:pPr lvl="1"/>
            <a:r>
              <a:rPr lang="en-US" dirty="0"/>
              <a:t>X dominates a predecessor of Y, AND</a:t>
            </a:r>
          </a:p>
          <a:p>
            <a:pPr lvl="1"/>
            <a:r>
              <a:rPr lang="en-US" dirty="0"/>
              <a:t>X does not strictly dominate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5715000"/>
            <a:ext cx="2743200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DF(5) = {4,12,5,13}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8600" y="2362200"/>
            <a:ext cx="1619554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S(6)={4,8}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8600" y="29718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S(7)={8,12}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600" y="3581400"/>
            <a:ext cx="1773442" cy="461665"/>
          </a:xfrm>
          <a:prstGeom prst="rect">
            <a:avLst/>
          </a:prstGeom>
          <a:solidFill>
            <a:srgbClr val="660066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S(8)={5,13}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DF(X):</a:t>
            </a:r>
          </a:p>
          <a:p>
            <a:pPr lvl="1"/>
            <a:r>
              <a:rPr lang="en-US" dirty="0"/>
              <a:t>Local(X) := set of successors of X that X does not immediately dominate</a:t>
            </a:r>
          </a:p>
          <a:p>
            <a:pPr lvl="1"/>
            <a:r>
              <a:rPr lang="en-US" dirty="0"/>
              <a:t>Up(X) := if X dominates K, Up(X) is the set of nodes in DF(K) that are not dominated by X.</a:t>
            </a:r>
          </a:p>
          <a:p>
            <a:pPr lvl="1"/>
            <a:r>
              <a:rPr lang="en-US" dirty="0"/>
              <a:t>DF(X) := Union of Local(X) and ( Union of Up(K) for all K that are children of X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/>
              <a:t>Dominance Frontier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828800"/>
                <a:ext cx="7772400" cy="4419600"/>
              </a:xfrm>
            </p:spPr>
            <p:txBody>
              <a:bodyPr/>
              <a:lstStyle/>
              <a:p>
                <a:r>
                  <a:rPr lang="en-US" sz="2800" dirty="0"/>
                  <a:t>ComputeDF(X):</a:t>
                </a:r>
              </a:p>
              <a:p>
                <a:pPr lvl="1">
                  <a:buNone/>
                </a:pPr>
                <a:r>
                  <a:rPr lang="en-US" sz="2400" dirty="0"/>
                  <a:t>S := {} </a:t>
                </a:r>
                <a:r>
                  <a:rPr lang="en-US" sz="2400" dirty="0">
                    <a:solidFill>
                      <a:schemeClr val="accent2"/>
                    </a:solidFill>
                  </a:rPr>
                  <a:t>// empty set</a:t>
                </a:r>
              </a:p>
              <a:p>
                <a:pPr lvl="1">
                  <a:buNone/>
                </a:pPr>
                <a:r>
                  <a:rPr lang="en-US" sz="2400" dirty="0"/>
                  <a:t>For each node Y in </a:t>
                </a:r>
                <a:r>
                  <a:rPr lang="en-US" sz="2400" dirty="0" err="1"/>
                  <a:t>Successor(X</a:t>
                </a:r>
                <a:r>
                  <a:rPr lang="en-US" sz="2400" dirty="0"/>
                  <a:t>):</a:t>
                </a:r>
              </a:p>
              <a:p>
                <a:pPr lvl="1">
                  <a:buNone/>
                </a:pPr>
                <a:r>
                  <a:rPr lang="en-US" sz="2400" dirty="0"/>
                  <a:t>	If X does not immediately dominate Y:</a:t>
                </a:r>
              </a:p>
              <a:p>
                <a:pPr lvl="1">
                  <a:buNone/>
                </a:pPr>
                <a:r>
                  <a:rPr lang="en-US" sz="2400" dirty="0"/>
                  <a:t>		 S := 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{Y</a:t>
                </a:r>
                <a:r>
                  <a:rPr lang="en-US" sz="2400" dirty="0">
                    <a:solidFill>
                      <a:srgbClr val="333399"/>
                    </a:solidFill>
                  </a:rPr>
                  <a:t>} // this is Local(X),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33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333399"/>
                    </a:solidFill>
                  </a:rPr>
                  <a:t> means union</a:t>
                </a:r>
              </a:p>
              <a:p>
                <a:pPr lvl="1">
                  <a:buNone/>
                </a:pPr>
                <a:r>
                  <a:rPr lang="en-US" sz="2400" dirty="0"/>
                  <a:t>For each child K of X in D(X): </a:t>
                </a:r>
                <a:r>
                  <a:rPr lang="en-US" sz="2400" dirty="0">
                    <a:solidFill>
                      <a:srgbClr val="333399"/>
                    </a:solidFill>
                  </a:rPr>
                  <a:t>// X dominates K</a:t>
                </a:r>
              </a:p>
              <a:p>
                <a:pPr lvl="1">
                  <a:buNone/>
                </a:pPr>
                <a:r>
                  <a:rPr lang="en-US" sz="2400" dirty="0"/>
                  <a:t>	For each element Y in </a:t>
                </a:r>
                <a:r>
                  <a:rPr lang="en-US" sz="2400" dirty="0" err="1"/>
                  <a:t>ComputeDF(K</a:t>
                </a:r>
                <a:r>
                  <a:rPr lang="en-US" sz="2400" dirty="0"/>
                  <a:t>):</a:t>
                </a:r>
              </a:p>
              <a:p>
                <a:pPr lvl="1">
                  <a:buNone/>
                </a:pPr>
                <a:r>
                  <a:rPr lang="en-US" sz="2400" dirty="0"/>
                  <a:t>		 If X does not dominate Y, </a:t>
                </a:r>
              </a:p>
              <a:p>
                <a:pPr lvl="1">
                  <a:buNone/>
                </a:pPr>
                <a:r>
                  <a:rPr lang="en-US" sz="2400" dirty="0"/>
                  <a:t>			S := 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{Y} </a:t>
                </a:r>
                <a:r>
                  <a:rPr lang="en-US" sz="2400" dirty="0">
                    <a:solidFill>
                      <a:srgbClr val="333399"/>
                    </a:solidFill>
                  </a:rPr>
                  <a:t>// this is Up(X)</a:t>
                </a:r>
                <a:r>
                  <a:rPr lang="en-US" sz="2400" dirty="0"/>
                  <a:t> </a:t>
                </a:r>
              </a:p>
              <a:p>
                <a:pPr lvl="1">
                  <a:buNone/>
                </a:pPr>
                <a:r>
                  <a:rPr lang="en-US" sz="2400" dirty="0"/>
                  <a:t>DF(X) = S; return S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828800"/>
                <a:ext cx="7772400" cy="4419600"/>
              </a:xfrm>
              <a:blipFill>
                <a:blip r:embed="rId2"/>
                <a:stretch>
                  <a:fillRect l="-1468" t="-2011" b="-4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Frontier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Dominance Frontier Criterion</a:t>
            </a:r>
          </a:p>
          <a:p>
            <a:pPr lvl="1"/>
            <a:r>
              <a:rPr lang="en-US" dirty="0"/>
              <a:t>If node X contains definition of some variable </a:t>
            </a:r>
            <a:r>
              <a:rPr lang="en-US" i="1" dirty="0"/>
              <a:t>a</a:t>
            </a:r>
            <a:r>
              <a:rPr lang="en-US" dirty="0"/>
              <a:t>, then any node Y in the DF(X) needs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for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.</a:t>
            </a:r>
          </a:p>
          <a:p>
            <a:r>
              <a:rPr lang="en-US" dirty="0">
                <a:sym typeface="Symbol" charset="2"/>
              </a:rPr>
              <a:t>Iterated Dominance Frontier</a:t>
            </a:r>
          </a:p>
          <a:p>
            <a:pPr lvl="1"/>
            <a:r>
              <a:rPr lang="en-US" dirty="0">
                <a:sym typeface="Symbol" charset="2"/>
              </a:rPr>
              <a:t>Since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 is itself a definition of a new variable, we must iterate the DF criterion until no nodes in the CFG need </a:t>
            </a:r>
            <a:r>
              <a:rPr lang="en-US" dirty="0"/>
              <a:t>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</a:t>
            </a:r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583383" y="3716982"/>
            <a:ext cx="2433935" cy="1409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459933" y="4155132"/>
            <a:ext cx="528935" cy="2438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800" y="3886200"/>
            <a:ext cx="1905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Empty boxes indicate </a:t>
            </a:r>
            <a:r>
              <a:rPr lang="en-US" i="1" dirty="0"/>
              <a:t>uses </a:t>
            </a:r>
            <a:r>
              <a:rPr lang="en-US" dirty="0"/>
              <a:t>of variables V,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57800" y="4648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069533" y="3774132"/>
            <a:ext cx="4527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326833" y="3812232"/>
            <a:ext cx="4527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12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 bwMode="auto">
          <a:xfrm rot="5400000">
            <a:off x="4593283" y="4288482"/>
            <a:ext cx="528935" cy="2171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DF(5)={6}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W:= (W,W)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16733" y="3583632"/>
            <a:ext cx="24339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88533" y="4193232"/>
            <a:ext cx="528935" cy="2362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DF(3)={7}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34200" y="29718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DF(5)={6}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19400" y="5638800"/>
            <a:ext cx="1905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from a Control Flow Graph (created from TAC) into SSA Form is not trivial</a:t>
            </a:r>
          </a:p>
          <a:p>
            <a:r>
              <a:rPr lang="en-US" dirty="0"/>
              <a:t>SSA creation algorithms: </a:t>
            </a:r>
          </a:p>
          <a:p>
            <a:pPr lvl="1"/>
            <a:r>
              <a:rPr lang="en-US" dirty="0"/>
              <a:t>Original algorithm by </a:t>
            </a:r>
            <a:r>
              <a:rPr lang="en-US" dirty="0" err="1"/>
              <a:t>Cytron</a:t>
            </a:r>
            <a:r>
              <a:rPr lang="en-US" dirty="0"/>
              <a:t> et al. 1986</a:t>
            </a:r>
          </a:p>
          <a:p>
            <a:pPr lvl="1"/>
            <a:r>
              <a:rPr lang="en-US" dirty="0" err="1"/>
              <a:t>Lengauer-Tarjan</a:t>
            </a:r>
            <a:r>
              <a:rPr lang="en-US" dirty="0"/>
              <a:t> algorithm (see the Tiger book by Andrew W. </a:t>
            </a:r>
            <a:r>
              <a:rPr lang="en-US" dirty="0" err="1"/>
              <a:t>Appel</a:t>
            </a:r>
            <a:r>
              <a:rPr lang="en-US" dirty="0"/>
              <a:t> for more details)</a:t>
            </a:r>
          </a:p>
          <a:p>
            <a:pPr lvl="1"/>
            <a:r>
              <a:rPr lang="en-US" dirty="0" err="1"/>
              <a:t>Harel</a:t>
            </a:r>
            <a:r>
              <a:rPr lang="en-US" dirty="0"/>
              <a:t> algorithm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7D770-01B1-7F4E-9A47-25201C12AD76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Placing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Functions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1957387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V:=_; W:=_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209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W:= (W,W)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2949030" y="1360735"/>
            <a:ext cx="528935" cy="22359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873080" y="1672679"/>
            <a:ext cx="528935" cy="16121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164783" y="3678882"/>
            <a:ext cx="452735" cy="1485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422083" y="3907482"/>
            <a:ext cx="452735" cy="10287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697683" y="3602682"/>
            <a:ext cx="2433935" cy="163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669483" y="4174182"/>
            <a:ext cx="528935" cy="2400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4384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V:= </a:t>
            </a:r>
            <a:r>
              <a:rPr lang="en-US" dirty="0">
                <a:sym typeface="Symbol" charset="2"/>
              </a:rPr>
              <a:t>(V,V); W:= (W,W)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1752600"/>
            <a:ext cx="230063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 V1:=_; W1:=_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2743200"/>
            <a:ext cx="11430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57800" y="27432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 V2:=_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624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3733800"/>
            <a:ext cx="13716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 W2:=_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4648200"/>
            <a:ext cx="2590800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 </a:t>
            </a:r>
            <a:r>
              <a:rPr lang="en-US" dirty="0">
                <a:sym typeface="Symbol" charset="2"/>
              </a:rPr>
              <a:t>W3:= (W1,W2) 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6" idx="2"/>
            <a:endCxn id="7" idx="0"/>
          </p:cNvCxnSpPr>
          <p:nvPr/>
        </p:nvCxnSpPr>
        <p:spPr bwMode="auto">
          <a:xfrm rot="5400000">
            <a:off x="3034841" y="1274925"/>
            <a:ext cx="528935" cy="24076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 bwMode="auto">
          <a:xfrm rot="16200000" flipH="1">
            <a:off x="4958890" y="1758489"/>
            <a:ext cx="528935" cy="1440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 bwMode="auto">
          <a:xfrm rot="5400000">
            <a:off x="5031433" y="2821632"/>
            <a:ext cx="528935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 bwMode="auto">
          <a:xfrm rot="16200000" flipH="1">
            <a:off x="6288733" y="2859732"/>
            <a:ext cx="528935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9" idx="2"/>
            <a:endCxn id="11" idx="0"/>
          </p:cNvCxnSpPr>
          <p:nvPr/>
        </p:nvCxnSpPr>
        <p:spPr bwMode="auto">
          <a:xfrm rot="16200000" flipH="1">
            <a:off x="5260033" y="3583632"/>
            <a:ext cx="452735" cy="1676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10" idx="2"/>
            <a:endCxn id="11" idx="0"/>
          </p:cNvCxnSpPr>
          <p:nvPr/>
        </p:nvCxnSpPr>
        <p:spPr bwMode="auto">
          <a:xfrm rot="5400000">
            <a:off x="6517333" y="4002732"/>
            <a:ext cx="452735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7" idx="2"/>
            <a:endCxn id="41" idx="0"/>
          </p:cNvCxnSpPr>
          <p:nvPr/>
        </p:nvCxnSpPr>
        <p:spPr bwMode="auto">
          <a:xfrm rot="16200000" flipH="1">
            <a:off x="1754833" y="3545532"/>
            <a:ext cx="2433935" cy="1752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41" idx="0"/>
          </p:cNvCxnSpPr>
          <p:nvPr/>
        </p:nvCxnSpPr>
        <p:spPr bwMode="auto">
          <a:xfrm rot="5400000">
            <a:off x="4821883" y="4136082"/>
            <a:ext cx="528935" cy="2476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6934200" y="2057400"/>
            <a:ext cx="1559892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DF(6)={7}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14600" y="5638800"/>
            <a:ext cx="2667000" cy="8309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 V3:= </a:t>
            </a:r>
            <a:r>
              <a:rPr lang="en-US" dirty="0">
                <a:sym typeface="Symbol" charset="2"/>
              </a:rPr>
              <a:t>(V1,V2); W4:= (W1,W3)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idea: add a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</a:t>
            </a:r>
            <a:r>
              <a:rPr lang="en-US" dirty="0"/>
              <a:t>function for every variable at a join point</a:t>
            </a:r>
          </a:p>
          <a:p>
            <a:r>
              <a:rPr lang="en-US" dirty="0"/>
              <a:t>A join point is any node in the control-flow graph with more than one predecessor</a:t>
            </a:r>
          </a:p>
          <a:p>
            <a:r>
              <a:rPr lang="en-US" dirty="0"/>
              <a:t>But: this is wasteful and unnecessary.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FAA38-3D7A-BB4F-941A-338C60DCD92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4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6019801" y="914400"/>
            <a:ext cx="2743199" cy="2514599"/>
            <a:chOff x="6019801" y="914400"/>
            <a:chExt cx="2743199" cy="2514599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914400"/>
              <a:ext cx="2590800" cy="83099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b1 is never used, stmt can be deleted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901899" y="1863298"/>
              <a:ext cx="1683603" cy="14478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SSA Form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66F3EA-B5F7-DC47-A25C-9B8A460AD847}" type="slidenum">
              <a:rPr lang="en-US"/>
              <a:pPr/>
              <a:t>5</a:t>
            </a:fld>
            <a:endParaRPr lang="en-US"/>
          </a:p>
        </p:txBody>
      </p:sp>
      <p:sp>
        <p:nvSpPr>
          <p:cNvPr id="218115" name="Text Box 3"/>
          <p:cNvSpPr txBox="1">
            <a:spLocks noChangeArrowheads="1"/>
          </p:cNvSpPr>
          <p:nvPr/>
        </p:nvSpPr>
        <p:spPr bwMode="auto">
          <a:xfrm>
            <a:off x="1828800" y="19050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a := 0</a:t>
            </a:r>
          </a:p>
        </p:txBody>
      </p:sp>
      <p:sp>
        <p:nvSpPr>
          <p:cNvPr id="218116" name="Text Box 4"/>
          <p:cNvSpPr txBox="1">
            <a:spLocks noChangeArrowheads="1"/>
          </p:cNvSpPr>
          <p:nvPr/>
        </p:nvSpPr>
        <p:spPr bwMode="auto">
          <a:xfrm>
            <a:off x="1600200" y="3200400"/>
            <a:ext cx="1928813" cy="1809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b := a + 1</a:t>
            </a:r>
          </a:p>
          <a:p>
            <a:r>
              <a:rPr lang="en-US" sz="2800"/>
              <a:t>    c := c + b</a:t>
            </a:r>
          </a:p>
          <a:p>
            <a:r>
              <a:rPr lang="en-US" sz="2800"/>
              <a:t>    a := b * 2</a:t>
            </a:r>
          </a:p>
          <a:p>
            <a:r>
              <a:rPr lang="en-US" sz="2800"/>
              <a:t>    if a &lt; N</a:t>
            </a:r>
          </a:p>
        </p:txBody>
      </p:sp>
      <p:sp>
        <p:nvSpPr>
          <p:cNvPr id="218118" name="Text Box 6"/>
          <p:cNvSpPr txBox="1">
            <a:spLocks noChangeArrowheads="1"/>
          </p:cNvSpPr>
          <p:nvPr/>
        </p:nvSpPr>
        <p:spPr bwMode="auto">
          <a:xfrm>
            <a:off x="1447800" y="57912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3: return c</a:t>
            </a:r>
          </a:p>
        </p:txBody>
      </p:sp>
      <p:cxnSp>
        <p:nvCxnSpPr>
          <p:cNvPr id="218119" name="AutoShape 7"/>
          <p:cNvCxnSpPr>
            <a:cxnSpLocks noChangeShapeType="1"/>
            <a:stCxn id="218115" idx="2"/>
            <a:endCxn id="218116" idx="0"/>
          </p:cNvCxnSpPr>
          <p:nvPr/>
        </p:nvCxnSpPr>
        <p:spPr bwMode="auto">
          <a:xfrm>
            <a:off x="2514600" y="2433638"/>
            <a:ext cx="50800" cy="766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2" name="AutoShape 10"/>
          <p:cNvCxnSpPr>
            <a:cxnSpLocks noChangeShapeType="1"/>
            <a:stCxn id="218116" idx="2"/>
            <a:endCxn id="218118" idx="0"/>
          </p:cNvCxnSpPr>
          <p:nvPr/>
        </p:nvCxnSpPr>
        <p:spPr bwMode="auto">
          <a:xfrm flipH="1">
            <a:off x="2324100" y="5010150"/>
            <a:ext cx="24130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3" name="AutoShape 11"/>
          <p:cNvCxnSpPr>
            <a:cxnSpLocks noChangeShapeType="1"/>
            <a:stCxn id="218116" idx="2"/>
            <a:endCxn id="218116" idx="0"/>
          </p:cNvCxnSpPr>
          <p:nvPr/>
        </p:nvCxnSpPr>
        <p:spPr bwMode="auto">
          <a:xfrm rot="5400000" flipH="1" flipV="1">
            <a:off x="1661319" y="4104481"/>
            <a:ext cx="1809750" cy="1588"/>
          </a:xfrm>
          <a:prstGeom prst="curvedConnector5">
            <a:avLst>
              <a:gd name="adj1" fmla="val -26056"/>
              <a:gd name="adj2" fmla="val 105499995"/>
              <a:gd name="adj3" fmla="val 13008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8124" name="Text Box 12"/>
          <p:cNvSpPr txBox="1">
            <a:spLocks noChangeArrowheads="1"/>
          </p:cNvSpPr>
          <p:nvPr/>
        </p:nvSpPr>
        <p:spPr bwMode="auto">
          <a:xfrm>
            <a:off x="5715000" y="1874838"/>
            <a:ext cx="13716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 a1 := 0</a:t>
            </a:r>
            <a:endParaRPr lang="en-US" sz="2800"/>
          </a:p>
        </p:txBody>
      </p:sp>
      <p:sp>
        <p:nvSpPr>
          <p:cNvPr id="218125" name="Text Box 13"/>
          <p:cNvSpPr txBox="1">
            <a:spLocks noChangeArrowheads="1"/>
          </p:cNvSpPr>
          <p:nvPr/>
        </p:nvSpPr>
        <p:spPr bwMode="auto">
          <a:xfrm>
            <a:off x="5257800" y="2938463"/>
            <a:ext cx="2446338" cy="2657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2: a3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(a2, a1)</a:t>
            </a:r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800000"/>
                </a:solidFill>
              </a:rPr>
              <a:t>b1 := </a:t>
            </a:r>
            <a:r>
              <a:rPr lang="en-US" dirty="0" err="1">
                <a:solidFill>
                  <a:srgbClr val="800000"/>
                </a:solidFill>
                <a:sym typeface="Symbol" charset="2"/>
              </a:rPr>
              <a:t></a:t>
            </a:r>
            <a:r>
              <a:rPr lang="en-US" dirty="0">
                <a:solidFill>
                  <a:srgbClr val="800000"/>
                </a:solidFill>
                <a:sym typeface="Symbol" charset="2"/>
              </a:rPr>
              <a:t> (b0, b2)</a:t>
            </a:r>
            <a:endParaRPr lang="en-US" dirty="0">
              <a:solidFill>
                <a:srgbClr val="800000"/>
              </a:solidFill>
            </a:endParaRPr>
          </a:p>
          <a:p>
            <a:r>
              <a:rPr lang="en-US" dirty="0"/>
              <a:t>    c2 := </a:t>
            </a:r>
            <a:r>
              <a:rPr lang="en-US" dirty="0" err="1">
                <a:sym typeface="Symbol" charset="2"/>
              </a:rPr>
              <a:t></a:t>
            </a:r>
            <a:r>
              <a:rPr lang="en-US" dirty="0">
                <a:sym typeface="Symbol" charset="2"/>
              </a:rPr>
              <a:t> (c0, c1)</a:t>
            </a:r>
            <a:endParaRPr lang="en-US" dirty="0"/>
          </a:p>
          <a:p>
            <a:r>
              <a:rPr lang="en-US" dirty="0"/>
              <a:t>    b2 := a3 + 1</a:t>
            </a:r>
          </a:p>
          <a:p>
            <a:r>
              <a:rPr lang="en-US" dirty="0"/>
              <a:t>    c1 := c2 + b2</a:t>
            </a:r>
          </a:p>
          <a:p>
            <a:r>
              <a:rPr lang="en-US" dirty="0"/>
              <a:t>    a2 := b2 * 2</a:t>
            </a:r>
          </a:p>
          <a:p>
            <a:r>
              <a:rPr lang="en-US" dirty="0"/>
              <a:t>    if a2 &lt; N</a:t>
            </a:r>
          </a:p>
        </p:txBody>
      </p:sp>
      <p:sp>
        <p:nvSpPr>
          <p:cNvPr id="218126" name="Text Box 14"/>
          <p:cNvSpPr txBox="1">
            <a:spLocks noChangeArrowheads="1"/>
          </p:cNvSpPr>
          <p:nvPr/>
        </p:nvSpPr>
        <p:spPr bwMode="auto">
          <a:xfrm>
            <a:off x="4724400" y="6019800"/>
            <a:ext cx="1676400" cy="466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3: return c2</a:t>
            </a:r>
            <a:endParaRPr lang="en-US" sz="2800" dirty="0"/>
          </a:p>
        </p:txBody>
      </p:sp>
      <p:cxnSp>
        <p:nvCxnSpPr>
          <p:cNvPr id="218127" name="AutoShape 15"/>
          <p:cNvCxnSpPr>
            <a:cxnSpLocks noChangeShapeType="1"/>
            <a:stCxn id="218124" idx="2"/>
            <a:endCxn id="218125" idx="0"/>
          </p:cNvCxnSpPr>
          <p:nvPr/>
        </p:nvCxnSpPr>
        <p:spPr bwMode="auto">
          <a:xfrm>
            <a:off x="6400800" y="2341563"/>
            <a:ext cx="80963" cy="596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8" name="AutoShape 16"/>
          <p:cNvCxnSpPr>
            <a:cxnSpLocks noChangeShapeType="1"/>
            <a:stCxn id="218125" idx="2"/>
            <a:endCxn id="218126" idx="0"/>
          </p:cNvCxnSpPr>
          <p:nvPr/>
        </p:nvCxnSpPr>
        <p:spPr bwMode="auto">
          <a:xfrm flipH="1">
            <a:off x="5562600" y="5595938"/>
            <a:ext cx="919163" cy="423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8129" name="AutoShape 17"/>
          <p:cNvCxnSpPr>
            <a:cxnSpLocks noChangeShapeType="1"/>
            <a:stCxn id="218125" idx="2"/>
            <a:endCxn id="218125" idx="0"/>
          </p:cNvCxnSpPr>
          <p:nvPr/>
        </p:nvCxnSpPr>
        <p:spPr bwMode="auto">
          <a:xfrm rot="5400000" flipH="1" flipV="1">
            <a:off x="5153819" y="4266407"/>
            <a:ext cx="2657475" cy="1587"/>
          </a:xfrm>
          <a:prstGeom prst="curvedConnector5">
            <a:avLst>
              <a:gd name="adj1" fmla="val -15593"/>
              <a:gd name="adj2" fmla="val 135899995"/>
              <a:gd name="adj3" fmla="val 11696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638800" y="228600"/>
            <a:ext cx="3048000" cy="3962400"/>
            <a:chOff x="5638800" y="228600"/>
            <a:chExt cx="3048000" cy="3962400"/>
          </a:xfrm>
        </p:grpSpPr>
        <p:sp>
          <p:nvSpPr>
            <p:cNvPr id="18" name="TextBox 17"/>
            <p:cNvSpPr txBox="1"/>
            <p:nvPr/>
          </p:nvSpPr>
          <p:spPr>
            <a:xfrm>
              <a:off x="6096000" y="228600"/>
              <a:ext cx="2590800" cy="156966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b2 changes in each loop. SSA is </a:t>
              </a:r>
              <a:r>
                <a:rPr lang="en-US" b="1" dirty="0">
                  <a:solidFill>
                    <a:srgbClr val="800000"/>
                  </a:solidFill>
                </a:rPr>
                <a:t>not </a:t>
              </a:r>
              <a:r>
                <a:rPr lang="en-US" dirty="0">
                  <a:solidFill>
                    <a:srgbClr val="800000"/>
                  </a:solidFill>
                </a:rPr>
                <a:t>functional programming!</a:t>
              </a:r>
              <a:endParaRPr lang="en-US" dirty="0"/>
            </a:p>
          </p:txBody>
        </p:sp>
        <p:cxnSp>
          <p:nvCxnSpPr>
            <p:cNvPr id="20" name="Curved Connector 19"/>
            <p:cNvCxnSpPr>
              <a:stCxn id="18" idx="2"/>
            </p:cNvCxnSpPr>
            <p:nvPr/>
          </p:nvCxnSpPr>
          <p:spPr bwMode="auto">
            <a:xfrm rot="5400000">
              <a:off x="5318730" y="2118330"/>
              <a:ext cx="2392740" cy="1752600"/>
            </a:xfrm>
            <a:prstGeom prst="curved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</a:t>
            </a:r>
            <a:r>
              <a:rPr lang="en-US" i="1" dirty="0"/>
              <a:t>dominates </a:t>
            </a:r>
            <a:r>
              <a:rPr lang="en-US" dirty="0"/>
              <a:t>Y if every path from the start node to Y goes through X</a:t>
            </a:r>
          </a:p>
          <a:p>
            <a:r>
              <a:rPr lang="en-US" dirty="0"/>
              <a:t>D(X) is the set of nodes that X dominates</a:t>
            </a:r>
          </a:p>
          <a:p>
            <a:r>
              <a:rPr lang="en-US" dirty="0"/>
              <a:t>X </a:t>
            </a:r>
            <a:r>
              <a:rPr lang="en-US" i="1" dirty="0"/>
              <a:t>strictly dominates </a:t>
            </a:r>
            <a:r>
              <a:rPr lang="en-US" dirty="0"/>
              <a:t>Y if X dominates Y and X ≠ 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strictly dominates 6, 7, 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3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59968" y="1752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22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36576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6482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59968" y="2667000"/>
            <a:ext cx="424064" cy="46166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36576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7: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59968" y="4648200"/>
            <a:ext cx="424064" cy="461665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8: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1800" y="2667000"/>
            <a:ext cx="424064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9: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36576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391400" y="3657600"/>
            <a:ext cx="566682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81800" y="46482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12: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3023" y="5715000"/>
            <a:ext cx="57795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13:</a:t>
            </a:r>
          </a:p>
        </p:txBody>
      </p:sp>
      <p:cxnSp>
        <p:nvCxnSpPr>
          <p:cNvPr id="22" name="Straight Arrow Connector 21"/>
          <p:cNvCxnSpPr>
            <a:stCxn id="8" idx="2"/>
            <a:endCxn id="9" idx="0"/>
          </p:cNvCxnSpPr>
          <p:nvPr/>
        </p:nvCxnSpPr>
        <p:spPr bwMode="auto">
          <a:xfrm rot="5400000">
            <a:off x="3346749" y="1441748"/>
            <a:ext cx="452735" cy="1997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>
            <a:stCxn id="8" idx="2"/>
            <a:endCxn id="12" idx="0"/>
          </p:cNvCxnSpPr>
          <p:nvPr/>
        </p:nvCxnSpPr>
        <p:spPr bwMode="auto">
          <a:xfrm rot="5400000">
            <a:off x="4345633" y="2440632"/>
            <a:ext cx="4527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>
            <a:stCxn id="8" idx="2"/>
            <a:endCxn id="16" idx="0"/>
          </p:cNvCxnSpPr>
          <p:nvPr/>
        </p:nvCxnSpPr>
        <p:spPr bwMode="auto">
          <a:xfrm rot="16200000" flipH="1">
            <a:off x="5556549" y="1229716"/>
            <a:ext cx="452735" cy="2421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9" idx="2"/>
            <a:endCxn id="10" idx="0"/>
          </p:cNvCxnSpPr>
          <p:nvPr/>
        </p:nvCxnSpPr>
        <p:spPr bwMode="auto">
          <a:xfrm rot="5400000">
            <a:off x="2309765" y="33931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10" idx="2"/>
            <a:endCxn id="11" idx="0"/>
          </p:cNvCxnSpPr>
          <p:nvPr/>
        </p:nvCxnSpPr>
        <p:spPr bwMode="auto">
          <a:xfrm rot="5400000">
            <a:off x="2309765" y="4383732"/>
            <a:ext cx="5289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>
            <a:stCxn id="11" idx="2"/>
            <a:endCxn id="20" idx="1"/>
          </p:cNvCxnSpPr>
          <p:nvPr/>
        </p:nvCxnSpPr>
        <p:spPr bwMode="auto">
          <a:xfrm rot="16200000" flipH="1">
            <a:off x="3010643" y="4673453"/>
            <a:ext cx="835968" cy="1708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12" idx="2"/>
            <a:endCxn id="13" idx="0"/>
          </p:cNvCxnSpPr>
          <p:nvPr/>
        </p:nvCxnSpPr>
        <p:spPr bwMode="auto">
          <a:xfrm rot="5400000">
            <a:off x="4032549" y="31181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>
            <a:stCxn id="12" idx="2"/>
            <a:endCxn id="14" idx="0"/>
          </p:cNvCxnSpPr>
          <p:nvPr/>
        </p:nvCxnSpPr>
        <p:spPr bwMode="auto">
          <a:xfrm rot="16200000" flipH="1">
            <a:off x="4642149" y="30585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>
            <a:stCxn id="13" idx="2"/>
            <a:endCxn id="15" idx="0"/>
          </p:cNvCxnSpPr>
          <p:nvPr/>
        </p:nvCxnSpPr>
        <p:spPr bwMode="auto">
          <a:xfrm rot="16200000" flipH="1">
            <a:off x="4032549" y="4108748"/>
            <a:ext cx="528935" cy="54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14" idx="2"/>
            <a:endCxn id="15" idx="0"/>
          </p:cNvCxnSpPr>
          <p:nvPr/>
        </p:nvCxnSpPr>
        <p:spPr bwMode="auto">
          <a:xfrm rot="5400000">
            <a:off x="4642149" y="4049116"/>
            <a:ext cx="528935" cy="6692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>
            <a:stCxn id="15" idx="2"/>
            <a:endCxn id="20" idx="0"/>
          </p:cNvCxnSpPr>
          <p:nvPr/>
        </p:nvCxnSpPr>
        <p:spPr bwMode="auto">
          <a:xfrm rot="5400000">
            <a:off x="4269433" y="5412432"/>
            <a:ext cx="60513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/>
          <p:cNvCxnSpPr>
            <a:stCxn id="16" idx="2"/>
            <a:endCxn id="17" idx="0"/>
          </p:cNvCxnSpPr>
          <p:nvPr/>
        </p:nvCxnSpPr>
        <p:spPr bwMode="auto">
          <a:xfrm rot="5400000">
            <a:off x="6463038" y="3126805"/>
            <a:ext cx="528935" cy="5326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>
            <a:stCxn id="16" idx="2"/>
            <a:endCxn id="18" idx="0"/>
          </p:cNvCxnSpPr>
          <p:nvPr/>
        </p:nvCxnSpPr>
        <p:spPr bwMode="auto">
          <a:xfrm rot="16200000" flipH="1">
            <a:off x="7069819" y="3052677"/>
            <a:ext cx="528935" cy="680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Straight Arrow Connector 62"/>
          <p:cNvCxnSpPr>
            <a:stCxn id="17" idx="2"/>
            <a:endCxn id="19" idx="0"/>
          </p:cNvCxnSpPr>
          <p:nvPr/>
        </p:nvCxnSpPr>
        <p:spPr bwMode="auto">
          <a:xfrm rot="16200000" flipH="1">
            <a:off x="6501510" y="4078932"/>
            <a:ext cx="528935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Straight Arrow Connector 65"/>
          <p:cNvCxnSpPr>
            <a:stCxn id="18" idx="2"/>
            <a:endCxn id="19" idx="0"/>
          </p:cNvCxnSpPr>
          <p:nvPr/>
        </p:nvCxnSpPr>
        <p:spPr bwMode="auto">
          <a:xfrm rot="5400000">
            <a:off x="7108292" y="4081750"/>
            <a:ext cx="528935" cy="6039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>
            <a:stCxn id="14" idx="2"/>
            <a:endCxn id="19" idx="1"/>
          </p:cNvCxnSpPr>
          <p:nvPr/>
        </p:nvCxnSpPr>
        <p:spPr bwMode="auto">
          <a:xfrm rot="16200000" flipH="1">
            <a:off x="5631632" y="3728865"/>
            <a:ext cx="759768" cy="154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19" idx="2"/>
            <a:endCxn id="20" idx="3"/>
          </p:cNvCxnSpPr>
          <p:nvPr/>
        </p:nvCxnSpPr>
        <p:spPr bwMode="auto">
          <a:xfrm rot="5400000">
            <a:off x="5547893" y="4422949"/>
            <a:ext cx="835968" cy="2209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>
            <a:stCxn id="13" idx="2"/>
            <a:endCxn id="11" idx="3"/>
          </p:cNvCxnSpPr>
          <p:nvPr/>
        </p:nvCxnSpPr>
        <p:spPr bwMode="auto">
          <a:xfrm rot="5400000">
            <a:off x="3024264" y="3881265"/>
            <a:ext cx="759768" cy="12357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Shape 79"/>
          <p:cNvCxnSpPr>
            <a:stCxn id="10" idx="1"/>
            <a:endCxn id="10" idx="0"/>
          </p:cNvCxnSpPr>
          <p:nvPr/>
        </p:nvCxnSpPr>
        <p:spPr bwMode="auto">
          <a:xfrm rot="10800000" flipH="1">
            <a:off x="2362200" y="3657601"/>
            <a:ext cx="212032" cy="230833"/>
          </a:xfrm>
          <a:prstGeom prst="curvedConnector4">
            <a:avLst>
              <a:gd name="adj1" fmla="val -107814"/>
              <a:gd name="adj2" fmla="val 1990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Shape 80"/>
          <p:cNvCxnSpPr>
            <a:stCxn id="15" idx="1"/>
            <a:endCxn id="12" idx="1"/>
          </p:cNvCxnSpPr>
          <p:nvPr/>
        </p:nvCxnSpPr>
        <p:spPr bwMode="auto">
          <a:xfrm rot="10800000">
            <a:off x="4359968" y="2897833"/>
            <a:ext cx="1588" cy="1981200"/>
          </a:xfrm>
          <a:prstGeom prst="curvedConnector3">
            <a:avLst>
              <a:gd name="adj1" fmla="val 639798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28600" y="1752600"/>
            <a:ext cx="1850386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D(5)={6,7,8}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8600" y="4800600"/>
            <a:ext cx="1676399" cy="1200328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 strictly dominates 6, 7,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Dominance Property of SSA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property of SSA form is the definition of a variable must </a:t>
            </a:r>
            <a:r>
              <a:rPr lang="en-US" i="1" dirty="0"/>
              <a:t>dominate </a:t>
            </a:r>
            <a:r>
              <a:rPr lang="en-US" dirty="0"/>
              <a:t>use of the variable:</a:t>
            </a:r>
          </a:p>
          <a:p>
            <a:pPr lvl="1"/>
            <a:r>
              <a:rPr lang="en-US" dirty="0"/>
              <a:t>If variable </a:t>
            </a:r>
            <a:r>
              <a:rPr lang="en-US" i="1" dirty="0"/>
              <a:t>a</a:t>
            </a:r>
            <a:r>
              <a:rPr lang="en-US" dirty="0"/>
              <a:t> is used in a </a:t>
            </a:r>
            <a:r>
              <a:rPr lang="en-US" dirty="0">
                <a:sym typeface="Symbol" charset="2"/>
              </a:rPr>
              <a:t> </a:t>
            </a:r>
            <a:r>
              <a:rPr lang="en-US" dirty="0"/>
              <a:t>function in block X, then definition of </a:t>
            </a:r>
            <a:r>
              <a:rPr lang="en-US" i="1" dirty="0"/>
              <a:t>a</a:t>
            </a:r>
            <a:r>
              <a:rPr lang="en-US" dirty="0"/>
              <a:t> dominates every predecessor of X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is used in a non-</a:t>
            </a:r>
            <a:r>
              <a:rPr lang="en-US" dirty="0">
                <a:sym typeface="Symbol" charset="2"/>
              </a:rPr>
              <a:t> statement in block X, then the definition of </a:t>
            </a:r>
            <a:r>
              <a:rPr lang="en-US" i="1" dirty="0"/>
              <a:t>a</a:t>
            </a:r>
            <a:r>
              <a:rPr lang="en-US" dirty="0">
                <a:sym typeface="Symbol" charset="2"/>
              </a:rPr>
              <a:t> dominates 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6CB5A-F5BD-474A-BDA3-1E989790071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3704</TotalTime>
  <Words>1137</Words>
  <Application>Microsoft Macintosh PowerPoint</Application>
  <PresentationFormat>On-screen Show (4:3)</PresentationFormat>
  <Paragraphs>236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</vt:lpstr>
      <vt:lpstr>Times New Roman</vt:lpstr>
      <vt:lpstr>1_Blank Presentation</vt:lpstr>
      <vt:lpstr>Static Single Assignment Form</vt:lpstr>
      <vt:lpstr>SSA Form</vt:lpstr>
      <vt:lpstr>Conversion to SSA Form</vt:lpstr>
      <vt:lpstr>Conversion to SSA Form</vt:lpstr>
      <vt:lpstr>Conversion to SSA Form</vt:lpstr>
      <vt:lpstr>Dominance Relation</vt:lpstr>
      <vt:lpstr>Dominance Relation</vt:lpstr>
      <vt:lpstr>Dominance Relation</vt:lpstr>
      <vt:lpstr>Dominance Property of SSA</vt:lpstr>
      <vt:lpstr>Dominance Relation</vt:lpstr>
      <vt:lpstr>Dominance Relation</vt:lpstr>
      <vt:lpstr>Dominance Frontier</vt:lpstr>
      <vt:lpstr>Dominance Frontier</vt:lpstr>
      <vt:lpstr>Dominance Frontier</vt:lpstr>
      <vt:lpstr>Dominance Frontier</vt:lpstr>
      <vt:lpstr>Dominance Frontier</vt:lpstr>
      <vt:lpstr>Placing  Functions </vt:lpstr>
      <vt:lpstr>Placing  Functions </vt:lpstr>
      <vt:lpstr>Placing  Functions </vt:lpstr>
      <vt:lpstr>Placing  Functions </vt:lpstr>
      <vt:lpstr>Rename Variables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1108</cp:revision>
  <cp:lastPrinted>2019-08-07T08:11:49Z</cp:lastPrinted>
  <dcterms:created xsi:type="dcterms:W3CDTF">2011-11-30T17:42:58Z</dcterms:created>
  <dcterms:modified xsi:type="dcterms:W3CDTF">2019-08-07T08:13:01Z</dcterms:modified>
</cp:coreProperties>
</file>