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50" r:id="rId2"/>
    <p:sldId id="303" r:id="rId3"/>
    <p:sldId id="329" r:id="rId4"/>
    <p:sldId id="330" r:id="rId5"/>
    <p:sldId id="343" r:id="rId6"/>
    <p:sldId id="331" r:id="rId7"/>
    <p:sldId id="333" r:id="rId8"/>
    <p:sldId id="334" r:id="rId9"/>
    <p:sldId id="335" r:id="rId10"/>
    <p:sldId id="332" r:id="rId11"/>
    <p:sldId id="351" r:id="rId12"/>
    <p:sldId id="356" r:id="rId13"/>
    <p:sldId id="352" r:id="rId14"/>
    <p:sldId id="353" r:id="rId15"/>
    <p:sldId id="354" r:id="rId16"/>
    <p:sldId id="355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73" autoAdjust="0"/>
    <p:restoredTop sz="90941"/>
  </p:normalViewPr>
  <p:slideViewPr>
    <p:cSldViewPr>
      <p:cViewPr varScale="1">
        <p:scale>
          <a:sx n="112" d="100"/>
          <a:sy n="112" d="100"/>
        </p:scale>
        <p:origin x="9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10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11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2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3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7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8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160F6A-BB48-D14B-BF5E-9741EF3DA305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8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0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2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5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4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61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4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7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3</a:t>
            </a:r>
          </a:p>
        </p:txBody>
      </p:sp>
    </p:spTree>
    <p:extLst>
      <p:ext uri="{BB962C8B-B14F-4D97-AF65-F5344CB8AC3E}">
        <p14:creationId xmlns:p14="http://schemas.microsoft.com/office/powerpoint/2010/main" val="191758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10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22558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i1 := 1  j1 := 1</a:t>
            </a:r>
          </a:p>
          <a:p>
            <a:r>
              <a:rPr lang="en-US" dirty="0"/>
              <a:t>    k1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1969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 j2 := </a:t>
            </a:r>
            <a:r>
              <a:rPr lang="en-US">
                <a:sym typeface="Symbol" charset="2"/>
              </a:rPr>
              <a:t>(j4, j1)</a:t>
            </a:r>
          </a:p>
          <a:p>
            <a:r>
              <a:rPr lang="en-US">
                <a:sym typeface="Symbol" charset="2"/>
              </a:rPr>
              <a:t>    </a:t>
            </a:r>
            <a:r>
              <a:rPr lang="en-US"/>
              <a:t>k2 := </a:t>
            </a:r>
            <a:r>
              <a:rPr lang="en-US">
                <a:sym typeface="Symbol" charset="2"/>
              </a:rPr>
              <a:t>(k4, k1)</a:t>
            </a:r>
          </a:p>
          <a:p>
            <a:r>
              <a:rPr lang="en-US">
                <a:sym typeface="Symbol" charset="2"/>
              </a:rPr>
              <a:t>   </a:t>
            </a:r>
            <a:r>
              <a:rPr lang="en-US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j2 &lt; 20</a:t>
            </a:r>
            <a:endParaRPr lang="en-US" sz="280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475038" y="2168525"/>
            <a:ext cx="1096962" cy="106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flipH="1">
            <a:off x="4686300" y="2873375"/>
            <a:ext cx="11049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j2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j3 := i1</a:t>
            </a:r>
          </a:p>
          <a:p>
            <a:r>
              <a:rPr lang="en-US"/>
              <a:t>    k3 := k2+1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j5 := k2</a:t>
            </a:r>
          </a:p>
          <a:p>
            <a:r>
              <a:rPr lang="en-US" dirty="0"/>
              <a:t>    k5 := k2+1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937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j4 := </a:t>
            </a:r>
            <a:r>
              <a:rPr lang="en-US" dirty="0">
                <a:sym typeface="Symbol" charset="2"/>
              </a:rPr>
              <a:t>(j3, j5)</a:t>
            </a:r>
          </a:p>
          <a:p>
            <a:r>
              <a:rPr lang="en-US" sz="2800" dirty="0"/>
              <a:t>   </a:t>
            </a:r>
            <a:r>
              <a:rPr lang="en-US" dirty="0"/>
              <a:t>k4 := </a:t>
            </a:r>
            <a:r>
              <a:rPr lang="en-US" dirty="0">
                <a:sym typeface="Symbol" charset="2"/>
              </a:rPr>
              <a:t>(k3,k5)</a:t>
            </a:r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>
            <a:off x="5791200" y="2873375"/>
            <a:ext cx="106680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>
            <a:off x="4800600" y="5251450"/>
            <a:ext cx="14097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6210300" y="5251450"/>
            <a:ext cx="7620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16200000" flipV="1">
            <a:off x="3610768" y="3856832"/>
            <a:ext cx="4779963" cy="419100"/>
          </a:xfrm>
          <a:prstGeom prst="curvedConnector5">
            <a:avLst>
              <a:gd name="adj1" fmla="val -4782"/>
              <a:gd name="adj2" fmla="val -566292"/>
              <a:gd name="adj3" fmla="val 10478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11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 := 100</a:t>
            </a:r>
          </a:p>
          <a:p>
            <a:r>
              <a:rPr lang="en-US" sz="2800" dirty="0"/>
              <a:t>    </a:t>
            </a:r>
            <a:r>
              <a:rPr lang="en-US" dirty="0" err="1"/>
              <a:t>i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64059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/>
              <a:t>i</a:t>
            </a:r>
            <a:r>
              <a:rPr lang="en-US" dirty="0"/>
              <a:t>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75421" y="4487416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07929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51721" y="4034681"/>
            <a:ext cx="858397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85221" y="4487416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10118" y="4034681"/>
            <a:ext cx="1313303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608220" y="4016516"/>
            <a:ext cx="1745397" cy="858397"/>
          </a:xfrm>
          <a:prstGeom prst="curvedConnector5">
            <a:avLst>
              <a:gd name="adj1" fmla="val -13097"/>
              <a:gd name="adj2" fmla="val 406073"/>
              <a:gd name="adj3" fmla="val 1218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759496" cy="230832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k:=100</a:t>
            </a:r>
          </a:p>
          <a:p>
            <a:r>
              <a:rPr lang="en-US" dirty="0" err="1"/>
              <a:t>i</a:t>
            </a:r>
            <a:r>
              <a:rPr lang="en-US" dirty="0"/>
              <a:t>:=0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&lt;100:</a:t>
            </a:r>
          </a:p>
          <a:p>
            <a:r>
              <a:rPr lang="en-US" dirty="0"/>
              <a:t>    k:=k+1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:=i+1</a:t>
            </a:r>
          </a:p>
          <a:p>
            <a:r>
              <a:rPr lang="en-US" dirty="0"/>
              <a:t>return 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/>
              <a:t>D(2) = {3,4}</a:t>
            </a:r>
          </a:p>
          <a:p>
            <a:pPr>
              <a:buFont typeface="Arial"/>
              <a:buChar char="•"/>
            </a:pPr>
            <a:r>
              <a:rPr lang="en-US" dirty="0"/>
              <a:t>D(3) = {}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331677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 := 100</a:t>
            </a:r>
          </a:p>
          <a:p>
            <a:r>
              <a:rPr lang="en-US" sz="2800" dirty="0"/>
              <a:t>    </a:t>
            </a:r>
            <a:r>
              <a:rPr lang="en-US" dirty="0" err="1"/>
              <a:t>i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64059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/>
              <a:t>i</a:t>
            </a:r>
            <a:r>
              <a:rPr lang="en-US" dirty="0"/>
              <a:t>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75421" y="4487416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07929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51721" y="4034681"/>
            <a:ext cx="858397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85221" y="4487416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10118" y="4034681"/>
            <a:ext cx="1313303" cy="4527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608220" y="4016516"/>
            <a:ext cx="1745397" cy="858397"/>
          </a:xfrm>
          <a:prstGeom prst="curvedConnector5">
            <a:avLst>
              <a:gd name="adj1" fmla="val -13097"/>
              <a:gd name="adj2" fmla="val 406073"/>
              <a:gd name="adj3" fmla="val 1218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/>
              <a:t>D(2) = {3,4}</a:t>
            </a:r>
          </a:p>
          <a:p>
            <a:pPr>
              <a:buFont typeface="Arial"/>
              <a:buChar char="•"/>
            </a:pPr>
            <a:r>
              <a:rPr lang="en-US" dirty="0"/>
              <a:t>D(3) = {}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</p:spTree>
    <p:extLst>
      <p:ext uri="{BB962C8B-B14F-4D97-AF65-F5344CB8AC3E}">
        <p14:creationId xmlns:p14="http://schemas.microsoft.com/office/powerpoint/2010/main" val="67687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13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937421" y="2353816"/>
            <a:ext cx="1529535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 := 100</a:t>
            </a:r>
          </a:p>
          <a:p>
            <a:r>
              <a:rPr lang="en-US" sz="2800" dirty="0"/>
              <a:t>    </a:t>
            </a:r>
            <a:r>
              <a:rPr lang="en-US" dirty="0" err="1"/>
              <a:t>i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89821" y="3573016"/>
            <a:ext cx="1723849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err="1">
                <a:sym typeface="Symbol" charset="2"/>
              </a:rPr>
              <a:t>i,i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k = </a:t>
            </a:r>
            <a:r>
              <a:rPr lang="en-US" dirty="0">
                <a:sym typeface="Symbol" charset="2"/>
              </a:rPr>
              <a:t>(</a:t>
            </a:r>
            <a:r>
              <a:rPr lang="en-US" dirty="0" err="1">
                <a:sym typeface="Symbol" charset="2"/>
              </a:rPr>
              <a:t>k,k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if </a:t>
            </a:r>
            <a:r>
              <a:rPr lang="en-US" dirty="0" err="1"/>
              <a:t>i</a:t>
            </a:r>
            <a:r>
              <a:rPr lang="en-US" dirty="0"/>
              <a:t>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1138064" y="5301208"/>
            <a:ext cx="1752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k := k+1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:= i+1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02189" y="3246368"/>
            <a:ext cx="249557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2014364" y="4773344"/>
            <a:ext cx="937382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347864" y="5301208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951746" y="4773344"/>
            <a:ext cx="1234318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1203460" y="4383920"/>
            <a:ext cx="2559189" cy="937382"/>
          </a:xfrm>
          <a:prstGeom prst="curvedConnector5">
            <a:avLst>
              <a:gd name="adj1" fmla="val -8933"/>
              <a:gd name="adj2" fmla="val 379321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7704" y="16288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940152" y="2276872"/>
            <a:ext cx="2095445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{2,3,4}</a:t>
            </a:r>
          </a:p>
          <a:p>
            <a:pPr>
              <a:buFont typeface="Arial"/>
              <a:buChar char="•"/>
            </a:pPr>
            <a:r>
              <a:rPr lang="en-US" dirty="0"/>
              <a:t>D(2) = {3,4}</a:t>
            </a:r>
          </a:p>
          <a:p>
            <a:pPr>
              <a:buFont typeface="Arial"/>
              <a:buChar char="•"/>
            </a:pPr>
            <a:r>
              <a:rPr lang="en-US" dirty="0"/>
              <a:t>D(3) = {}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96136" y="16288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00936" y="4538464"/>
            <a:ext cx="1800493" cy="15696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96136" y="400506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7504" y="332656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i,k</a:t>
            </a:r>
            <a:r>
              <a:rPr lang="en-US" sz="2000" dirty="0"/>
              <a:t> in 1</a:t>
            </a:r>
          </a:p>
          <a:p>
            <a:r>
              <a:rPr lang="en-US" sz="2000" dirty="0"/>
              <a:t>DF(1) = {}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1124744"/>
            <a:ext cx="163049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</a:t>
            </a:r>
            <a:r>
              <a:rPr lang="en-US" sz="2000" dirty="0"/>
              <a:t> in 2</a:t>
            </a:r>
          </a:p>
          <a:p>
            <a:r>
              <a:rPr lang="en-US" sz="2000" dirty="0"/>
              <a:t>DF(2) = {2}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1988840"/>
            <a:ext cx="1837011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</a:t>
            </a:r>
            <a:r>
              <a:rPr lang="en-US" sz="2000" dirty="0" err="1"/>
              <a:t>i,k</a:t>
            </a:r>
            <a:r>
              <a:rPr lang="en-US" sz="2000" dirty="0"/>
              <a:t> in 3</a:t>
            </a:r>
          </a:p>
          <a:p>
            <a:r>
              <a:rPr lang="en-US" sz="2000" dirty="0"/>
              <a:t>DF(3) = {2}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4" y="2852936"/>
            <a:ext cx="1731814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Variable k in 4</a:t>
            </a:r>
          </a:p>
          <a:p>
            <a:r>
              <a:rPr lang="en-US" sz="2000" dirty="0"/>
              <a:t>DF(4) = {} </a:t>
            </a:r>
          </a:p>
        </p:txBody>
      </p:sp>
    </p:spTree>
    <p:extLst>
      <p:ext uri="{BB962C8B-B14F-4D97-AF65-F5344CB8AC3E}">
        <p14:creationId xmlns:p14="http://schemas.microsoft.com/office/powerpoint/2010/main" val="40722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  <p:bldP spid="2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14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305573" y="1849760"/>
            <a:ext cx="1683424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k1 := 100</a:t>
            </a:r>
          </a:p>
          <a:p>
            <a:r>
              <a:rPr lang="en-US" sz="2800" dirty="0"/>
              <a:t>    </a:t>
            </a:r>
            <a:r>
              <a:rPr lang="en-US" dirty="0"/>
              <a:t>i1 := 0</a:t>
            </a:r>
            <a:endParaRPr lang="en-US" sz="2800" dirty="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457973" y="3068960"/>
            <a:ext cx="2185514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i2 = </a:t>
            </a:r>
            <a:r>
              <a:rPr lang="en-US" dirty="0">
                <a:sym typeface="Symbol" charset="2"/>
              </a:rPr>
              <a:t>(i1,i3)</a:t>
            </a:r>
            <a:endParaRPr lang="en-US" dirty="0"/>
          </a:p>
          <a:p>
            <a:r>
              <a:rPr lang="en-US" dirty="0"/>
              <a:t>    k2 = </a:t>
            </a:r>
            <a:r>
              <a:rPr lang="en-US" dirty="0">
                <a:sym typeface="Symbol" charset="2"/>
              </a:rPr>
              <a:t>(k1,k3)</a:t>
            </a:r>
            <a:endParaRPr lang="en-US" dirty="0"/>
          </a:p>
          <a:p>
            <a:r>
              <a:rPr lang="en-US" dirty="0"/>
              <a:t>    if i2 &lt; 100</a:t>
            </a:r>
            <a:endParaRPr lang="en-US" sz="2800" dirty="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506216" y="4797152"/>
            <a:ext cx="1993776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3: k3 := k2+1</a:t>
            </a:r>
          </a:p>
          <a:p>
            <a:r>
              <a:rPr lang="en-US" dirty="0"/>
              <a:t>    i3 := i2+1</a:t>
            </a:r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147285" y="2742312"/>
            <a:ext cx="403445" cy="3266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503104" y="4269288"/>
            <a:ext cx="104762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716016" y="4797152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k</a:t>
            </a:r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50730" y="4269288"/>
            <a:ext cx="1003486" cy="5278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14" idx="2"/>
            <a:endCxn id="222213" idx="0"/>
          </p:cNvCxnSpPr>
          <p:nvPr/>
        </p:nvCxnSpPr>
        <p:spPr bwMode="auto">
          <a:xfrm rot="5400000" flipH="1" flipV="1">
            <a:off x="2747322" y="3824742"/>
            <a:ext cx="2559189" cy="1047626"/>
          </a:xfrm>
          <a:prstGeom prst="curvedConnector5">
            <a:avLst>
              <a:gd name="adj1" fmla="val -8933"/>
              <a:gd name="adj2" fmla="val 334592"/>
              <a:gd name="adj3" fmla="val 1089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9211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63888" y="1340768"/>
            <a:ext cx="1290137" cy="126188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</a:t>
            </a:r>
          </a:p>
          <a:p>
            <a:r>
              <a:rPr lang="en-US" sz="2800" dirty="0"/>
              <a:t>   </a:t>
            </a:r>
            <a:r>
              <a:rPr lang="en-US" dirty="0"/>
              <a:t>j := 2</a:t>
            </a:r>
          </a:p>
          <a:p>
            <a:r>
              <a:rPr lang="en-US" dirty="0"/>
              <a:t>   k := 10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851920" y="404664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208957" y="866329"/>
            <a:ext cx="51489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31840" y="3140968"/>
            <a:ext cx="2187768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if </a:t>
            </a:r>
            <a:r>
              <a:rPr lang="en-US" dirty="0" err="1"/>
              <a:t>i</a:t>
            </a:r>
            <a:r>
              <a:rPr lang="en-US" dirty="0"/>
              <a:t> &lt; k </a:t>
            </a:r>
            <a:r>
              <a:rPr lang="en-US" dirty="0" err="1"/>
              <a:t>goto</a:t>
            </a:r>
            <a:r>
              <a:rPr lang="en-US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835696" y="4149080"/>
            <a:ext cx="1583336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3: </a:t>
            </a:r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  <a:p>
            <a:r>
              <a:rPr lang="en-US" sz="2800" dirty="0"/>
              <a:t>   </a:t>
            </a:r>
            <a:r>
              <a:rPr lang="en-US" dirty="0"/>
              <a:t>j := j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013176"/>
            <a:ext cx="1244752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5: print j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013176"/>
            <a:ext cx="1566354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i</a:t>
            </a:r>
            <a:r>
              <a:rPr lang="en-US" dirty="0"/>
              <a:t> := </a:t>
            </a:r>
            <a:r>
              <a:rPr lang="en-US" dirty="0" err="1"/>
              <a:t>i</a:t>
            </a:r>
            <a:r>
              <a:rPr lang="en-US" dirty="0"/>
              <a:t>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>
            <a:off x="4208957" y="2602652"/>
            <a:ext cx="16767" cy="5383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149080"/>
            <a:ext cx="2649433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4: </a:t>
            </a:r>
            <a:r>
              <a:rPr lang="en-US" dirty="0"/>
              <a:t>if j &gt; k*10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5877272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</p:cNvCxnSpPr>
          <p:nvPr/>
        </p:nvCxnSpPr>
        <p:spPr bwMode="auto">
          <a:xfrm flipH="1">
            <a:off x="2915816" y="3602633"/>
            <a:ext cx="1309908" cy="5464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225724" y="3602633"/>
            <a:ext cx="1498404" cy="47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690320" y="4610745"/>
            <a:ext cx="1134389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824709" y="4610745"/>
            <a:ext cx="1195563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690320" y="5474841"/>
            <a:ext cx="1140950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474841"/>
            <a:ext cx="1324107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476212" y="3292120"/>
            <a:ext cx="1900664" cy="1598360"/>
          </a:xfrm>
          <a:prstGeom prst="curvedConnector5">
            <a:avLst>
              <a:gd name="adj1" fmla="val -12027"/>
              <a:gd name="adj2" fmla="val -101317"/>
              <a:gd name="adj3" fmla="val 1120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10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35896" y="1124744"/>
            <a:ext cx="1529535" cy="132343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k1 := 10</a:t>
            </a:r>
          </a:p>
          <a:p>
            <a:r>
              <a:rPr lang="en-US" sz="2800" dirty="0"/>
              <a:t>    </a:t>
            </a:r>
            <a:r>
              <a:rPr lang="en-US" dirty="0"/>
              <a:t>i1 := 1</a:t>
            </a:r>
          </a:p>
          <a:p>
            <a:r>
              <a:rPr lang="en-US" sz="2800" dirty="0"/>
              <a:t>    </a:t>
            </a:r>
            <a:r>
              <a:rPr lang="en-US" dirty="0"/>
              <a:t>j1 := 2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95936" y="332656"/>
            <a:ext cx="81705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entry</a:t>
            </a:r>
            <a:endParaRPr lang="en-US" sz="2800" dirty="0"/>
          </a:p>
        </p:txBody>
      </p: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 bwMode="auto">
          <a:xfrm flipH="1">
            <a:off x="4400664" y="794321"/>
            <a:ext cx="3798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059832" y="2924944"/>
            <a:ext cx="2640867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  i2 := </a:t>
            </a:r>
            <a:r>
              <a:rPr lang="en-US" dirty="0">
                <a:sym typeface="Symbol" charset="2"/>
              </a:rPr>
              <a:t>(i1,i3)</a:t>
            </a:r>
          </a:p>
          <a:p>
            <a:r>
              <a:rPr lang="en-US" dirty="0">
                <a:sym typeface="Symbol" charset="2"/>
              </a:rPr>
              <a:t>      j2 := (j1,j3)</a:t>
            </a:r>
          </a:p>
          <a:p>
            <a:r>
              <a:rPr lang="en-US" dirty="0"/>
              <a:t>      if i2 &lt; k1 </a:t>
            </a:r>
            <a:r>
              <a:rPr lang="en-US" dirty="0" err="1"/>
              <a:t>goto</a:t>
            </a:r>
            <a:r>
              <a:rPr lang="en-US" dirty="0"/>
              <a:t> 3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03648" y="4653136"/>
            <a:ext cx="1874131" cy="8925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3: i3 := i2 + 1</a:t>
            </a:r>
          </a:p>
          <a:p>
            <a:r>
              <a:rPr lang="en-US" sz="2800" dirty="0"/>
              <a:t>   </a:t>
            </a:r>
            <a:r>
              <a:rPr lang="en-US" dirty="0"/>
              <a:t>j3 := j2 * 2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067944" y="5301208"/>
            <a:ext cx="139864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5: print j2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372200" y="5301208"/>
            <a:ext cx="18741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6: i4 := i2 + 1</a:t>
            </a:r>
          </a:p>
        </p:txBody>
      </p:sp>
      <p:cxnSp>
        <p:nvCxnSpPr>
          <p:cNvPr id="16" name="Straight Arrow Connector 15"/>
          <p:cNvCxnSpPr>
            <a:stCxn id="5" idx="2"/>
            <a:endCxn id="10" idx="0"/>
          </p:cNvCxnSpPr>
          <p:nvPr/>
        </p:nvCxnSpPr>
        <p:spPr bwMode="auto">
          <a:xfrm flipH="1">
            <a:off x="4380266" y="2448183"/>
            <a:ext cx="20398" cy="4767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499992" y="4437112"/>
            <a:ext cx="2957210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4: if j2 &gt; k1*10 </a:t>
            </a:r>
            <a:r>
              <a:rPr lang="en-US" dirty="0" err="1"/>
              <a:t>goto</a:t>
            </a:r>
            <a:r>
              <a:rPr lang="en-US" dirty="0"/>
              <a:t> 5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5508104" y="6165304"/>
            <a:ext cx="646331" cy="46166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exit</a:t>
            </a:r>
            <a:endParaRPr lang="en-US" sz="2800" dirty="0"/>
          </a:p>
        </p:txBody>
      </p: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 bwMode="auto">
          <a:xfrm flipH="1">
            <a:off x="2340714" y="4125272"/>
            <a:ext cx="2039552" cy="5278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10" idx="2"/>
          </p:cNvCxnSpPr>
          <p:nvPr/>
        </p:nvCxnSpPr>
        <p:spPr bwMode="auto">
          <a:xfrm>
            <a:off x="4380266" y="4125272"/>
            <a:ext cx="1271854" cy="239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17" idx="2"/>
            <a:endCxn id="12" idx="0"/>
          </p:cNvCxnSpPr>
          <p:nvPr/>
        </p:nvCxnSpPr>
        <p:spPr bwMode="auto">
          <a:xfrm flipH="1">
            <a:off x="4767264" y="4898777"/>
            <a:ext cx="1211333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7" idx="2"/>
          </p:cNvCxnSpPr>
          <p:nvPr/>
        </p:nvCxnSpPr>
        <p:spPr bwMode="auto">
          <a:xfrm>
            <a:off x="5978597" y="4898777"/>
            <a:ext cx="1041675" cy="330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9" idx="0"/>
          </p:cNvCxnSpPr>
          <p:nvPr/>
        </p:nvCxnSpPr>
        <p:spPr bwMode="auto">
          <a:xfrm>
            <a:off x="4767264" y="5762873"/>
            <a:ext cx="106400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9" idx="0"/>
          </p:cNvCxnSpPr>
          <p:nvPr/>
        </p:nvCxnSpPr>
        <p:spPr bwMode="auto">
          <a:xfrm flipH="1">
            <a:off x="5831270" y="5762873"/>
            <a:ext cx="1477996" cy="402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urved Connector 32"/>
          <p:cNvCxnSpPr>
            <a:stCxn id="11" idx="2"/>
            <a:endCxn id="10" idx="0"/>
          </p:cNvCxnSpPr>
          <p:nvPr/>
        </p:nvCxnSpPr>
        <p:spPr bwMode="auto">
          <a:xfrm rot="5400000" flipH="1" flipV="1">
            <a:off x="2050118" y="3215540"/>
            <a:ext cx="2620744" cy="2039552"/>
          </a:xfrm>
          <a:prstGeom prst="curvedConnector5">
            <a:avLst>
              <a:gd name="adj1" fmla="val -8723"/>
              <a:gd name="adj2" fmla="val -83243"/>
              <a:gd name="adj3" fmla="val 1087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62FDB-F864-E842-91C2-6712A2A878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9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2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3505200" y="1600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3657600" y="2819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2743200" y="3733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4481513" y="2432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3619500" y="3286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4953000" y="3733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27432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4953000" y="4648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3886200" y="5791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4510088" y="3286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3619500" y="4200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3619500" y="4200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3657600" y="5480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4648200" y="5480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2859881" y="4469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76200" y="1828800"/>
            <a:ext cx="1832853" cy="4154983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:=1</a:t>
            </a:r>
          </a:p>
          <a:p>
            <a:r>
              <a:rPr lang="en-US" dirty="0" err="1"/>
              <a:t>j</a:t>
            </a:r>
            <a:r>
              <a:rPr lang="en-US" dirty="0"/>
              <a:t>:=1</a:t>
            </a:r>
          </a:p>
          <a:p>
            <a:r>
              <a:rPr lang="en-US" dirty="0" err="1"/>
              <a:t>k</a:t>
            </a:r>
            <a:r>
              <a:rPr lang="en-US" dirty="0"/>
              <a:t>:=0</a:t>
            </a:r>
          </a:p>
          <a:p>
            <a:r>
              <a:rPr lang="en-US" dirty="0"/>
              <a:t>while </a:t>
            </a:r>
            <a:r>
              <a:rPr lang="en-US" dirty="0" err="1"/>
              <a:t>k</a:t>
            </a:r>
            <a:r>
              <a:rPr lang="en-US" dirty="0"/>
              <a:t>&lt;100:</a:t>
            </a:r>
          </a:p>
          <a:p>
            <a:r>
              <a:rPr lang="en-US" dirty="0"/>
              <a:t>    if </a:t>
            </a:r>
            <a:r>
              <a:rPr lang="en-US" dirty="0" err="1"/>
              <a:t>j</a:t>
            </a:r>
            <a:r>
              <a:rPr lang="en-US" dirty="0"/>
              <a:t> &lt; 20:</a:t>
            </a:r>
          </a:p>
          <a:p>
            <a:r>
              <a:rPr lang="en-US" dirty="0"/>
              <a:t>        </a:t>
            </a:r>
            <a:r>
              <a:rPr lang="en-US" dirty="0" err="1"/>
              <a:t>j</a:t>
            </a:r>
            <a:r>
              <a:rPr lang="en-US" dirty="0"/>
              <a:t>:=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k</a:t>
            </a:r>
            <a:r>
              <a:rPr lang="en-US" dirty="0"/>
              <a:t>:=k+1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j</a:t>
            </a:r>
            <a:r>
              <a:rPr lang="en-US" dirty="0"/>
              <a:t>:=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k</a:t>
            </a:r>
            <a:r>
              <a:rPr lang="en-US" dirty="0"/>
              <a:t>:=k+1</a:t>
            </a:r>
          </a:p>
          <a:p>
            <a:r>
              <a:rPr lang="en-US" dirty="0"/>
              <a:t>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0" y="1219200"/>
            <a:ext cx="12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72200" y="17526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4600" y="2133600"/>
            <a:ext cx="278794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dirty="0"/>
              <a:t>D(3) = {5,6,7}</a:t>
            </a:r>
          </a:p>
          <a:p>
            <a:pPr>
              <a:buFont typeface="Arial"/>
              <a:buChar char="•"/>
            </a:pPr>
            <a:r>
              <a:rPr lang="en-US" dirty="0"/>
              <a:t>D(4) = {}</a:t>
            </a:r>
          </a:p>
          <a:p>
            <a:pPr>
              <a:buFont typeface="Arial"/>
              <a:buChar char="•"/>
            </a:pPr>
            <a:r>
              <a:rPr lang="en-US" dirty="0"/>
              <a:t>D(5) = {}</a:t>
            </a:r>
          </a:p>
          <a:p>
            <a:pPr>
              <a:buFont typeface="Arial"/>
              <a:buChar char="•"/>
            </a:pPr>
            <a:r>
              <a:rPr lang="en-US" dirty="0"/>
              <a:t>D(6) = {}</a:t>
            </a:r>
          </a:p>
          <a:p>
            <a:pPr>
              <a:buFont typeface="Arial"/>
              <a:buChar char="•"/>
            </a:pPr>
            <a:r>
              <a:rPr lang="en-US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19800" y="1600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4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67400" y="3198167"/>
            <a:ext cx="21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Dominator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1800" y="3657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3246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0" y="51054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150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81800" y="4419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34200" y="5943600"/>
            <a:ext cx="42406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7:</a:t>
            </a:r>
          </a:p>
        </p:txBody>
      </p:sp>
      <p:cxnSp>
        <p:nvCxnSpPr>
          <p:cNvPr id="36" name="Straight Connector 35"/>
          <p:cNvCxnSpPr>
            <a:stCxn id="28" idx="2"/>
            <a:endCxn id="33" idx="0"/>
          </p:cNvCxnSpPr>
          <p:nvPr/>
        </p:nvCxnSpPr>
        <p:spPr bwMode="auto">
          <a:xfrm rot="5400000">
            <a:off x="6843665" y="4269432"/>
            <a:ext cx="3003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>
            <a:stCxn id="33" idx="2"/>
            <a:endCxn id="29" idx="0"/>
          </p:cNvCxnSpPr>
          <p:nvPr/>
        </p:nvCxnSpPr>
        <p:spPr bwMode="auto">
          <a:xfrm rot="5400000">
            <a:off x="6653165" y="4764732"/>
            <a:ext cx="224135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3" idx="2"/>
            <a:endCxn id="30" idx="0"/>
          </p:cNvCxnSpPr>
          <p:nvPr/>
        </p:nvCxnSpPr>
        <p:spPr bwMode="auto">
          <a:xfrm rot="16200000" flipH="1">
            <a:off x="7148465" y="4726632"/>
            <a:ext cx="224135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9" idx="2"/>
            <a:endCxn id="31" idx="0"/>
          </p:cNvCxnSpPr>
          <p:nvPr/>
        </p:nvCxnSpPr>
        <p:spPr bwMode="auto">
          <a:xfrm rot="5400000">
            <a:off x="60435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29" idx="2"/>
            <a:endCxn id="32" idx="0"/>
          </p:cNvCxnSpPr>
          <p:nvPr/>
        </p:nvCxnSpPr>
        <p:spPr bwMode="auto">
          <a:xfrm rot="5400000">
            <a:off x="6348365" y="5755332"/>
            <a:ext cx="376535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29" idx="2"/>
            <a:endCxn id="34" idx="0"/>
          </p:cNvCxnSpPr>
          <p:nvPr/>
        </p:nvCxnSpPr>
        <p:spPr bwMode="auto">
          <a:xfrm rot="16200000" flipH="1">
            <a:off x="6653165" y="5450532"/>
            <a:ext cx="376535" cy="6096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5</a:t>
            </a:fld>
            <a:endParaRPr lang="en-US"/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1752600" y="1981200"/>
            <a:ext cx="1951038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1: i := 1  j := 1</a:t>
            </a:r>
          </a:p>
          <a:p>
            <a:r>
              <a:rPr lang="en-US"/>
              <a:t>    k := 0</a:t>
            </a:r>
            <a:endParaRPr lang="en-US" sz="2800"/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1905000" y="3200400"/>
            <a:ext cx="1703388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2: if k &lt; 100</a:t>
            </a:r>
            <a:endParaRPr lang="en-US" sz="2800"/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90600" y="41148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3: if j &lt; 20</a:t>
            </a:r>
            <a:endParaRPr lang="en-US" sz="2800"/>
          </a:p>
        </p:txBody>
      </p:sp>
      <p:cxnSp>
        <p:nvCxnSpPr>
          <p:cNvPr id="222215" name="AutoShape 7"/>
          <p:cNvCxnSpPr>
            <a:cxnSpLocks noChangeShapeType="1"/>
            <a:stCxn id="222212" idx="2"/>
            <a:endCxn id="222213" idx="0"/>
          </p:cNvCxnSpPr>
          <p:nvPr/>
        </p:nvCxnSpPr>
        <p:spPr bwMode="auto">
          <a:xfrm>
            <a:off x="2728913" y="2813050"/>
            <a:ext cx="28575" cy="387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16" name="AutoShape 8"/>
          <p:cNvCxnSpPr>
            <a:cxnSpLocks noChangeShapeType="1"/>
            <a:stCxn id="222213" idx="2"/>
            <a:endCxn id="222214" idx="0"/>
          </p:cNvCxnSpPr>
          <p:nvPr/>
        </p:nvCxnSpPr>
        <p:spPr bwMode="auto">
          <a:xfrm flipH="1">
            <a:off x="1866900" y="3667125"/>
            <a:ext cx="890588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3200400" y="4114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4: return j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9906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5: j := i</a:t>
            </a:r>
          </a:p>
          <a:p>
            <a:r>
              <a:rPr lang="en-US"/>
              <a:t>    k := k+1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3200400" y="5029200"/>
            <a:ext cx="18288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2133600" y="6172200"/>
            <a:ext cx="15240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  <a:endParaRPr lang="en-US" sz="2800"/>
          </a:p>
        </p:txBody>
      </p:sp>
      <p:cxnSp>
        <p:nvCxnSpPr>
          <p:cNvPr id="222222" name="AutoShape 14"/>
          <p:cNvCxnSpPr>
            <a:cxnSpLocks noChangeShapeType="1"/>
            <a:stCxn id="222213" idx="2"/>
            <a:endCxn id="222218" idx="0"/>
          </p:cNvCxnSpPr>
          <p:nvPr/>
        </p:nvCxnSpPr>
        <p:spPr bwMode="auto">
          <a:xfrm>
            <a:off x="2757488" y="3667125"/>
            <a:ext cx="1281112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3" name="AutoShape 15"/>
          <p:cNvCxnSpPr>
            <a:cxnSpLocks noChangeShapeType="1"/>
            <a:stCxn id="222214" idx="2"/>
            <a:endCxn id="222219" idx="0"/>
          </p:cNvCxnSpPr>
          <p:nvPr/>
        </p:nvCxnSpPr>
        <p:spPr bwMode="auto">
          <a:xfrm>
            <a:off x="1866900" y="4581525"/>
            <a:ext cx="381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4" name="AutoShape 16"/>
          <p:cNvCxnSpPr>
            <a:cxnSpLocks noChangeShapeType="1"/>
            <a:stCxn id="222214" idx="2"/>
            <a:endCxn id="222220" idx="0"/>
          </p:cNvCxnSpPr>
          <p:nvPr/>
        </p:nvCxnSpPr>
        <p:spPr bwMode="auto">
          <a:xfrm>
            <a:off x="1866900" y="4581525"/>
            <a:ext cx="22479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5" name="AutoShape 17"/>
          <p:cNvCxnSpPr>
            <a:cxnSpLocks noChangeShapeType="1"/>
            <a:stCxn id="222219" idx="2"/>
            <a:endCxn id="222221" idx="0"/>
          </p:cNvCxnSpPr>
          <p:nvPr/>
        </p:nvCxnSpPr>
        <p:spPr bwMode="auto">
          <a:xfrm>
            <a:off x="1905000" y="5861050"/>
            <a:ext cx="9906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6" name="AutoShape 18"/>
          <p:cNvCxnSpPr>
            <a:cxnSpLocks noChangeShapeType="1"/>
            <a:stCxn id="222220" idx="2"/>
            <a:endCxn id="222221" idx="0"/>
          </p:cNvCxnSpPr>
          <p:nvPr/>
        </p:nvCxnSpPr>
        <p:spPr bwMode="auto">
          <a:xfrm flipH="1">
            <a:off x="2895600" y="5861050"/>
            <a:ext cx="1219200" cy="31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2227" name="AutoShape 19"/>
          <p:cNvCxnSpPr>
            <a:cxnSpLocks noChangeShapeType="1"/>
            <a:stCxn id="222221" idx="2"/>
            <a:endCxn id="222213" idx="0"/>
          </p:cNvCxnSpPr>
          <p:nvPr/>
        </p:nvCxnSpPr>
        <p:spPr bwMode="auto">
          <a:xfrm rot="16200000" flipV="1">
            <a:off x="1107281" y="4850607"/>
            <a:ext cx="3438525" cy="138112"/>
          </a:xfrm>
          <a:prstGeom prst="curvedConnector5">
            <a:avLst>
              <a:gd name="adj1" fmla="val -6648"/>
              <a:gd name="adj2" fmla="val -2172417"/>
              <a:gd name="adj3" fmla="val 106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457200" y="1524000"/>
            <a:ext cx="2680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Flow Graph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72200" y="990600"/>
            <a:ext cx="2146742" cy="20313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1800" dirty="0"/>
              <a:t>D(1) = {2,3,4,5,6,7}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D(2) = {3,4,5,6,7}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D(3) = {5,6,7}</a:t>
            </a:r>
          </a:p>
          <a:p>
            <a:pPr>
              <a:buFont typeface="Arial"/>
              <a:buChar char="•"/>
            </a:pPr>
            <a:r>
              <a:rPr lang="en-US" sz="1800" dirty="0"/>
              <a:t>D(4)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D(5)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D(6) = {}</a:t>
            </a:r>
          </a:p>
          <a:p>
            <a:pPr>
              <a:buFont typeface="Arial"/>
              <a:buChar char="•"/>
            </a:pPr>
            <a:r>
              <a:rPr lang="en-US" sz="1800" dirty="0"/>
              <a:t>D(7) = {}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457200"/>
            <a:ext cx="2842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Relations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2200" y="3733800"/>
            <a:ext cx="1800493" cy="26776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/>
              <a:t>DF(1) = {}</a:t>
            </a:r>
          </a:p>
          <a:p>
            <a:pPr>
              <a:buFont typeface="Arial"/>
              <a:buChar char="•"/>
            </a:pPr>
            <a:r>
              <a:rPr lang="en-US" dirty="0"/>
              <a:t>DF(2) = {2}</a:t>
            </a:r>
          </a:p>
          <a:p>
            <a:pPr>
              <a:buFont typeface="Arial"/>
              <a:buChar char="•"/>
            </a:pPr>
            <a:r>
              <a:rPr lang="en-US" dirty="0"/>
              <a:t>DF(3) = {2}</a:t>
            </a:r>
          </a:p>
          <a:p>
            <a:pPr>
              <a:buFont typeface="Arial"/>
              <a:buChar char="•"/>
            </a:pPr>
            <a:r>
              <a:rPr lang="en-US" dirty="0"/>
              <a:t>DF(4) = {}</a:t>
            </a:r>
          </a:p>
          <a:p>
            <a:pPr>
              <a:buFont typeface="Arial"/>
              <a:buChar char="•"/>
            </a:pPr>
            <a:r>
              <a:rPr lang="en-US" dirty="0"/>
              <a:t>DF(5) = {7}</a:t>
            </a:r>
          </a:p>
          <a:p>
            <a:pPr>
              <a:buFont typeface="Arial"/>
              <a:buChar char="•"/>
            </a:pPr>
            <a:r>
              <a:rPr lang="en-US" dirty="0"/>
              <a:t>DF(6) = {7}</a:t>
            </a:r>
          </a:p>
          <a:p>
            <a:pPr>
              <a:buFont typeface="Arial"/>
              <a:buChar char="•"/>
            </a:pPr>
            <a:r>
              <a:rPr lang="en-US" dirty="0"/>
              <a:t>DF(7) = {2}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67400" y="3200400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Dominance Frontier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6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7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</a:t>
            </a:r>
            <a:r>
              <a:rPr lang="en-US"/>
              <a:t>if k </a:t>
            </a:r>
            <a:r>
              <a:rPr lang="en-US" dirty="0"/>
              <a:t>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8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623126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19666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j</a:t>
            </a:r>
            <a:r>
              <a:rPr lang="en-US" dirty="0"/>
              <a:t> in 6</a:t>
            </a:r>
          </a:p>
          <a:p>
            <a:r>
              <a:rPr lang="en-US" dirty="0"/>
              <a:t>DF(6) = { 7 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SSA Form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2DCBB7-0D72-414E-9F56-266DA4AACC86}" type="slidenum">
              <a:rPr lang="en-US"/>
              <a:pPr/>
              <a:t>9</a:t>
            </a:fld>
            <a:endParaRPr lang="en-US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219200" y="1752600"/>
            <a:ext cx="1959641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1: </a:t>
            </a:r>
            <a:r>
              <a:rPr lang="en-US" dirty="0" err="1"/>
              <a:t>i</a:t>
            </a:r>
            <a:r>
              <a:rPr lang="en-US" dirty="0"/>
              <a:t> := 1  </a:t>
            </a:r>
            <a:r>
              <a:rPr lang="en-US" dirty="0" err="1"/>
              <a:t>j</a:t>
            </a:r>
            <a:r>
              <a:rPr lang="en-US" dirty="0"/>
              <a:t> := 1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0</a:t>
            </a:r>
            <a:endParaRPr lang="en-US" sz="2800" dirty="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2438400" cy="120032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2: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(k,k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   </a:t>
            </a:r>
            <a:r>
              <a:rPr lang="en-US" dirty="0"/>
              <a:t> if k2 &lt; 100</a:t>
            </a: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810000" y="3505200"/>
            <a:ext cx="1752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if </a:t>
            </a:r>
            <a:r>
              <a:rPr lang="en-US" dirty="0" err="1"/>
              <a:t>j</a:t>
            </a:r>
            <a:r>
              <a:rPr lang="en-US" dirty="0"/>
              <a:t> &lt; 20</a:t>
            </a:r>
            <a:endParaRPr lang="en-US" sz="2800" dirty="0"/>
          </a:p>
        </p:txBody>
      </p:sp>
      <p:cxnSp>
        <p:nvCxnSpPr>
          <p:cNvPr id="26" name="AutoShape 6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3178841" y="2168099"/>
            <a:ext cx="1393159" cy="108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7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4924514" y="2638514"/>
            <a:ext cx="628472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6019800" y="35052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4: return </a:t>
            </a:r>
            <a:r>
              <a:rPr lang="en-US" dirty="0" err="1"/>
              <a:t>j</a:t>
            </a:r>
            <a:endParaRPr lang="en-US" dirty="0"/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810000" y="4419600"/>
            <a:ext cx="19812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5: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6019800" y="4419600"/>
            <a:ext cx="1905000" cy="831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6: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/>
              <a:t>k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k+1</a:t>
            </a:r>
            <a:endParaRPr lang="en-US" sz="2800" dirty="0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4953000" y="5562600"/>
            <a:ext cx="2514600" cy="83099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7: </a:t>
            </a:r>
            <a:r>
              <a:rPr lang="en-US" dirty="0" err="1"/>
              <a:t>j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(j</a:t>
            </a:r>
            <a:r>
              <a:rPr lang="en-US" dirty="0">
                <a:sym typeface="Symbol" charset="2"/>
              </a:rPr>
              <a:t>, </a:t>
            </a:r>
            <a:r>
              <a:rPr lang="en-US" dirty="0" err="1">
                <a:sym typeface="Symbol" charset="2"/>
              </a:rPr>
              <a:t>j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k</a:t>
            </a:r>
            <a:r>
              <a:rPr lang="en-US" dirty="0"/>
              <a:t> := </a:t>
            </a:r>
            <a:r>
              <a:rPr lang="en-US" dirty="0" err="1">
                <a:sym typeface="Symbol" charset="2"/>
              </a:rPr>
              <a:t>(k,k</a:t>
            </a:r>
            <a:r>
              <a:rPr lang="en-US" dirty="0">
                <a:sym typeface="Symbol" charset="2"/>
              </a:rPr>
              <a:t>)</a:t>
            </a:r>
            <a:endParaRPr lang="en-US" dirty="0"/>
          </a:p>
        </p:txBody>
      </p:sp>
      <p:cxnSp>
        <p:nvCxnSpPr>
          <p:cNvPr id="32" name="AutoShape 12"/>
          <p:cNvCxnSpPr>
            <a:cxnSpLocks noChangeShapeType="1"/>
            <a:stCxn id="24" idx="2"/>
            <a:endCxn id="28" idx="0"/>
          </p:cNvCxnSpPr>
          <p:nvPr/>
        </p:nvCxnSpPr>
        <p:spPr bwMode="auto">
          <a:xfrm rot="16200000" flipH="1">
            <a:off x="6010364" y="2657564"/>
            <a:ext cx="628472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13"/>
          <p:cNvCxnSpPr>
            <a:cxnSpLocks noChangeShapeType="1"/>
            <a:stCxn id="25" idx="2"/>
            <a:endCxn id="29" idx="0"/>
          </p:cNvCxnSpPr>
          <p:nvPr/>
        </p:nvCxnSpPr>
        <p:spPr bwMode="auto">
          <a:xfrm>
            <a:off x="4686300" y="3971925"/>
            <a:ext cx="1143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14"/>
          <p:cNvCxnSpPr>
            <a:cxnSpLocks noChangeShapeType="1"/>
            <a:stCxn id="25" idx="2"/>
            <a:endCxn id="30" idx="0"/>
          </p:cNvCxnSpPr>
          <p:nvPr/>
        </p:nvCxnSpPr>
        <p:spPr bwMode="auto">
          <a:xfrm>
            <a:off x="4686300" y="3971925"/>
            <a:ext cx="2286000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" name="AutoShape 15"/>
          <p:cNvCxnSpPr>
            <a:cxnSpLocks noChangeShapeType="1"/>
            <a:stCxn id="29" idx="2"/>
            <a:endCxn id="31" idx="0"/>
          </p:cNvCxnSpPr>
          <p:nvPr/>
        </p:nvCxnSpPr>
        <p:spPr bwMode="auto">
          <a:xfrm rot="16200000" flipH="1">
            <a:off x="5349875" y="4702175"/>
            <a:ext cx="31115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6" name="AutoShape 16"/>
          <p:cNvCxnSpPr>
            <a:cxnSpLocks noChangeShapeType="1"/>
            <a:stCxn id="30" idx="2"/>
            <a:endCxn id="31" idx="0"/>
          </p:cNvCxnSpPr>
          <p:nvPr/>
        </p:nvCxnSpPr>
        <p:spPr bwMode="auto">
          <a:xfrm rot="5400000">
            <a:off x="6435725" y="5026025"/>
            <a:ext cx="31115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" name="AutoShape 17"/>
          <p:cNvCxnSpPr>
            <a:cxnSpLocks noChangeShapeType="1"/>
            <a:stCxn id="31" idx="2"/>
            <a:endCxn id="24" idx="0"/>
          </p:cNvCxnSpPr>
          <p:nvPr/>
        </p:nvCxnSpPr>
        <p:spPr bwMode="auto">
          <a:xfrm rot="5400000" flipH="1">
            <a:off x="3642151" y="3825449"/>
            <a:ext cx="4717197" cy="419100"/>
          </a:xfrm>
          <a:prstGeom prst="curvedConnector5">
            <a:avLst>
              <a:gd name="adj1" fmla="val -4846"/>
              <a:gd name="adj2" fmla="val -555989"/>
              <a:gd name="adj3" fmla="val 10484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685800" y="30480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5</a:t>
            </a:r>
          </a:p>
          <a:p>
            <a:r>
              <a:rPr lang="en-US" dirty="0"/>
              <a:t>DF(5) = { 7 }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41148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7</a:t>
            </a:r>
          </a:p>
          <a:p>
            <a:r>
              <a:rPr lang="en-US" dirty="0"/>
              <a:t>DF(7) = { 2 }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5181600"/>
            <a:ext cx="1988044" cy="8309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Variable </a:t>
            </a:r>
            <a:r>
              <a:rPr lang="en-US" dirty="0" err="1"/>
              <a:t>k</a:t>
            </a:r>
            <a:r>
              <a:rPr lang="en-US" dirty="0"/>
              <a:t> in 6</a:t>
            </a:r>
          </a:p>
          <a:p>
            <a:r>
              <a:rPr lang="en-US" dirty="0"/>
              <a:t>DF(6) = { 7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1603</Words>
  <Application>Microsoft Macintosh PowerPoint</Application>
  <PresentationFormat>On-screen Show (4:3)</PresentationFormat>
  <Paragraphs>323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1_Blank Presentation</vt:lpstr>
      <vt:lpstr>Static Single Assignment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Converting to SSA Form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1146</cp:revision>
  <cp:lastPrinted>2011-11-29T07:18:27Z</cp:lastPrinted>
  <dcterms:created xsi:type="dcterms:W3CDTF">2011-11-30T17:42:58Z</dcterms:created>
  <dcterms:modified xsi:type="dcterms:W3CDTF">2019-08-09T01:02:36Z</dcterms:modified>
</cp:coreProperties>
</file>