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4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5"/>
    <p:restoredTop sz="93424"/>
  </p:normalViewPr>
  <p:slideViewPr>
    <p:cSldViewPr snapToGrid="0" snapToObjects="1">
      <p:cViewPr varScale="1">
        <p:scale>
          <a:sx n="157" d="100"/>
          <a:sy n="157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3693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Shape 7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Shape 7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Shape 84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Shape 8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Shape 8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8" name="Shape 8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Shape 9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4" name="Shape 9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Shape 9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8" name="Shape 9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Shape 10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3" name="Shape 10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Shape 106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Shape 10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9" name="Shape 10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Shape 1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3" name="Shape 11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Shape 1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8" name="Shape 115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Shape 120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Shape 1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4" name="Shape 120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Shape 124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Shape 1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8" name="Shape 12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Shape 129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Shape 1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4" name="Shape 129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Shape 133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Shape 1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8" name="Shape 13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Shape 13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3" name="Shape 138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Shape 142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Shape 14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9" name="Shape 14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514599" y="152399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43450" y="2381249"/>
            <a:ext cx="5486399" cy="194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49"/>
            <a:ext cx="5486399" cy="567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09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575725" y="548675"/>
            <a:ext cx="31551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LEX5: Regexps to NFA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4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two NFAs for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is a NFA that accepts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283" name="Shape 283"/>
          <p:cNvGrpSpPr/>
          <p:nvPr/>
        </p:nvGrpSpPr>
        <p:grpSpPr>
          <a:xfrm>
            <a:off x="1981199" y="3467766"/>
            <a:ext cx="5638800" cy="1180433"/>
            <a:chOff x="1981199" y="3467766"/>
            <a:chExt cx="5638800" cy="1180433"/>
          </a:xfrm>
        </p:grpSpPr>
        <p:sp>
          <p:nvSpPr>
            <p:cNvPr id="284" name="Shape 284"/>
            <p:cNvSpPr txBox="1"/>
            <p:nvPr/>
          </p:nvSpPr>
          <p:spPr>
            <a:xfrm>
              <a:off x="4562400" y="3467766"/>
              <a:ext cx="4764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grpSp>
          <p:nvGrpSpPr>
            <p:cNvPr id="285" name="Shape 285"/>
            <p:cNvGrpSpPr/>
            <p:nvPr/>
          </p:nvGrpSpPr>
          <p:grpSpPr>
            <a:xfrm>
              <a:off x="1981199" y="3581399"/>
              <a:ext cx="5638800" cy="1066800"/>
              <a:chOff x="1981199" y="3581399"/>
              <a:chExt cx="5638800" cy="1066800"/>
            </a:xfrm>
          </p:grpSpPr>
          <p:sp>
            <p:nvSpPr>
              <p:cNvPr id="286" name="Shape 286" descr="25%"/>
              <p:cNvSpPr/>
              <p:nvPr/>
            </p:nvSpPr>
            <p:spPr>
              <a:xfrm>
                <a:off x="5105399" y="3581399"/>
                <a:ext cx="2514600" cy="10668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22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Shape 287" descr="25%"/>
              <p:cNvSpPr/>
              <p:nvPr/>
            </p:nvSpPr>
            <p:spPr>
              <a:xfrm>
                <a:off x="1981199" y="3581399"/>
                <a:ext cx="2514599" cy="10668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22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2133599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3733800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73025" cap="flat" cmpd="dbl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Shape 290"/>
              <p:cNvSpPr txBox="1"/>
              <p:nvPr/>
            </p:nvSpPr>
            <p:spPr>
              <a:xfrm>
                <a:off x="2981325" y="3886199"/>
                <a:ext cx="447600" cy="4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r1</a:t>
                </a:r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5257799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6858000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73025" cap="flat" cmpd="dbl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Shape 293"/>
              <p:cNvSpPr txBox="1"/>
              <p:nvPr/>
            </p:nvSpPr>
            <p:spPr>
              <a:xfrm>
                <a:off x="6105524" y="3886199"/>
                <a:ext cx="447600" cy="4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r2</a:t>
                </a:r>
              </a:p>
            </p:txBody>
          </p:sp>
          <p:cxnSp>
            <p:nvCxnSpPr>
              <p:cNvPr id="294" name="Shape 294"/>
              <p:cNvCxnSpPr>
                <a:stCxn id="288" idx="7"/>
                <a:endCxn id="289" idx="3"/>
              </p:cNvCxnSpPr>
              <p:nvPr/>
            </p:nvCxnSpPr>
            <p:spPr>
              <a:xfrm rot="-5400000" flipH="1">
                <a:off x="3022926" y="3530273"/>
                <a:ext cx="431100" cy="1169100"/>
              </a:xfrm>
              <a:prstGeom prst="curvedConnector5">
                <a:avLst>
                  <a:gd name="adj1" fmla="val -75945"/>
                  <a:gd name="adj2" fmla="val 50002"/>
                  <a:gd name="adj3" fmla="val 175934"/>
                </a:avLst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95" name="Shape 295"/>
              <p:cNvCxnSpPr>
                <a:stCxn id="291" idx="7"/>
                <a:endCxn id="292" idx="3"/>
              </p:cNvCxnSpPr>
              <p:nvPr/>
            </p:nvCxnSpPr>
            <p:spPr>
              <a:xfrm rot="-5400000" flipH="1">
                <a:off x="6147125" y="3530273"/>
                <a:ext cx="431100" cy="1169100"/>
              </a:xfrm>
              <a:prstGeom prst="curvedConnector5">
                <a:avLst>
                  <a:gd name="adj1" fmla="val -75945"/>
                  <a:gd name="adj2" fmla="val 50002"/>
                  <a:gd name="adj3" fmla="val 175934"/>
                </a:avLst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lg" len="lg"/>
              </a:ln>
            </p:spPr>
          </p:cxnSp>
        </p:grpSp>
        <p:cxnSp>
          <p:nvCxnSpPr>
            <p:cNvPr id="296" name="Shape 296"/>
            <p:cNvCxnSpPr>
              <a:stCxn id="289" idx="6"/>
              <a:endCxn id="291" idx="2"/>
            </p:cNvCxnSpPr>
            <p:nvPr/>
          </p:nvCxnSpPr>
          <p:spPr>
            <a:xfrm>
              <a:off x="4343400" y="4114800"/>
              <a:ext cx="91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4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two NFAs for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is a NFA that accepts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283" name="Shape 283"/>
          <p:cNvGrpSpPr/>
          <p:nvPr/>
        </p:nvGrpSpPr>
        <p:grpSpPr>
          <a:xfrm>
            <a:off x="1981199" y="3467766"/>
            <a:ext cx="5638800" cy="1180433"/>
            <a:chOff x="1981199" y="3467766"/>
            <a:chExt cx="5638800" cy="1180433"/>
          </a:xfrm>
        </p:grpSpPr>
        <p:sp>
          <p:nvSpPr>
            <p:cNvPr id="284" name="Shape 284"/>
            <p:cNvSpPr txBox="1"/>
            <p:nvPr/>
          </p:nvSpPr>
          <p:spPr>
            <a:xfrm>
              <a:off x="4562400" y="3467766"/>
              <a:ext cx="4764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grpSp>
          <p:nvGrpSpPr>
            <p:cNvPr id="285" name="Shape 285"/>
            <p:cNvGrpSpPr/>
            <p:nvPr/>
          </p:nvGrpSpPr>
          <p:grpSpPr>
            <a:xfrm>
              <a:off x="1981199" y="3581399"/>
              <a:ext cx="5638800" cy="1066800"/>
              <a:chOff x="1981199" y="3581399"/>
              <a:chExt cx="5638800" cy="1066800"/>
            </a:xfrm>
          </p:grpSpPr>
          <p:sp>
            <p:nvSpPr>
              <p:cNvPr id="286" name="Shape 286" descr="25%"/>
              <p:cNvSpPr/>
              <p:nvPr/>
            </p:nvSpPr>
            <p:spPr>
              <a:xfrm>
                <a:off x="5105399" y="3581399"/>
                <a:ext cx="2514600" cy="10668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22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Shape 287" descr="25%"/>
              <p:cNvSpPr/>
              <p:nvPr/>
            </p:nvSpPr>
            <p:spPr>
              <a:xfrm>
                <a:off x="1981199" y="3581399"/>
                <a:ext cx="2514599" cy="10668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22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2133599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Shape 290"/>
              <p:cNvSpPr txBox="1"/>
              <p:nvPr/>
            </p:nvSpPr>
            <p:spPr>
              <a:xfrm>
                <a:off x="2981325" y="3886199"/>
                <a:ext cx="447600" cy="4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r1</a:t>
                </a:r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5257799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6858000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73025" cap="flat" cmpd="dbl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Shape 293"/>
              <p:cNvSpPr txBox="1"/>
              <p:nvPr/>
            </p:nvSpPr>
            <p:spPr>
              <a:xfrm>
                <a:off x="6105524" y="3886199"/>
                <a:ext cx="447600" cy="4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r2</a:t>
                </a:r>
              </a:p>
            </p:txBody>
          </p:sp>
          <p:cxnSp>
            <p:nvCxnSpPr>
              <p:cNvPr id="294" name="Shape 294"/>
              <p:cNvCxnSpPr>
                <a:cxnSpLocks/>
                <a:stCxn id="288" idx="7"/>
              </p:cNvCxnSpPr>
              <p:nvPr/>
            </p:nvCxnSpPr>
            <p:spPr>
              <a:xfrm rot="-5400000" flipH="1">
                <a:off x="3022926" y="3530273"/>
                <a:ext cx="431100" cy="1169100"/>
              </a:xfrm>
              <a:prstGeom prst="curvedConnector5">
                <a:avLst>
                  <a:gd name="adj1" fmla="val -75945"/>
                  <a:gd name="adj2" fmla="val 50002"/>
                  <a:gd name="adj3" fmla="val 175934"/>
                </a:avLst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95" name="Shape 295"/>
              <p:cNvCxnSpPr>
                <a:stCxn id="291" idx="7"/>
                <a:endCxn id="292" idx="3"/>
              </p:cNvCxnSpPr>
              <p:nvPr/>
            </p:nvCxnSpPr>
            <p:spPr>
              <a:xfrm rot="-5400000" flipH="1">
                <a:off x="6147125" y="3530273"/>
                <a:ext cx="431100" cy="1169100"/>
              </a:xfrm>
              <a:prstGeom prst="curvedConnector5">
                <a:avLst>
                  <a:gd name="adj1" fmla="val -75945"/>
                  <a:gd name="adj2" fmla="val 50002"/>
                  <a:gd name="adj3" fmla="val 175934"/>
                </a:avLst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lg" len="lg"/>
              </a:ln>
            </p:spPr>
          </p:cxnSp>
        </p:grpSp>
        <p:cxnSp>
          <p:nvCxnSpPr>
            <p:cNvPr id="296" name="Shape 296"/>
            <p:cNvCxnSpPr>
              <a:cxnSpLocks/>
              <a:endCxn id="291" idx="2"/>
            </p:cNvCxnSpPr>
            <p:nvPr/>
          </p:nvCxnSpPr>
          <p:spPr>
            <a:xfrm>
              <a:off x="4343400" y="4114800"/>
              <a:ext cx="91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sp>
        <p:nvSpPr>
          <p:cNvPr id="19" name="Shape 291">
            <a:extLst>
              <a:ext uri="{FF2B5EF4-FFF2-40B4-BE49-F238E27FC236}">
                <a16:creationId xmlns:a16="http://schemas.microsoft.com/office/drawing/2014/main" id="{A3FAFA72-6C92-4F48-850A-BBE9F32BA233}"/>
              </a:ext>
            </a:extLst>
          </p:cNvPr>
          <p:cNvSpPr/>
          <p:nvPr/>
        </p:nvSpPr>
        <p:spPr>
          <a:xfrm>
            <a:off x="3715277" y="3771900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284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5 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09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NFA for r, there is an NFA that accepts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r*</a:t>
            </a:r>
          </a:p>
        </p:txBody>
      </p:sp>
      <p:grpSp>
        <p:nvGrpSpPr>
          <p:cNvPr id="305" name="Shape 305"/>
          <p:cNvGrpSpPr/>
          <p:nvPr/>
        </p:nvGrpSpPr>
        <p:grpSpPr>
          <a:xfrm>
            <a:off x="3429000" y="4114800"/>
            <a:ext cx="2514600" cy="1066800"/>
            <a:chOff x="3429000" y="4114800"/>
            <a:chExt cx="2514600" cy="1066800"/>
          </a:xfrm>
        </p:grpSpPr>
        <p:sp>
          <p:nvSpPr>
            <p:cNvPr id="306" name="Shape 306" descr="25%"/>
            <p:cNvSpPr/>
            <p:nvPr/>
          </p:nvSpPr>
          <p:spPr>
            <a:xfrm>
              <a:off x="3429000" y="4114800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3581399" y="4343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5181599" y="4343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4508499" y="4419600"/>
              <a:ext cx="292099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</a:p>
          </p:txBody>
        </p:sp>
        <p:cxnSp>
          <p:nvCxnSpPr>
            <p:cNvPr id="310" name="Shape 310"/>
            <p:cNvCxnSpPr>
              <a:stCxn id="307" idx="7"/>
              <a:endCxn id="308" idx="3"/>
            </p:cNvCxnSpPr>
            <p:nvPr/>
          </p:nvCxnSpPr>
          <p:spPr>
            <a:xfrm rot="-5400000" flipH="1">
              <a:off x="4470726" y="40636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5 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NFA for r, there is an NFA that accepts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r*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1919400" y="3124199"/>
            <a:ext cx="5281650" cy="2990850"/>
            <a:chOff x="1919400" y="3124200"/>
            <a:chExt cx="5281650" cy="2990850"/>
          </a:xfrm>
        </p:grpSpPr>
        <p:sp>
          <p:nvSpPr>
            <p:cNvPr id="320" name="Shape 320"/>
            <p:cNvSpPr txBox="1"/>
            <p:nvPr/>
          </p:nvSpPr>
          <p:spPr>
            <a:xfrm>
              <a:off x="2743200" y="41148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6096000" y="41148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6724650" y="4410000"/>
              <a:ext cx="476400" cy="4764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1919400" y="4410075"/>
              <a:ext cx="476400" cy="4764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4495800" y="56388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325" name="Shape 325"/>
            <p:cNvSpPr txBox="1"/>
            <p:nvPr/>
          </p:nvSpPr>
          <p:spPr>
            <a:xfrm>
              <a:off x="4495800" y="3124200"/>
              <a:ext cx="476250" cy="47625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grpSp>
          <p:nvGrpSpPr>
            <p:cNvPr id="326" name="Shape 326"/>
            <p:cNvGrpSpPr/>
            <p:nvPr/>
          </p:nvGrpSpPr>
          <p:grpSpPr>
            <a:xfrm>
              <a:off x="3429000" y="4114800"/>
              <a:ext cx="2514600" cy="1066800"/>
              <a:chOff x="3429000" y="4114800"/>
              <a:chExt cx="2514600" cy="1066800"/>
            </a:xfrm>
          </p:grpSpPr>
          <p:sp>
            <p:nvSpPr>
              <p:cNvPr id="327" name="Shape 327" descr="25%"/>
              <p:cNvSpPr/>
              <p:nvPr/>
            </p:nvSpPr>
            <p:spPr>
              <a:xfrm>
                <a:off x="3429000" y="4114800"/>
                <a:ext cx="2514600" cy="10668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22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Shape 328"/>
              <p:cNvSpPr/>
              <p:nvPr/>
            </p:nvSpPr>
            <p:spPr>
              <a:xfrm>
                <a:off x="3581399" y="43434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Shape 330"/>
              <p:cNvSpPr txBox="1"/>
              <p:nvPr/>
            </p:nvSpPr>
            <p:spPr>
              <a:xfrm>
                <a:off x="4508499" y="4419600"/>
                <a:ext cx="292200" cy="4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</a:t>
                </a:r>
              </a:p>
            </p:txBody>
          </p:sp>
          <p:cxnSp>
            <p:nvCxnSpPr>
              <p:cNvPr id="331" name="Shape 331"/>
              <p:cNvCxnSpPr>
                <a:cxnSpLocks/>
                <a:stCxn id="328" idx="7"/>
              </p:cNvCxnSpPr>
              <p:nvPr/>
            </p:nvCxnSpPr>
            <p:spPr>
              <a:xfrm rot="-5400000" flipH="1">
                <a:off x="4470726" y="4063673"/>
                <a:ext cx="431100" cy="1169100"/>
              </a:xfrm>
              <a:prstGeom prst="curvedConnector5">
                <a:avLst>
                  <a:gd name="adj1" fmla="val -75945"/>
                  <a:gd name="adj2" fmla="val 50002"/>
                  <a:gd name="adj3" fmla="val 175934"/>
                </a:avLst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lg" len="lg"/>
              </a:ln>
            </p:spPr>
          </p:cxnSp>
        </p:grpSp>
        <p:cxnSp>
          <p:nvCxnSpPr>
            <p:cNvPr id="332" name="Shape 332"/>
            <p:cNvCxnSpPr>
              <a:cxnSpLocks/>
              <a:endCxn id="328" idx="0"/>
            </p:cNvCxnSpPr>
            <p:nvPr/>
          </p:nvCxnSpPr>
          <p:spPr>
            <a:xfrm rot="5400000">
              <a:off x="4685999" y="3543600"/>
              <a:ext cx="600" cy="1600200"/>
            </a:xfrm>
            <a:prstGeom prst="curvedConnector3">
              <a:avLst>
                <a:gd name="adj1" fmla="val -12838751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3" name="Shape 333"/>
            <p:cNvCxnSpPr>
              <a:stCxn id="322" idx="4"/>
              <a:endCxn id="323" idx="4"/>
            </p:cNvCxnSpPr>
            <p:nvPr/>
          </p:nvCxnSpPr>
          <p:spPr>
            <a:xfrm rot="5400000">
              <a:off x="4560000" y="2484150"/>
              <a:ext cx="600" cy="4805100"/>
            </a:xfrm>
            <a:prstGeom prst="curvedConnector3">
              <a:avLst>
                <a:gd name="adj1" fmla="val 131695833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34" name="Shape 334"/>
            <p:cNvCxnSpPr>
              <a:stCxn id="323" idx="6"/>
              <a:endCxn id="328" idx="2"/>
            </p:cNvCxnSpPr>
            <p:nvPr/>
          </p:nvCxnSpPr>
          <p:spPr>
            <a:xfrm>
              <a:off x="2395800" y="4648275"/>
              <a:ext cx="1185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35" name="Shape 335"/>
            <p:cNvCxnSpPr>
              <a:cxnSpLocks/>
              <a:endCxn id="322" idx="2"/>
            </p:cNvCxnSpPr>
            <p:nvPr/>
          </p:nvCxnSpPr>
          <p:spPr>
            <a:xfrm>
              <a:off x="5791199" y="4648200"/>
              <a:ext cx="933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23" name="Shape 328">
            <a:extLst>
              <a:ext uri="{FF2B5EF4-FFF2-40B4-BE49-F238E27FC236}">
                <a16:creationId xmlns:a16="http://schemas.microsoft.com/office/drawing/2014/main" id="{C04A9589-F2BE-F543-8065-87ECBA3085D5}"/>
              </a:ext>
            </a:extLst>
          </p:cNvPr>
          <p:cNvSpPr/>
          <p:nvPr/>
        </p:nvSpPr>
        <p:spPr>
          <a:xfrm>
            <a:off x="5170851" y="4343399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09600" marR="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all binary strings that are divisible by four (include 0 in this set)</a:t>
            </a:r>
          </a:p>
          <a:p>
            <a:pPr marL="609600" marR="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by the regexp: </a:t>
            </a:r>
            <a:r>
              <a:rPr lang="en-US" sz="3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  <a:p>
            <a:pPr marL="609600" marR="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Thompson’s Rules to create an NFA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Basic Blocks 0 and 1</a:t>
            </a:r>
          </a:p>
        </p:txBody>
      </p:sp>
      <p:grpSp>
        <p:nvGrpSpPr>
          <p:cNvPr id="351" name="Shape 351"/>
          <p:cNvGrpSpPr/>
          <p:nvPr/>
        </p:nvGrpSpPr>
        <p:grpSpPr>
          <a:xfrm>
            <a:off x="1477125" y="3996100"/>
            <a:ext cx="1600199" cy="933450"/>
            <a:chOff x="3771900" y="3368900"/>
            <a:chExt cx="1600199" cy="933450"/>
          </a:xfrm>
        </p:grpSpPr>
        <p:sp>
          <p:nvSpPr>
            <p:cNvPr id="352" name="Shape 352"/>
            <p:cNvSpPr/>
            <p:nvPr/>
          </p:nvSpPr>
          <p:spPr>
            <a:xfrm>
              <a:off x="3771900" y="369275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4762500" y="369275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4" name="Shape 354"/>
            <p:cNvCxnSpPr>
              <a:stCxn id="352" idx="6"/>
              <a:endCxn id="353" idx="2"/>
            </p:cNvCxnSpPr>
            <p:nvPr/>
          </p:nvCxnSpPr>
          <p:spPr>
            <a:xfrm>
              <a:off x="4381500" y="3997550"/>
              <a:ext cx="38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55" name="Shape 355"/>
            <p:cNvSpPr txBox="1"/>
            <p:nvPr/>
          </p:nvSpPr>
          <p:spPr>
            <a:xfrm>
              <a:off x="4333862" y="3368900"/>
              <a:ext cx="476400" cy="4764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sp>
        <p:nvSpPr>
          <p:cNvPr id="356" name="Shape 356"/>
          <p:cNvSpPr/>
          <p:nvPr/>
        </p:nvSpPr>
        <p:spPr>
          <a:xfrm>
            <a:off x="2894540" y="2010378"/>
            <a:ext cx="33549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6034475" y="3996100"/>
            <a:ext cx="1600199" cy="933450"/>
            <a:chOff x="3771900" y="3368900"/>
            <a:chExt cx="1600199" cy="933450"/>
          </a:xfrm>
        </p:grpSpPr>
        <p:sp>
          <p:nvSpPr>
            <p:cNvPr id="358" name="Shape 358"/>
            <p:cNvSpPr/>
            <p:nvPr/>
          </p:nvSpPr>
          <p:spPr>
            <a:xfrm>
              <a:off x="3771900" y="3692750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4762500" y="3692750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0" name="Shape 360"/>
            <p:cNvCxnSpPr>
              <a:stCxn id="358" idx="6"/>
              <a:endCxn id="359" idx="2"/>
            </p:cNvCxnSpPr>
            <p:nvPr/>
          </p:nvCxnSpPr>
          <p:spPr>
            <a:xfrm>
              <a:off x="4381500" y="3997550"/>
              <a:ext cx="38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x="4333862" y="3368900"/>
              <a:ext cx="476400" cy="4764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362" name="Shape 362"/>
          <p:cNvSpPr/>
          <p:nvPr/>
        </p:nvSpPr>
        <p:spPr>
          <a:xfrm>
            <a:off x="1477125" y="3270725"/>
            <a:ext cx="1417500" cy="619800"/>
          </a:xfrm>
          <a:prstGeom prst="wedgeRoundRectCallout">
            <a:avLst>
              <a:gd name="adj1" fmla="val 72802"/>
              <a:gd name="adj2" fmla="val -132982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NFA for 0</a:t>
            </a:r>
          </a:p>
        </p:txBody>
      </p:sp>
      <p:sp>
        <p:nvSpPr>
          <p:cNvPr id="363" name="Shape 363"/>
          <p:cNvSpPr/>
          <p:nvPr/>
        </p:nvSpPr>
        <p:spPr>
          <a:xfrm>
            <a:off x="6125825" y="3376300"/>
            <a:ext cx="1417500" cy="619800"/>
          </a:xfrm>
          <a:prstGeom prst="wedgeRoundRectCallout">
            <a:avLst>
              <a:gd name="adj1" fmla="val -195593"/>
              <a:gd name="adj2" fmla="val -154276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NFA for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 animBg="1"/>
      <p:bldP spid="3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3657600" y="1637183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4648200" y="1637183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Shape 372"/>
          <p:cNvCxnSpPr>
            <a:stCxn id="370" idx="6"/>
            <a:endCxn id="371" idx="2"/>
          </p:cNvCxnSpPr>
          <p:nvPr/>
        </p:nvCxnSpPr>
        <p:spPr>
          <a:xfrm>
            <a:off x="4267200" y="1941983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3" name="Shape 373"/>
          <p:cNvSpPr txBox="1"/>
          <p:nvPr/>
        </p:nvSpPr>
        <p:spPr>
          <a:xfrm>
            <a:off x="4287049" y="1334483"/>
            <a:ext cx="341400" cy="461999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374" name="Shape 374"/>
          <p:cNvCxnSpPr>
            <a:stCxn id="375" idx="7"/>
            <a:endCxn id="370" idx="2"/>
          </p:cNvCxnSpPr>
          <p:nvPr/>
        </p:nvCxnSpPr>
        <p:spPr>
          <a:xfrm rot="10800000" flipH="1">
            <a:off x="3187326" y="1941857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6" name="Shape 376"/>
          <p:cNvSpPr/>
          <p:nvPr/>
        </p:nvSpPr>
        <p:spPr>
          <a:xfrm>
            <a:off x="3657600" y="2703983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648200" y="2703983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>
            <a:stCxn id="376" idx="6"/>
            <a:endCxn id="377" idx="2"/>
          </p:cNvCxnSpPr>
          <p:nvPr/>
        </p:nvCxnSpPr>
        <p:spPr>
          <a:xfrm>
            <a:off x="4267200" y="3008783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9" name="Shape 379"/>
          <p:cNvSpPr txBox="1"/>
          <p:nvPr/>
        </p:nvSpPr>
        <p:spPr>
          <a:xfrm>
            <a:off x="4286999" y="2394384"/>
            <a:ext cx="341400" cy="4620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80" name="Shape 380"/>
          <p:cNvCxnSpPr>
            <a:stCxn id="375" idx="5"/>
            <a:endCxn id="376" idx="2"/>
          </p:cNvCxnSpPr>
          <p:nvPr/>
        </p:nvCxnSpPr>
        <p:spPr>
          <a:xfrm>
            <a:off x="3187326" y="2690910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5" name="Shape 375"/>
          <p:cNvSpPr/>
          <p:nvPr/>
        </p:nvSpPr>
        <p:spPr>
          <a:xfrm>
            <a:off x="2666999" y="2170583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5727700" y="217058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Shape 382"/>
          <p:cNvCxnSpPr>
            <a:stCxn id="371" idx="6"/>
            <a:endCxn id="381" idx="1"/>
          </p:cNvCxnSpPr>
          <p:nvPr/>
        </p:nvCxnSpPr>
        <p:spPr>
          <a:xfrm>
            <a:off x="5257800" y="1941983"/>
            <a:ext cx="559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3" name="Shape 383"/>
          <p:cNvCxnSpPr>
            <a:stCxn id="377" idx="6"/>
            <a:endCxn id="381" idx="3"/>
          </p:cNvCxnSpPr>
          <p:nvPr/>
        </p:nvCxnSpPr>
        <p:spPr>
          <a:xfrm rot="10800000" flipH="1">
            <a:off x="5257800" y="2690783"/>
            <a:ext cx="559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4" name="Shape 384"/>
          <p:cNvSpPr txBox="1"/>
          <p:nvPr/>
        </p:nvSpPr>
        <p:spPr>
          <a:xfrm>
            <a:off x="3124200" y="1637183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3048000" y="2856384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5410200" y="1560983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5410200" y="2932584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4114800" y="4221087"/>
            <a:ext cx="1016449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0|1</a:t>
            </a:r>
          </a:p>
        </p:txBody>
      </p:sp>
      <p:sp>
        <p:nvSpPr>
          <p:cNvPr id="389" name="Shape 389"/>
          <p:cNvSpPr/>
          <p:nvPr/>
        </p:nvSpPr>
        <p:spPr>
          <a:xfrm>
            <a:off x="3131840" y="5755903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816895" y="1463079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4807496" y="1463079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Shape 398"/>
          <p:cNvCxnSpPr>
            <a:stCxn id="396" idx="6"/>
            <a:endCxn id="397" idx="2"/>
          </p:cNvCxnSpPr>
          <p:nvPr/>
        </p:nvCxnSpPr>
        <p:spPr>
          <a:xfrm>
            <a:off x="4426495" y="1767879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99" name="Shape 399"/>
          <p:cNvSpPr txBox="1"/>
          <p:nvPr/>
        </p:nvSpPr>
        <p:spPr>
          <a:xfrm>
            <a:off x="4446345" y="1155892"/>
            <a:ext cx="341400" cy="4620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00" name="Shape 400"/>
          <p:cNvCxnSpPr>
            <a:stCxn id="401" idx="7"/>
            <a:endCxn id="396" idx="2"/>
          </p:cNvCxnSpPr>
          <p:nvPr/>
        </p:nvCxnSpPr>
        <p:spPr>
          <a:xfrm rot="10800000" flipH="1">
            <a:off x="3346622" y="1767753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2" name="Shape 402"/>
          <p:cNvSpPr/>
          <p:nvPr/>
        </p:nvSpPr>
        <p:spPr>
          <a:xfrm>
            <a:off x="3816895" y="2529880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4807496" y="2529880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Shape 404"/>
          <p:cNvCxnSpPr>
            <a:stCxn id="402" idx="6"/>
            <a:endCxn id="403" idx="2"/>
          </p:cNvCxnSpPr>
          <p:nvPr/>
        </p:nvCxnSpPr>
        <p:spPr>
          <a:xfrm>
            <a:off x="4426495" y="2834680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5" name="Shape 405"/>
          <p:cNvSpPr txBox="1"/>
          <p:nvPr/>
        </p:nvSpPr>
        <p:spPr>
          <a:xfrm>
            <a:off x="4446295" y="2244129"/>
            <a:ext cx="341400" cy="4620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06" name="Shape 406"/>
          <p:cNvCxnSpPr>
            <a:stCxn id="401" idx="5"/>
            <a:endCxn id="402" idx="2"/>
          </p:cNvCxnSpPr>
          <p:nvPr/>
        </p:nvCxnSpPr>
        <p:spPr>
          <a:xfrm>
            <a:off x="3346622" y="2516806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1" name="Shape 401"/>
          <p:cNvSpPr/>
          <p:nvPr/>
        </p:nvSpPr>
        <p:spPr>
          <a:xfrm>
            <a:off x="2826295" y="1996479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5721895" y="1996479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Shape 408"/>
          <p:cNvCxnSpPr>
            <a:stCxn id="409" idx="6"/>
            <a:endCxn id="401" idx="2"/>
          </p:cNvCxnSpPr>
          <p:nvPr/>
        </p:nvCxnSpPr>
        <p:spPr>
          <a:xfrm>
            <a:off x="2445295" y="2301279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10" name="Shape 410"/>
          <p:cNvCxnSpPr>
            <a:stCxn id="397" idx="6"/>
            <a:endCxn id="407" idx="1"/>
          </p:cNvCxnSpPr>
          <p:nvPr/>
        </p:nvCxnSpPr>
        <p:spPr>
          <a:xfrm>
            <a:off x="5417096" y="1767879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11" name="Shape 411"/>
          <p:cNvCxnSpPr>
            <a:stCxn id="403" idx="6"/>
            <a:endCxn id="407" idx="3"/>
          </p:cNvCxnSpPr>
          <p:nvPr/>
        </p:nvCxnSpPr>
        <p:spPr>
          <a:xfrm rot="10800000" flipH="1">
            <a:off x="5417096" y="2516680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12" name="Shape 412"/>
          <p:cNvSpPr txBox="1"/>
          <p:nvPr/>
        </p:nvSpPr>
        <p:spPr>
          <a:xfrm>
            <a:off x="3283496" y="1463079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207296" y="2682279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5569495" y="1386879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5569495" y="2758480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6" name="Shape 416"/>
          <p:cNvSpPr/>
          <p:nvPr/>
        </p:nvSpPr>
        <p:spPr>
          <a:xfrm>
            <a:off x="6788696" y="1996479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Shape 417"/>
          <p:cNvCxnSpPr>
            <a:stCxn id="407" idx="6"/>
            <a:endCxn id="416" idx="2"/>
          </p:cNvCxnSpPr>
          <p:nvPr/>
        </p:nvCxnSpPr>
        <p:spPr>
          <a:xfrm>
            <a:off x="6331495" y="2301279"/>
            <a:ext cx="45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18" name="Shape 418"/>
          <p:cNvSpPr txBox="1"/>
          <p:nvPr/>
        </p:nvSpPr>
        <p:spPr>
          <a:xfrm>
            <a:off x="6401345" y="1777404"/>
            <a:ext cx="317399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4350295" y="548679"/>
            <a:ext cx="3175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09" name="Shape 409"/>
          <p:cNvSpPr/>
          <p:nvPr/>
        </p:nvSpPr>
        <p:spPr>
          <a:xfrm>
            <a:off x="1835695" y="1996479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2477095" y="1685104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426495" y="3520479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3857550" y="4365103"/>
            <a:ext cx="1639666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(0|1)*</a:t>
            </a:r>
          </a:p>
        </p:txBody>
      </p:sp>
      <p:sp>
        <p:nvSpPr>
          <p:cNvPr id="423" name="Shape 423"/>
          <p:cNvSpPr/>
          <p:nvPr/>
        </p:nvSpPr>
        <p:spPr>
          <a:xfrm>
            <a:off x="3131840" y="5755903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  <p:cxnSp>
        <p:nvCxnSpPr>
          <p:cNvPr id="424" name="Shape 424"/>
          <p:cNvCxnSpPr>
            <a:stCxn id="407" idx="0"/>
            <a:endCxn id="401" idx="0"/>
          </p:cNvCxnSpPr>
          <p:nvPr/>
        </p:nvCxnSpPr>
        <p:spPr>
          <a:xfrm rot="5400000">
            <a:off x="4578595" y="548979"/>
            <a:ext cx="600" cy="2895600"/>
          </a:xfrm>
          <a:prstGeom prst="curvedConnector3">
            <a:avLst>
              <a:gd name="adj1" fmla="val -17008832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5" name="Shape 425"/>
          <p:cNvCxnSpPr>
            <a:stCxn id="409" idx="4"/>
            <a:endCxn id="416" idx="4"/>
          </p:cNvCxnSpPr>
          <p:nvPr/>
        </p:nvCxnSpPr>
        <p:spPr>
          <a:xfrm rot="-5400000" flipH="1">
            <a:off x="4616695" y="129879"/>
            <a:ext cx="600" cy="4953000"/>
          </a:xfrm>
          <a:prstGeom prst="curvedConnector3">
            <a:avLst>
              <a:gd name="adj1" fmla="val 14374917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2295127" y="192670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3285728" y="192670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Shape 434"/>
          <p:cNvCxnSpPr>
            <a:stCxn id="432" idx="6"/>
            <a:endCxn id="433" idx="2"/>
          </p:cNvCxnSpPr>
          <p:nvPr/>
        </p:nvCxnSpPr>
        <p:spPr>
          <a:xfrm>
            <a:off x="2904727" y="2231503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5" name="Shape 435"/>
          <p:cNvSpPr txBox="1"/>
          <p:nvPr/>
        </p:nvSpPr>
        <p:spPr>
          <a:xfrm>
            <a:off x="2919342" y="177430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36" name="Shape 436"/>
          <p:cNvCxnSpPr>
            <a:endCxn id="432" idx="2"/>
          </p:cNvCxnSpPr>
          <p:nvPr/>
        </p:nvCxnSpPr>
        <p:spPr>
          <a:xfrm rot="10800000" flipH="1">
            <a:off x="1825327" y="2231503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7" name="Shape 437"/>
          <p:cNvSpPr/>
          <p:nvPr/>
        </p:nvSpPr>
        <p:spPr>
          <a:xfrm>
            <a:off x="2295127" y="299350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3285728" y="299350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Shape 439"/>
          <p:cNvCxnSpPr>
            <a:stCxn id="437" idx="6"/>
            <a:endCxn id="438" idx="2"/>
          </p:cNvCxnSpPr>
          <p:nvPr/>
        </p:nvCxnSpPr>
        <p:spPr>
          <a:xfrm>
            <a:off x="2904727" y="3298303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0" name="Shape 440"/>
          <p:cNvSpPr txBox="1"/>
          <p:nvPr/>
        </p:nvSpPr>
        <p:spPr>
          <a:xfrm>
            <a:off x="2918550" y="284110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41" name="Shape 441"/>
          <p:cNvCxnSpPr>
            <a:endCxn id="437" idx="2"/>
          </p:cNvCxnSpPr>
          <p:nvPr/>
        </p:nvCxnSpPr>
        <p:spPr>
          <a:xfrm>
            <a:off x="1825327" y="2980903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2" name="Shape 442"/>
          <p:cNvSpPr/>
          <p:nvPr/>
        </p:nvSpPr>
        <p:spPr>
          <a:xfrm>
            <a:off x="1304528" y="2460103"/>
            <a:ext cx="609599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4200128" y="246010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Shape 444"/>
          <p:cNvCxnSpPr>
            <a:endCxn id="442" idx="2"/>
          </p:cNvCxnSpPr>
          <p:nvPr/>
        </p:nvCxnSpPr>
        <p:spPr>
          <a:xfrm>
            <a:off x="937928" y="2764903"/>
            <a:ext cx="366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5" name="Shape 445"/>
          <p:cNvCxnSpPr>
            <a:stCxn id="433" idx="6"/>
            <a:endCxn id="443" idx="1"/>
          </p:cNvCxnSpPr>
          <p:nvPr/>
        </p:nvCxnSpPr>
        <p:spPr>
          <a:xfrm>
            <a:off x="3895328" y="2231503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6" name="Shape 446"/>
          <p:cNvCxnSpPr>
            <a:stCxn id="438" idx="6"/>
            <a:endCxn id="443" idx="3"/>
          </p:cNvCxnSpPr>
          <p:nvPr/>
        </p:nvCxnSpPr>
        <p:spPr>
          <a:xfrm rot="10800000" flipH="1">
            <a:off x="3895328" y="2980303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7" name="Shape 447"/>
          <p:cNvSpPr txBox="1"/>
          <p:nvPr/>
        </p:nvSpPr>
        <p:spPr>
          <a:xfrm>
            <a:off x="1761727" y="192670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1685527" y="314590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4047728" y="185050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4047728" y="322210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451" name="Shape 451"/>
          <p:cNvCxnSpPr>
            <a:stCxn id="443" idx="6"/>
          </p:cNvCxnSpPr>
          <p:nvPr/>
        </p:nvCxnSpPr>
        <p:spPr>
          <a:xfrm>
            <a:off x="4809728" y="2764903"/>
            <a:ext cx="3240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2" name="Shape 452"/>
          <p:cNvSpPr txBox="1"/>
          <p:nvPr/>
        </p:nvSpPr>
        <p:spPr>
          <a:xfrm>
            <a:off x="4809728" y="230770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453" name="Shape 453"/>
          <p:cNvCxnSpPr>
            <a:stCxn id="443" idx="0"/>
            <a:endCxn id="442" idx="0"/>
          </p:cNvCxnSpPr>
          <p:nvPr/>
        </p:nvCxnSpPr>
        <p:spPr>
          <a:xfrm rot="5400000">
            <a:off x="3056828" y="1012603"/>
            <a:ext cx="600" cy="2895600"/>
          </a:xfrm>
          <a:prstGeom prst="curvedConnector3">
            <a:avLst>
              <a:gd name="adj1" fmla="val -160785013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4" name="Shape 454"/>
          <p:cNvSpPr txBox="1"/>
          <p:nvPr/>
        </p:nvSpPr>
        <p:spPr>
          <a:xfrm>
            <a:off x="2904727" y="1012304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55" name="Shape 455"/>
          <p:cNvSpPr/>
          <p:nvPr/>
        </p:nvSpPr>
        <p:spPr>
          <a:xfrm>
            <a:off x="313928" y="246010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923528" y="230770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457" name="Shape 457"/>
          <p:cNvCxnSpPr>
            <a:stCxn id="455" idx="4"/>
          </p:cNvCxnSpPr>
          <p:nvPr/>
        </p:nvCxnSpPr>
        <p:spPr>
          <a:xfrm rot="-5400000" flipH="1">
            <a:off x="3027278" y="661153"/>
            <a:ext cx="2700" cy="4819800"/>
          </a:xfrm>
          <a:prstGeom prst="curvedConnector3">
            <a:avLst>
              <a:gd name="adj1" fmla="val 2920344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8" name="Shape 458"/>
          <p:cNvSpPr txBox="1"/>
          <p:nvPr/>
        </p:nvSpPr>
        <p:spPr>
          <a:xfrm>
            <a:off x="2904727" y="390790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59" name="Shape 459"/>
          <p:cNvSpPr/>
          <p:nvPr/>
        </p:nvSpPr>
        <p:spPr>
          <a:xfrm>
            <a:off x="7220271" y="246010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8210871" y="246010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Shape 461"/>
          <p:cNvCxnSpPr>
            <a:stCxn id="459" idx="6"/>
            <a:endCxn id="460" idx="2"/>
          </p:cNvCxnSpPr>
          <p:nvPr/>
        </p:nvCxnSpPr>
        <p:spPr>
          <a:xfrm>
            <a:off x="7829871" y="2764903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2" name="Shape 462"/>
          <p:cNvSpPr txBox="1"/>
          <p:nvPr/>
        </p:nvSpPr>
        <p:spPr>
          <a:xfrm>
            <a:off x="7844486" y="230770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63" name="Shape 463"/>
          <p:cNvCxnSpPr>
            <a:endCxn id="459" idx="2"/>
          </p:cNvCxnSpPr>
          <p:nvPr/>
        </p:nvCxnSpPr>
        <p:spPr>
          <a:xfrm rot="10800000" flipH="1">
            <a:off x="6874371" y="2764903"/>
            <a:ext cx="345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4" name="Shape 464"/>
          <p:cNvSpPr txBox="1"/>
          <p:nvPr/>
        </p:nvSpPr>
        <p:spPr>
          <a:xfrm>
            <a:off x="6853886" y="230770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3657600" y="4293096"/>
            <a:ext cx="22116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(0|1)*00</a:t>
            </a:r>
          </a:p>
        </p:txBody>
      </p:sp>
      <p:sp>
        <p:nvSpPr>
          <p:cNvPr id="466" name="Shape 466"/>
          <p:cNvSpPr/>
          <p:nvPr/>
        </p:nvSpPr>
        <p:spPr>
          <a:xfrm>
            <a:off x="6264696" y="246278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5133776" y="246278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3131840" y="5755903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3657600" y="4509119"/>
            <a:ext cx="2211637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(0|1)*00</a:t>
            </a:r>
          </a:p>
        </p:txBody>
      </p:sp>
      <p:sp>
        <p:nvSpPr>
          <p:cNvPr id="476" name="Shape 476"/>
          <p:cNvSpPr/>
          <p:nvPr/>
        </p:nvSpPr>
        <p:spPr>
          <a:xfrm>
            <a:off x="3131840" y="5755903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  <p:grpSp>
        <p:nvGrpSpPr>
          <p:cNvPr id="477" name="Shape 477"/>
          <p:cNvGrpSpPr/>
          <p:nvPr/>
        </p:nvGrpSpPr>
        <p:grpSpPr>
          <a:xfrm>
            <a:off x="313928" y="1012304"/>
            <a:ext cx="8506543" cy="3352799"/>
            <a:chOff x="313928" y="1012304"/>
            <a:chExt cx="8506543" cy="3352799"/>
          </a:xfrm>
        </p:grpSpPr>
        <p:sp>
          <p:nvSpPr>
            <p:cNvPr id="478" name="Shape 478"/>
            <p:cNvSpPr/>
            <p:nvPr/>
          </p:nvSpPr>
          <p:spPr>
            <a:xfrm>
              <a:off x="2295127" y="19267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3285728" y="19267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0" name="Shape 480"/>
            <p:cNvCxnSpPr>
              <a:stCxn id="478" idx="6"/>
              <a:endCxn id="479" idx="2"/>
            </p:cNvCxnSpPr>
            <p:nvPr/>
          </p:nvCxnSpPr>
          <p:spPr>
            <a:xfrm>
              <a:off x="2904727" y="2231503"/>
              <a:ext cx="3809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1" name="Shape 481"/>
            <p:cNvSpPr txBox="1"/>
            <p:nvPr/>
          </p:nvSpPr>
          <p:spPr>
            <a:xfrm>
              <a:off x="2919342" y="17743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82" name="Shape 482"/>
            <p:cNvCxnSpPr>
              <a:endCxn id="478" idx="2"/>
            </p:cNvCxnSpPr>
            <p:nvPr/>
          </p:nvCxnSpPr>
          <p:spPr>
            <a:xfrm rot="10800000" flipH="1">
              <a:off x="1825327" y="2231503"/>
              <a:ext cx="469800" cy="317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3" name="Shape 483"/>
            <p:cNvSpPr/>
            <p:nvPr/>
          </p:nvSpPr>
          <p:spPr>
            <a:xfrm>
              <a:off x="2295127" y="29935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3285728" y="29935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5" name="Shape 485"/>
            <p:cNvCxnSpPr>
              <a:stCxn id="483" idx="6"/>
              <a:endCxn id="484" idx="2"/>
            </p:cNvCxnSpPr>
            <p:nvPr/>
          </p:nvCxnSpPr>
          <p:spPr>
            <a:xfrm>
              <a:off x="2904727" y="3298303"/>
              <a:ext cx="3809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6" name="Shape 486"/>
            <p:cNvSpPr txBox="1"/>
            <p:nvPr/>
          </p:nvSpPr>
          <p:spPr>
            <a:xfrm>
              <a:off x="2918550" y="28411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87" name="Shape 487"/>
            <p:cNvCxnSpPr>
              <a:endCxn id="483" idx="2"/>
            </p:cNvCxnSpPr>
            <p:nvPr/>
          </p:nvCxnSpPr>
          <p:spPr>
            <a:xfrm>
              <a:off x="1825327" y="2980903"/>
              <a:ext cx="469800" cy="317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8" name="Shape 488"/>
            <p:cNvSpPr/>
            <p:nvPr/>
          </p:nvSpPr>
          <p:spPr>
            <a:xfrm>
              <a:off x="1304528" y="2460103"/>
              <a:ext cx="609599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4200128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0" name="Shape 490"/>
            <p:cNvCxnSpPr>
              <a:endCxn id="488" idx="2"/>
            </p:cNvCxnSpPr>
            <p:nvPr/>
          </p:nvCxnSpPr>
          <p:spPr>
            <a:xfrm>
              <a:off x="937928" y="2764903"/>
              <a:ext cx="3666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91" name="Shape 491"/>
            <p:cNvCxnSpPr>
              <a:stCxn id="479" idx="6"/>
              <a:endCxn id="489" idx="1"/>
            </p:cNvCxnSpPr>
            <p:nvPr/>
          </p:nvCxnSpPr>
          <p:spPr>
            <a:xfrm>
              <a:off x="3895328" y="2231503"/>
              <a:ext cx="394200" cy="318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92" name="Shape 492"/>
            <p:cNvCxnSpPr>
              <a:stCxn id="484" idx="6"/>
              <a:endCxn id="489" idx="3"/>
            </p:cNvCxnSpPr>
            <p:nvPr/>
          </p:nvCxnSpPr>
          <p:spPr>
            <a:xfrm rot="10800000" flipH="1">
              <a:off x="3895328" y="2980303"/>
              <a:ext cx="394200" cy="318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93" name="Shape 493"/>
            <p:cNvSpPr txBox="1"/>
            <p:nvPr/>
          </p:nvSpPr>
          <p:spPr>
            <a:xfrm>
              <a:off x="1761727" y="19267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94" name="Shape 494"/>
            <p:cNvSpPr txBox="1"/>
            <p:nvPr/>
          </p:nvSpPr>
          <p:spPr>
            <a:xfrm>
              <a:off x="1685527" y="31459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95" name="Shape 495"/>
            <p:cNvSpPr txBox="1"/>
            <p:nvPr/>
          </p:nvSpPr>
          <p:spPr>
            <a:xfrm>
              <a:off x="4047728" y="18505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4047728" y="32221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cxnSp>
          <p:nvCxnSpPr>
            <p:cNvPr id="497" name="Shape 497"/>
            <p:cNvCxnSpPr>
              <a:stCxn id="489" idx="6"/>
            </p:cNvCxnSpPr>
            <p:nvPr/>
          </p:nvCxnSpPr>
          <p:spPr>
            <a:xfrm>
              <a:off x="4809728" y="2764903"/>
              <a:ext cx="324000" cy="2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98" name="Shape 498"/>
            <p:cNvSpPr txBox="1"/>
            <p:nvPr/>
          </p:nvSpPr>
          <p:spPr>
            <a:xfrm>
              <a:off x="4809728" y="23077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cxnSp>
          <p:nvCxnSpPr>
            <p:cNvPr id="499" name="Shape 499"/>
            <p:cNvCxnSpPr>
              <a:stCxn id="489" idx="0"/>
              <a:endCxn id="488" idx="0"/>
            </p:cNvCxnSpPr>
            <p:nvPr/>
          </p:nvCxnSpPr>
          <p:spPr>
            <a:xfrm rot="5400000">
              <a:off x="3056828" y="1012603"/>
              <a:ext cx="600" cy="2895600"/>
            </a:xfrm>
            <a:prstGeom prst="curvedConnector3">
              <a:avLst>
                <a:gd name="adj1" fmla="val -166029818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00" name="Shape 500"/>
            <p:cNvSpPr txBox="1"/>
            <p:nvPr/>
          </p:nvSpPr>
          <p:spPr>
            <a:xfrm>
              <a:off x="2904727" y="1012304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313928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 txBox="1"/>
            <p:nvPr/>
          </p:nvSpPr>
          <p:spPr>
            <a:xfrm>
              <a:off x="923528" y="23077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cxnSp>
          <p:nvCxnSpPr>
            <p:cNvPr id="503" name="Shape 503"/>
            <p:cNvCxnSpPr>
              <a:stCxn id="501" idx="4"/>
              <a:endCxn id="504" idx="4"/>
            </p:cNvCxnSpPr>
            <p:nvPr/>
          </p:nvCxnSpPr>
          <p:spPr>
            <a:xfrm rot="-5400000" flipH="1">
              <a:off x="2995328" y="693103"/>
              <a:ext cx="2700" cy="4755900"/>
            </a:xfrm>
            <a:prstGeom prst="curvedConnector3">
              <a:avLst>
                <a:gd name="adj1" fmla="val 28449855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05" name="Shape 505"/>
            <p:cNvSpPr txBox="1"/>
            <p:nvPr/>
          </p:nvSpPr>
          <p:spPr>
            <a:xfrm>
              <a:off x="2904727" y="39079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7220271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8210871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8" name="Shape 508"/>
            <p:cNvCxnSpPr>
              <a:stCxn id="506" idx="6"/>
              <a:endCxn id="507" idx="2"/>
            </p:cNvCxnSpPr>
            <p:nvPr/>
          </p:nvCxnSpPr>
          <p:spPr>
            <a:xfrm>
              <a:off x="7829871" y="2764903"/>
              <a:ext cx="38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09" name="Shape 509"/>
            <p:cNvSpPr txBox="1"/>
            <p:nvPr/>
          </p:nvSpPr>
          <p:spPr>
            <a:xfrm>
              <a:off x="7844486" y="23077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510" name="Shape 510"/>
            <p:cNvCxnSpPr>
              <a:endCxn id="506" idx="2"/>
            </p:cNvCxnSpPr>
            <p:nvPr/>
          </p:nvCxnSpPr>
          <p:spPr>
            <a:xfrm rot="10800000" flipH="1">
              <a:off x="6874371" y="2764903"/>
              <a:ext cx="345900" cy="2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11" name="Shape 511"/>
            <p:cNvSpPr txBox="1"/>
            <p:nvPr/>
          </p:nvSpPr>
          <p:spPr>
            <a:xfrm>
              <a:off x="6853886" y="23077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6264696" y="246278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5069790" y="2462778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3" name="Shape 513"/>
            <p:cNvCxnSpPr>
              <a:stCxn id="504" idx="6"/>
              <a:endCxn id="512" idx="2"/>
            </p:cNvCxnSpPr>
            <p:nvPr/>
          </p:nvCxnSpPr>
          <p:spPr>
            <a:xfrm>
              <a:off x="5679390" y="2767578"/>
              <a:ext cx="585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14" name="Shape 514"/>
            <p:cNvSpPr txBox="1"/>
            <p:nvPr/>
          </p:nvSpPr>
          <p:spPr>
            <a:xfrm>
              <a:off x="5703903" y="2310378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77862" y="427037"/>
            <a:ext cx="8085137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Building a Lexical Analyzer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 ⇒ Pattern</a:t>
            </a: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 ⇒ Regular Expression</a:t>
            </a: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Expression  ⇒ NFA</a:t>
            </a: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 ⇒ DFA </a:t>
            </a:r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 ⇒ Table-driven implementation of DFA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Shape 521"/>
          <p:cNvSpPr txBox="1"/>
          <p:nvPr/>
        </p:nvSpPr>
        <p:spPr>
          <a:xfrm>
            <a:off x="3203848" y="5547319"/>
            <a:ext cx="3099626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((0|1)*00)|0</a:t>
            </a:r>
          </a:p>
        </p:txBody>
      </p:sp>
      <p:sp>
        <p:nvSpPr>
          <p:cNvPr id="522" name="Shape 522"/>
          <p:cNvSpPr/>
          <p:nvPr/>
        </p:nvSpPr>
        <p:spPr>
          <a:xfrm>
            <a:off x="2299927" y="13991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3290528" y="13991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4" name="Shape 524"/>
          <p:cNvCxnSpPr>
            <a:stCxn id="522" idx="6"/>
            <a:endCxn id="523" idx="2"/>
          </p:cNvCxnSpPr>
          <p:nvPr/>
        </p:nvCxnSpPr>
        <p:spPr>
          <a:xfrm>
            <a:off x="2909527" y="1703953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2924142" y="12467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26" name="Shape 526"/>
          <p:cNvCxnSpPr>
            <a:endCxn id="522" idx="2"/>
          </p:cNvCxnSpPr>
          <p:nvPr/>
        </p:nvCxnSpPr>
        <p:spPr>
          <a:xfrm rot="10800000" flipH="1">
            <a:off x="1830127" y="1703953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27" name="Shape 527"/>
          <p:cNvSpPr/>
          <p:nvPr/>
        </p:nvSpPr>
        <p:spPr>
          <a:xfrm>
            <a:off x="2299927" y="24659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3290528" y="24659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9" name="Shape 529"/>
          <p:cNvCxnSpPr>
            <a:stCxn id="527" idx="6"/>
            <a:endCxn id="528" idx="2"/>
          </p:cNvCxnSpPr>
          <p:nvPr/>
        </p:nvCxnSpPr>
        <p:spPr>
          <a:xfrm>
            <a:off x="2909527" y="2770753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0" name="Shape 530"/>
          <p:cNvSpPr txBox="1"/>
          <p:nvPr/>
        </p:nvSpPr>
        <p:spPr>
          <a:xfrm>
            <a:off x="2923350" y="23135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31" name="Shape 531"/>
          <p:cNvCxnSpPr>
            <a:endCxn id="527" idx="2"/>
          </p:cNvCxnSpPr>
          <p:nvPr/>
        </p:nvCxnSpPr>
        <p:spPr>
          <a:xfrm>
            <a:off x="1830127" y="2453353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2" name="Shape 532"/>
          <p:cNvSpPr/>
          <p:nvPr/>
        </p:nvSpPr>
        <p:spPr>
          <a:xfrm>
            <a:off x="1309328" y="1932553"/>
            <a:ext cx="609599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4204928" y="19325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4" name="Shape 534"/>
          <p:cNvCxnSpPr>
            <a:endCxn id="532" idx="2"/>
          </p:cNvCxnSpPr>
          <p:nvPr/>
        </p:nvCxnSpPr>
        <p:spPr>
          <a:xfrm>
            <a:off x="942728" y="2237353"/>
            <a:ext cx="366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5" name="Shape 535"/>
          <p:cNvCxnSpPr>
            <a:stCxn id="523" idx="6"/>
            <a:endCxn id="533" idx="1"/>
          </p:cNvCxnSpPr>
          <p:nvPr/>
        </p:nvCxnSpPr>
        <p:spPr>
          <a:xfrm>
            <a:off x="3900128" y="1703953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6" name="Shape 536"/>
          <p:cNvCxnSpPr>
            <a:stCxn id="528" idx="6"/>
            <a:endCxn id="533" idx="3"/>
          </p:cNvCxnSpPr>
          <p:nvPr/>
        </p:nvCxnSpPr>
        <p:spPr>
          <a:xfrm rot="10800000" flipH="1">
            <a:off x="3900128" y="2452753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7" name="Shape 537"/>
          <p:cNvSpPr txBox="1"/>
          <p:nvPr/>
        </p:nvSpPr>
        <p:spPr>
          <a:xfrm>
            <a:off x="1766527" y="13991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1690327" y="26183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4052528" y="13229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4052528" y="26945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41" name="Shape 541"/>
          <p:cNvCxnSpPr>
            <a:stCxn id="533" idx="6"/>
          </p:cNvCxnSpPr>
          <p:nvPr/>
        </p:nvCxnSpPr>
        <p:spPr>
          <a:xfrm>
            <a:off x="4814528" y="2237353"/>
            <a:ext cx="3240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2" name="Shape 542"/>
          <p:cNvSpPr txBox="1"/>
          <p:nvPr/>
        </p:nvSpPr>
        <p:spPr>
          <a:xfrm>
            <a:off x="4814528" y="17801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43" name="Shape 543"/>
          <p:cNvCxnSpPr>
            <a:stCxn id="533" idx="0"/>
            <a:endCxn id="532" idx="0"/>
          </p:cNvCxnSpPr>
          <p:nvPr/>
        </p:nvCxnSpPr>
        <p:spPr>
          <a:xfrm rot="5400000">
            <a:off x="3061628" y="485053"/>
            <a:ext cx="600" cy="2895600"/>
          </a:xfrm>
          <a:prstGeom prst="curvedConnector3">
            <a:avLst>
              <a:gd name="adj1" fmla="val -16383398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4" name="Shape 544"/>
          <p:cNvSpPr txBox="1"/>
          <p:nvPr/>
        </p:nvSpPr>
        <p:spPr>
          <a:xfrm>
            <a:off x="2909527" y="484754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45" name="Shape 545"/>
          <p:cNvSpPr/>
          <p:nvPr/>
        </p:nvSpPr>
        <p:spPr>
          <a:xfrm>
            <a:off x="318728" y="193255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928328" y="17801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47" name="Shape 547"/>
          <p:cNvCxnSpPr>
            <a:stCxn id="545" idx="4"/>
            <a:endCxn id="548" idx="4"/>
          </p:cNvCxnSpPr>
          <p:nvPr/>
        </p:nvCxnSpPr>
        <p:spPr>
          <a:xfrm rot="-5400000" flipH="1">
            <a:off x="3000128" y="165553"/>
            <a:ext cx="2700" cy="4755900"/>
          </a:xfrm>
          <a:prstGeom prst="curvedConnector3">
            <a:avLst>
              <a:gd name="adj1" fmla="val 3089152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9" name="Shape 549"/>
          <p:cNvSpPr txBox="1"/>
          <p:nvPr/>
        </p:nvSpPr>
        <p:spPr>
          <a:xfrm>
            <a:off x="2909527" y="33803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50" name="Shape 550"/>
          <p:cNvSpPr/>
          <p:nvPr/>
        </p:nvSpPr>
        <p:spPr>
          <a:xfrm>
            <a:off x="7225071" y="19325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8215671" y="193255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2" name="Shape 552"/>
          <p:cNvCxnSpPr>
            <a:stCxn id="550" idx="6"/>
            <a:endCxn id="551" idx="2"/>
          </p:cNvCxnSpPr>
          <p:nvPr/>
        </p:nvCxnSpPr>
        <p:spPr>
          <a:xfrm>
            <a:off x="7834671" y="2237353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3" name="Shape 553"/>
          <p:cNvSpPr txBox="1"/>
          <p:nvPr/>
        </p:nvSpPr>
        <p:spPr>
          <a:xfrm>
            <a:off x="7849286" y="17801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54" name="Shape 554"/>
          <p:cNvCxnSpPr>
            <a:endCxn id="550" idx="2"/>
          </p:cNvCxnSpPr>
          <p:nvPr/>
        </p:nvCxnSpPr>
        <p:spPr>
          <a:xfrm rot="10800000" flipH="1">
            <a:off x="6879171" y="2237353"/>
            <a:ext cx="345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5" name="Shape 555"/>
          <p:cNvSpPr txBox="1"/>
          <p:nvPr/>
        </p:nvSpPr>
        <p:spPr>
          <a:xfrm>
            <a:off x="6858686" y="17801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56" name="Shape 556"/>
          <p:cNvSpPr/>
          <p:nvPr/>
        </p:nvSpPr>
        <p:spPr>
          <a:xfrm>
            <a:off x="6269496" y="193523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5074590" y="1935228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7" name="Shape 557"/>
          <p:cNvCxnSpPr>
            <a:stCxn id="548" idx="6"/>
            <a:endCxn id="556" idx="2"/>
          </p:cNvCxnSpPr>
          <p:nvPr/>
        </p:nvCxnSpPr>
        <p:spPr>
          <a:xfrm>
            <a:off x="5684190" y="2240028"/>
            <a:ext cx="585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8" name="Shape 558"/>
          <p:cNvSpPr txBox="1"/>
          <p:nvPr/>
        </p:nvSpPr>
        <p:spPr>
          <a:xfrm>
            <a:off x="5708703" y="1782828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59" name="Shape 559"/>
          <p:cNvSpPr/>
          <p:nvPr/>
        </p:nvSpPr>
        <p:spPr>
          <a:xfrm>
            <a:off x="3953559" y="4048828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4944159" y="4048828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1" name="Shape 561"/>
          <p:cNvCxnSpPr>
            <a:stCxn id="559" idx="6"/>
            <a:endCxn id="560" idx="2"/>
          </p:cNvCxnSpPr>
          <p:nvPr/>
        </p:nvCxnSpPr>
        <p:spPr>
          <a:xfrm>
            <a:off x="4563159" y="4353628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62" name="Shape 562"/>
          <p:cNvSpPr txBox="1"/>
          <p:nvPr/>
        </p:nvSpPr>
        <p:spPr>
          <a:xfrm>
            <a:off x="4577774" y="3896428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3203848" y="5547319"/>
            <a:ext cx="3099599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((0|1)*00)|0</a:t>
            </a:r>
          </a:p>
        </p:txBody>
      </p:sp>
      <p:sp>
        <p:nvSpPr>
          <p:cNvPr id="570" name="Shape 570"/>
          <p:cNvSpPr/>
          <p:nvPr/>
        </p:nvSpPr>
        <p:spPr>
          <a:xfrm>
            <a:off x="2365877" y="1205828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3356478" y="1205828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2" name="Shape 572"/>
          <p:cNvCxnSpPr>
            <a:stCxn id="570" idx="6"/>
            <a:endCxn id="571" idx="2"/>
          </p:cNvCxnSpPr>
          <p:nvPr/>
        </p:nvCxnSpPr>
        <p:spPr>
          <a:xfrm>
            <a:off x="2975477" y="1510628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73" name="Shape 573"/>
          <p:cNvSpPr txBox="1"/>
          <p:nvPr/>
        </p:nvSpPr>
        <p:spPr>
          <a:xfrm>
            <a:off x="2990092" y="1053428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74" name="Shape 574"/>
          <p:cNvCxnSpPr>
            <a:endCxn id="570" idx="2"/>
          </p:cNvCxnSpPr>
          <p:nvPr/>
        </p:nvCxnSpPr>
        <p:spPr>
          <a:xfrm rot="10800000" flipH="1">
            <a:off x="1896077" y="1510628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75" name="Shape 575"/>
          <p:cNvSpPr/>
          <p:nvPr/>
        </p:nvSpPr>
        <p:spPr>
          <a:xfrm>
            <a:off x="2365877" y="2272628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356478" y="2272628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7" name="Shape 577"/>
          <p:cNvCxnSpPr>
            <a:stCxn id="575" idx="6"/>
            <a:endCxn id="576" idx="2"/>
          </p:cNvCxnSpPr>
          <p:nvPr/>
        </p:nvCxnSpPr>
        <p:spPr>
          <a:xfrm>
            <a:off x="2975477" y="2577428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78" name="Shape 578"/>
          <p:cNvSpPr txBox="1"/>
          <p:nvPr/>
        </p:nvSpPr>
        <p:spPr>
          <a:xfrm>
            <a:off x="2989300" y="2120228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79" name="Shape 579"/>
          <p:cNvCxnSpPr>
            <a:endCxn id="575" idx="2"/>
          </p:cNvCxnSpPr>
          <p:nvPr/>
        </p:nvCxnSpPr>
        <p:spPr>
          <a:xfrm>
            <a:off x="1896077" y="2260028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0" name="Shape 580"/>
          <p:cNvSpPr/>
          <p:nvPr/>
        </p:nvSpPr>
        <p:spPr>
          <a:xfrm>
            <a:off x="1375278" y="1739228"/>
            <a:ext cx="609599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4270878" y="1739228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2" name="Shape 582"/>
          <p:cNvCxnSpPr>
            <a:endCxn id="580" idx="2"/>
          </p:cNvCxnSpPr>
          <p:nvPr/>
        </p:nvCxnSpPr>
        <p:spPr>
          <a:xfrm>
            <a:off x="1008678" y="2044028"/>
            <a:ext cx="366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3" name="Shape 583"/>
          <p:cNvCxnSpPr>
            <a:stCxn id="571" idx="6"/>
            <a:endCxn id="581" idx="1"/>
          </p:cNvCxnSpPr>
          <p:nvPr/>
        </p:nvCxnSpPr>
        <p:spPr>
          <a:xfrm>
            <a:off x="3966078" y="1510628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4" name="Shape 584"/>
          <p:cNvCxnSpPr>
            <a:stCxn id="576" idx="6"/>
            <a:endCxn id="581" idx="3"/>
          </p:cNvCxnSpPr>
          <p:nvPr/>
        </p:nvCxnSpPr>
        <p:spPr>
          <a:xfrm rot="10800000" flipH="1">
            <a:off x="3966078" y="2259428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5" name="Shape 585"/>
          <p:cNvSpPr txBox="1"/>
          <p:nvPr/>
        </p:nvSpPr>
        <p:spPr>
          <a:xfrm>
            <a:off x="1832477" y="1205828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1756277" y="2425028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4118478" y="1129628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4118478" y="2501228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89" name="Shape 589"/>
          <p:cNvCxnSpPr>
            <a:stCxn id="581" idx="6"/>
          </p:cNvCxnSpPr>
          <p:nvPr/>
        </p:nvCxnSpPr>
        <p:spPr>
          <a:xfrm>
            <a:off x="4880478" y="2044028"/>
            <a:ext cx="3240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0" name="Shape 590"/>
          <p:cNvSpPr txBox="1"/>
          <p:nvPr/>
        </p:nvSpPr>
        <p:spPr>
          <a:xfrm>
            <a:off x="4880478" y="1586828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91" name="Shape 591"/>
          <p:cNvCxnSpPr>
            <a:stCxn id="581" idx="0"/>
            <a:endCxn id="580" idx="0"/>
          </p:cNvCxnSpPr>
          <p:nvPr/>
        </p:nvCxnSpPr>
        <p:spPr>
          <a:xfrm rot="5400000">
            <a:off x="3127578" y="291728"/>
            <a:ext cx="600" cy="2895600"/>
          </a:xfrm>
          <a:prstGeom prst="curvedConnector3">
            <a:avLst>
              <a:gd name="adj1" fmla="val -16383398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2" name="Shape 592"/>
          <p:cNvSpPr txBox="1"/>
          <p:nvPr/>
        </p:nvSpPr>
        <p:spPr>
          <a:xfrm>
            <a:off x="2975477" y="291429"/>
            <a:ext cx="317399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93" name="Shape 593"/>
          <p:cNvSpPr/>
          <p:nvPr/>
        </p:nvSpPr>
        <p:spPr>
          <a:xfrm>
            <a:off x="384678" y="1739228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994278" y="1586828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95" name="Shape 595"/>
          <p:cNvCxnSpPr>
            <a:stCxn id="593" idx="4"/>
            <a:endCxn id="596" idx="4"/>
          </p:cNvCxnSpPr>
          <p:nvPr/>
        </p:nvCxnSpPr>
        <p:spPr>
          <a:xfrm rot="-5400000" flipH="1">
            <a:off x="3066078" y="-27771"/>
            <a:ext cx="2700" cy="4755900"/>
          </a:xfrm>
          <a:prstGeom prst="curvedConnector3">
            <a:avLst>
              <a:gd name="adj1" fmla="val 3089152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7" name="Shape 597"/>
          <p:cNvSpPr txBox="1"/>
          <p:nvPr/>
        </p:nvSpPr>
        <p:spPr>
          <a:xfrm>
            <a:off x="2975477" y="3187028"/>
            <a:ext cx="317399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98" name="Shape 598"/>
          <p:cNvSpPr/>
          <p:nvPr/>
        </p:nvSpPr>
        <p:spPr>
          <a:xfrm>
            <a:off x="7291021" y="1739228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9" name="Shape 599"/>
          <p:cNvCxnSpPr>
            <a:stCxn id="598" idx="6"/>
            <a:endCxn id="600" idx="2"/>
          </p:cNvCxnSpPr>
          <p:nvPr/>
        </p:nvCxnSpPr>
        <p:spPr>
          <a:xfrm>
            <a:off x="7900621" y="2044028"/>
            <a:ext cx="369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1" name="Shape 601"/>
          <p:cNvSpPr txBox="1"/>
          <p:nvPr/>
        </p:nvSpPr>
        <p:spPr>
          <a:xfrm>
            <a:off x="7915236" y="1510628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02" name="Shape 602"/>
          <p:cNvCxnSpPr>
            <a:endCxn id="598" idx="2"/>
          </p:cNvCxnSpPr>
          <p:nvPr/>
        </p:nvCxnSpPr>
        <p:spPr>
          <a:xfrm rot="10800000" flipH="1">
            <a:off x="6945121" y="2044028"/>
            <a:ext cx="345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3" name="Shape 603"/>
          <p:cNvSpPr txBox="1"/>
          <p:nvPr/>
        </p:nvSpPr>
        <p:spPr>
          <a:xfrm>
            <a:off x="6986236" y="1510628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04" name="Shape 604"/>
          <p:cNvSpPr/>
          <p:nvPr/>
        </p:nvSpPr>
        <p:spPr>
          <a:xfrm>
            <a:off x="6335446" y="1741908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5140540" y="174190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5" name="Shape 605"/>
          <p:cNvCxnSpPr>
            <a:stCxn id="596" idx="6"/>
            <a:endCxn id="604" idx="2"/>
          </p:cNvCxnSpPr>
          <p:nvPr/>
        </p:nvCxnSpPr>
        <p:spPr>
          <a:xfrm>
            <a:off x="5750140" y="2046703"/>
            <a:ext cx="585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6" name="Shape 606"/>
          <p:cNvSpPr txBox="1"/>
          <p:nvPr/>
        </p:nvSpPr>
        <p:spPr>
          <a:xfrm>
            <a:off x="5774653" y="158950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07" name="Shape 607"/>
          <p:cNvSpPr/>
          <p:nvPr/>
        </p:nvSpPr>
        <p:spPr>
          <a:xfrm>
            <a:off x="3953559" y="4048828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Shape 608"/>
          <p:cNvCxnSpPr>
            <a:stCxn id="607" idx="6"/>
            <a:endCxn id="609" idx="2"/>
          </p:cNvCxnSpPr>
          <p:nvPr/>
        </p:nvCxnSpPr>
        <p:spPr>
          <a:xfrm>
            <a:off x="4563159" y="4353628"/>
            <a:ext cx="488700" cy="11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0" name="Shape 610"/>
          <p:cNvSpPr txBox="1"/>
          <p:nvPr/>
        </p:nvSpPr>
        <p:spPr>
          <a:xfrm>
            <a:off x="4637124" y="37896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11" name="Shape 611"/>
          <p:cNvCxnSpPr>
            <a:stCxn id="612" idx="6"/>
            <a:endCxn id="607" idx="2"/>
          </p:cNvCxnSpPr>
          <p:nvPr/>
        </p:nvCxnSpPr>
        <p:spPr>
          <a:xfrm>
            <a:off x="783562" y="4303137"/>
            <a:ext cx="3170100" cy="50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2" name="Shape 612"/>
          <p:cNvSpPr/>
          <p:nvPr/>
        </p:nvSpPr>
        <p:spPr>
          <a:xfrm>
            <a:off x="173962" y="3998337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3" name="Shape 613"/>
          <p:cNvCxnSpPr>
            <a:stCxn id="612" idx="0"/>
            <a:endCxn id="593" idx="3"/>
          </p:cNvCxnSpPr>
          <p:nvPr/>
        </p:nvCxnSpPr>
        <p:spPr>
          <a:xfrm rot="10800000">
            <a:off x="473962" y="2259537"/>
            <a:ext cx="4800" cy="1738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4" name="Shape 614"/>
          <p:cNvSpPr txBox="1"/>
          <p:nvPr/>
        </p:nvSpPr>
        <p:spPr>
          <a:xfrm>
            <a:off x="1972287" y="3791912"/>
            <a:ext cx="317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530762" y="3097362"/>
            <a:ext cx="317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09" name="Shape 609"/>
          <p:cNvSpPr/>
          <p:nvPr/>
        </p:nvSpPr>
        <p:spPr>
          <a:xfrm>
            <a:off x="5051896" y="4060321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8281621" y="4060328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8270621" y="174190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7" name="Shape 617"/>
          <p:cNvCxnSpPr>
            <a:stCxn id="609" idx="6"/>
            <a:endCxn id="616" idx="2"/>
          </p:cNvCxnSpPr>
          <p:nvPr/>
        </p:nvCxnSpPr>
        <p:spPr>
          <a:xfrm>
            <a:off x="5661496" y="4365121"/>
            <a:ext cx="262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18" name="Shape 618"/>
          <p:cNvCxnSpPr>
            <a:stCxn id="600" idx="4"/>
            <a:endCxn id="616" idx="0"/>
          </p:cNvCxnSpPr>
          <p:nvPr/>
        </p:nvCxnSpPr>
        <p:spPr>
          <a:xfrm>
            <a:off x="8575421" y="2351503"/>
            <a:ext cx="11100" cy="1708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9" name="Shape 619"/>
          <p:cNvSpPr txBox="1"/>
          <p:nvPr/>
        </p:nvSpPr>
        <p:spPr>
          <a:xfrm>
            <a:off x="6617987" y="3791912"/>
            <a:ext cx="317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8194762" y="2824937"/>
            <a:ext cx="317400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629" name="Shape 62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631" name="Shape 63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632" name="Shape 63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633" name="Shape 63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634" name="Shape 63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5" name="Shape 635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6" name="Shape 63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637" name="Shape 63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8" name="Shape 63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Shape 66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669" name="Shape 66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671" name="Shape 67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672" name="Shape 67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673" name="Shape 67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674" name="Shape 67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75" name="Shape 675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76" name="Shape 67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677" name="Shape 67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78" name="Shape 67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680" name="Shape 680"/>
          <p:cNvCxnSpPr/>
          <p:nvPr/>
        </p:nvCxnSpPr>
        <p:spPr>
          <a:xfrm rot="10800000">
            <a:off x="3793632" y="350100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681" name="Shape 681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682" name="Shape 682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685" name="Shape 68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87" name="Shape 68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88" name="Shape 68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89" name="Shape 689"/>
            <p:cNvCxnSpPr>
              <a:stCxn id="690" idx="2"/>
              <a:endCxn id="69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2" name="Shape 69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93" name="Shape 69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94" name="Shape 694"/>
            <p:cNvCxnSpPr>
              <a:stCxn id="692" idx="2"/>
              <a:endCxn id="69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Shape 696"/>
            <p:cNvCxnSpPr>
              <a:stCxn id="692" idx="2"/>
              <a:endCxn id="69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7" name="Shape 69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98" name="Shape 698"/>
            <p:cNvCxnSpPr>
              <a:stCxn id="699" idx="2"/>
              <a:endCxn id="70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Shape 701"/>
            <p:cNvCxnSpPr>
              <a:stCxn id="699" idx="2"/>
              <a:endCxn id="70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91" name="Shape 69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703" name="Shape 70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95" name="Shape 69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90" name="Shape 69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700" name="Shape 70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702" name="Shape 70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99" name="Shape 69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704" name="Shape 704"/>
            <p:cNvCxnSpPr>
              <a:stCxn id="690" idx="2"/>
              <a:endCxn id="70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Shape 71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713" name="Shape 71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715" name="Shape 71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716" name="Shape 71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717" name="Shape 71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718" name="Shape 71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19" name="Shape 71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20" name="Shape 72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721" name="Shape 72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22" name="Shape 72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724" name="Shape 724"/>
          <p:cNvCxnSpPr/>
          <p:nvPr/>
        </p:nvCxnSpPr>
        <p:spPr>
          <a:xfrm rot="10800000">
            <a:off x="3793632" y="350100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725" name="Shape 72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726" name="Shape 72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727" name="Shape 72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728" name="Shape 728"/>
          <p:cNvSpPr/>
          <p:nvPr/>
        </p:nvSpPr>
        <p:spPr>
          <a:xfrm>
            <a:off x="3347864" y="4149080"/>
            <a:ext cx="124700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 n1</a:t>
            </a:r>
          </a:p>
        </p:txBody>
      </p:sp>
      <p:sp>
        <p:nvSpPr>
          <p:cNvPr id="729" name="Shape 729"/>
          <p:cNvSpPr/>
          <p:nvPr/>
        </p:nvSpPr>
        <p:spPr>
          <a:xfrm>
            <a:off x="368124" y="4796674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0" name="Shape 730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731" name="Shape 73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732" name="Shape 73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733" name="Shape 73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734" name="Shape 73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735" name="Shape 735"/>
            <p:cNvCxnSpPr>
              <a:stCxn id="736" idx="2"/>
              <a:endCxn id="73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8" name="Shape 73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739" name="Shape 73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740" name="Shape 740"/>
            <p:cNvCxnSpPr>
              <a:stCxn id="738" idx="2"/>
              <a:endCxn id="74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Shape 742"/>
            <p:cNvCxnSpPr>
              <a:stCxn id="738" idx="2"/>
              <a:endCxn id="73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3" name="Shape 74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744" name="Shape 744"/>
            <p:cNvCxnSpPr>
              <a:stCxn id="745" idx="2"/>
              <a:endCxn id="74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Shape 747"/>
            <p:cNvCxnSpPr>
              <a:stCxn id="745" idx="2"/>
              <a:endCxn id="74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7" name="Shape 73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749" name="Shape 74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741" name="Shape 74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736" name="Shape 73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746" name="Shape 74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748" name="Shape 74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745" name="Shape 74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750" name="Shape 750"/>
            <p:cNvCxnSpPr>
              <a:stCxn id="736" idx="2"/>
              <a:endCxn id="74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Shape 75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759" name="Shape 75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760" name="Shape 76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761" name="Shape 76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762" name="Shape 76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763" name="Shape 76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764" name="Shape 76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65" name="Shape 765"/>
          <p:cNvSpPr/>
          <p:nvPr/>
        </p:nvSpPr>
        <p:spPr>
          <a:xfrm>
            <a:off x="6588224" y="4796678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66" name="Shape 76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767" name="Shape 76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768" name="Shape 76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770" name="Shape 770"/>
          <p:cNvCxnSpPr/>
          <p:nvPr/>
        </p:nvCxnSpPr>
        <p:spPr>
          <a:xfrm rot="10800000">
            <a:off x="4038800" y="350100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771" name="Shape 771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772" name="Shape 772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773" name="Shape 773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774" name="Shape 774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775" name="Shape 77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776" name="Shape 77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777" name="Shape 77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778" name="Shape 77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779" name="Shape 779"/>
            <p:cNvCxnSpPr>
              <a:stCxn id="780" idx="2"/>
              <a:endCxn id="78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2" name="Shape 78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783" name="Shape 78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784" name="Shape 784"/>
            <p:cNvCxnSpPr>
              <a:stCxn id="782" idx="2"/>
              <a:endCxn id="78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Shape 786"/>
            <p:cNvCxnSpPr>
              <a:stCxn id="782" idx="2"/>
              <a:endCxn id="78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7" name="Shape 78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788" name="Shape 788"/>
            <p:cNvCxnSpPr>
              <a:stCxn id="789" idx="2"/>
              <a:endCxn id="79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Shape 791"/>
            <p:cNvCxnSpPr>
              <a:stCxn id="789" idx="2"/>
              <a:endCxn id="79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1" name="Shape 78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793" name="Shape 79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785" name="Shape 78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780" name="Shape 78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790" name="Shape 79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792" name="Shape 79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789" name="Shape 78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794" name="Shape 794"/>
            <p:cNvCxnSpPr>
              <a:stCxn id="780" idx="2"/>
              <a:endCxn id="79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Shape 80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803" name="Shape 80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804" name="Shape 80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805" name="Shape 80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806" name="Shape 80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807" name="Shape 80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808" name="Shape 80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09" name="Shape 80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10" name="Shape 81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811" name="Shape 81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12" name="Shape 81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814" name="Shape 814"/>
          <p:cNvCxnSpPr/>
          <p:nvPr/>
        </p:nvCxnSpPr>
        <p:spPr>
          <a:xfrm rot="10800000">
            <a:off x="4038800" y="350100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815" name="Shape 81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816" name="Shape 81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n2, n1</a:t>
              </a:r>
            </a:p>
          </p:txBody>
        </p:sp>
        <p:sp>
          <p:nvSpPr>
            <p:cNvPr id="817" name="Shape 81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818" name="Shape 818"/>
          <p:cNvSpPr/>
          <p:nvPr/>
        </p:nvSpPr>
        <p:spPr>
          <a:xfrm>
            <a:off x="3491880" y="4149080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n2</a:t>
            </a:r>
          </a:p>
        </p:txBody>
      </p:sp>
      <p:grpSp>
        <p:nvGrpSpPr>
          <p:cNvPr id="819" name="Shape 819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820" name="Shape 82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821" name="Shape 82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822" name="Shape 82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823" name="Shape 82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824" name="Shape 824"/>
            <p:cNvCxnSpPr>
              <a:stCxn id="825" idx="2"/>
              <a:endCxn id="82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7" name="Shape 82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828" name="Shape 82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829" name="Shape 829"/>
            <p:cNvCxnSpPr>
              <a:stCxn id="827" idx="2"/>
              <a:endCxn id="83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Shape 831"/>
            <p:cNvCxnSpPr>
              <a:stCxn id="827" idx="2"/>
              <a:endCxn id="82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2" name="Shape 83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833" name="Shape 833"/>
            <p:cNvCxnSpPr>
              <a:stCxn id="834" idx="2"/>
              <a:endCxn id="83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Shape 836"/>
            <p:cNvCxnSpPr>
              <a:stCxn id="834" idx="2"/>
              <a:endCxn id="83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6" name="Shape 82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838" name="Shape 83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830" name="Shape 83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825" name="Shape 82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835" name="Shape 83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837" name="Shape 83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834" name="Shape 83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839" name="Shape 839"/>
            <p:cNvCxnSpPr>
              <a:stCxn id="825" idx="2"/>
              <a:endCxn id="83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0" name="Shape 840"/>
          <p:cNvSpPr/>
          <p:nvPr/>
        </p:nvSpPr>
        <p:spPr>
          <a:xfrm>
            <a:off x="763774" y="5478012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Shape 84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848" name="Shape 84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849" name="Shape 84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850" name="Shape 85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851" name="Shape 85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852" name="Shape 85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853" name="Shape 85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854" name="Shape 85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55" name="Shape 855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56" name="Shape 85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857" name="Shape 85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58" name="Shape 85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859" name="Shape 85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860" name="Shape 860"/>
          <p:cNvCxnSpPr/>
          <p:nvPr/>
        </p:nvCxnSpPr>
        <p:spPr>
          <a:xfrm rot="10800000">
            <a:off x="4283967" y="350100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861" name="Shape 861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862" name="Shape 862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n2, n1</a:t>
              </a:r>
            </a:p>
          </p:txBody>
        </p:sp>
        <p:sp>
          <p:nvSpPr>
            <p:cNvPr id="863" name="Shape 863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864" name="Shape 864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865" name="Shape 86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866" name="Shape 86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867" name="Shape 86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868" name="Shape 86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869" name="Shape 869"/>
            <p:cNvCxnSpPr>
              <a:stCxn id="870" idx="2"/>
              <a:endCxn id="87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2" name="Shape 87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873" name="Shape 87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874" name="Shape 874"/>
            <p:cNvCxnSpPr>
              <a:stCxn id="872" idx="2"/>
              <a:endCxn id="87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Shape 876"/>
            <p:cNvCxnSpPr>
              <a:stCxn id="872" idx="2"/>
              <a:endCxn id="87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7" name="Shape 87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878" name="Shape 878"/>
            <p:cNvCxnSpPr>
              <a:stCxn id="879" idx="2"/>
              <a:endCxn id="88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Shape 881"/>
            <p:cNvCxnSpPr>
              <a:stCxn id="879" idx="2"/>
              <a:endCxn id="88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1" name="Shape 87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883" name="Shape 88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875" name="Shape 87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870" name="Shape 87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880" name="Shape 88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882" name="Shape 88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879" name="Shape 87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884" name="Shape 884"/>
            <p:cNvCxnSpPr>
              <a:stCxn id="870" idx="2"/>
              <a:endCxn id="88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Shape 89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Shape 89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892" name="Shape 89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893" name="Shape 89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894" name="Shape 89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895" name="Shape 89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896" name="Shape 89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897" name="Shape 89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898" name="Shape 89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899" name="Shape 89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00" name="Shape 90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901" name="Shape 90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02" name="Shape 90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903" name="Shape 90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904" name="Shape 904"/>
          <p:cNvCxnSpPr/>
          <p:nvPr/>
        </p:nvCxnSpPr>
        <p:spPr>
          <a:xfrm rot="10800000">
            <a:off x="4255392" y="350100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905" name="Shape 90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906" name="Shape 90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n3, n2, n1</a:t>
              </a:r>
            </a:p>
          </p:txBody>
        </p:sp>
        <p:sp>
          <p:nvSpPr>
            <p:cNvPr id="907" name="Shape 90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908" name="Shape 908"/>
          <p:cNvSpPr/>
          <p:nvPr/>
        </p:nvSpPr>
        <p:spPr>
          <a:xfrm>
            <a:off x="3491880" y="4149080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n3</a:t>
            </a:r>
          </a:p>
        </p:txBody>
      </p:sp>
      <p:grpSp>
        <p:nvGrpSpPr>
          <p:cNvPr id="909" name="Shape 909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910" name="Shape 91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911" name="Shape 91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912" name="Shape 91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913" name="Shape 91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914" name="Shape 914"/>
            <p:cNvCxnSpPr>
              <a:stCxn id="915" idx="2"/>
              <a:endCxn id="91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7" name="Shape 91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918" name="Shape 91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919" name="Shape 919"/>
            <p:cNvCxnSpPr>
              <a:stCxn id="917" idx="2"/>
              <a:endCxn id="92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1" name="Shape 921"/>
            <p:cNvCxnSpPr>
              <a:stCxn id="917" idx="2"/>
              <a:endCxn id="91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2" name="Shape 92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923" name="Shape 923"/>
            <p:cNvCxnSpPr>
              <a:stCxn id="924" idx="2"/>
              <a:endCxn id="92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Shape 926"/>
            <p:cNvCxnSpPr>
              <a:stCxn id="924" idx="2"/>
              <a:endCxn id="92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6" name="Shape 91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928" name="Shape 92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920" name="Shape 92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915" name="Shape 91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925" name="Shape 92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927" name="Shape 92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924" name="Shape 92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929" name="Shape 929"/>
            <p:cNvCxnSpPr>
              <a:stCxn id="915" idx="2"/>
              <a:endCxn id="92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30" name="Shape 930"/>
          <p:cNvSpPr/>
          <p:nvPr/>
        </p:nvSpPr>
        <p:spPr>
          <a:xfrm>
            <a:off x="2069475" y="5400612"/>
            <a:ext cx="1029900" cy="9237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Shape 93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938" name="Shape 93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939" name="Shape 93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940" name="Shape 94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941" name="Shape 94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942" name="Shape 94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943" name="Shape 94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944" name="Shape 94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45" name="Shape 945"/>
          <p:cNvSpPr/>
          <p:nvPr/>
        </p:nvSpPr>
        <p:spPr>
          <a:xfrm>
            <a:off x="6588224" y="4796678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46" name="Shape 94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947" name="Shape 94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48" name="Shape 94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950" name="Shape 950"/>
          <p:cNvCxnSpPr/>
          <p:nvPr/>
        </p:nvCxnSpPr>
        <p:spPr>
          <a:xfrm rot="10800000">
            <a:off x="4427983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951" name="Shape 951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952" name="Shape 952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n3, n2, n1</a:t>
              </a:r>
            </a:p>
          </p:txBody>
        </p:sp>
        <p:sp>
          <p:nvSpPr>
            <p:cNvPr id="953" name="Shape 953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954" name="Shape 954"/>
          <p:cNvGrpSpPr/>
          <p:nvPr/>
        </p:nvGrpSpPr>
        <p:grpSpPr>
          <a:xfrm>
            <a:off x="460425" y="3581400"/>
            <a:ext cx="2896525" cy="2463900"/>
            <a:chOff x="460425" y="3505200"/>
            <a:chExt cx="2896525" cy="2463900"/>
          </a:xfrm>
        </p:grpSpPr>
        <p:sp>
          <p:nvSpPr>
            <p:cNvPr id="955" name="Shape 95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956" name="Shape 95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957" name="Shape 95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958" name="Shape 95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959" name="Shape 959"/>
            <p:cNvCxnSpPr>
              <a:stCxn id="960" idx="2"/>
              <a:endCxn id="96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2" name="Shape 96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963" name="Shape 96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964" name="Shape 964"/>
            <p:cNvCxnSpPr>
              <a:stCxn id="962" idx="2"/>
              <a:endCxn id="96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Shape 966"/>
            <p:cNvCxnSpPr>
              <a:stCxn id="962" idx="2"/>
              <a:endCxn id="96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7" name="Shape 96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968" name="Shape 968"/>
            <p:cNvCxnSpPr>
              <a:stCxn id="969" idx="2"/>
              <a:endCxn id="97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Shape 971"/>
            <p:cNvCxnSpPr>
              <a:stCxn id="969" idx="2"/>
              <a:endCxn id="97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1" name="Shape 96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973" name="Shape 97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965" name="Shape 96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960" name="Shape 96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970" name="Shape 97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972" name="Shape 97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969" name="Shape 96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974" name="Shape 974"/>
            <p:cNvCxnSpPr>
              <a:stCxn id="960" idx="2"/>
              <a:endCxn id="97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equivalent NFA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Six simple rules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language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Symbols (Σ)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String  (ε)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Alternation (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Concatenation (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followed by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Repetition (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415064" y="2623551"/>
            <a:ext cx="2666999" cy="1938991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by Ken Thompson for pattern-based search in text editor QED (1968)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Shape 98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983" name="Shape 98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984" name="Shape 98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985" name="Shape 98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986" name="Shape 98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987" name="Shape 98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988" name="Shape 98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89" name="Shape 98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90" name="Shape 99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991" name="Shape 99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992" name="Shape 99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993" name="Shape 99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994" name="Shape 994"/>
          <p:cNvCxnSpPr/>
          <p:nvPr/>
        </p:nvCxnSpPr>
        <p:spPr>
          <a:xfrm rot="10800000">
            <a:off x="4442271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995" name="Shape 99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996" name="Shape 99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997" name="Shape 99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998" name="Shape 998"/>
          <p:cNvSpPr/>
          <p:nvPr/>
        </p:nvSpPr>
        <p:spPr>
          <a:xfrm>
            <a:off x="3264023" y="4125880"/>
            <a:ext cx="1452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n3,n2</a:t>
            </a:r>
          </a:p>
        </p:txBody>
      </p:sp>
      <p:grpSp>
        <p:nvGrpSpPr>
          <p:cNvPr id="999" name="Shape 999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000" name="Shape 100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001" name="Shape 100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002" name="Shape 100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003" name="Shape 100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004" name="Shape 1004"/>
            <p:cNvCxnSpPr>
              <a:stCxn id="1005" idx="2"/>
              <a:endCxn id="100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7" name="Shape 100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008" name="Shape 100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009" name="Shape 1009"/>
            <p:cNvCxnSpPr>
              <a:stCxn id="1007" idx="2"/>
              <a:endCxn id="101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Shape 1011"/>
            <p:cNvCxnSpPr>
              <a:stCxn id="1007" idx="2"/>
              <a:endCxn id="100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2" name="Shape 101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013" name="Shape 1013"/>
            <p:cNvCxnSpPr>
              <a:stCxn id="1014" idx="2"/>
              <a:endCxn id="101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Shape 1016"/>
            <p:cNvCxnSpPr>
              <a:stCxn id="1014" idx="2"/>
              <a:endCxn id="101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6" name="Shape 100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018" name="Shape 101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010" name="Shape 101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005" name="Shape 100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015" name="Shape 101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017" name="Shape 101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014" name="Shape 101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019" name="Shape 1019"/>
            <p:cNvCxnSpPr>
              <a:stCxn id="1005" idx="2"/>
              <a:endCxn id="101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Shape 102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027" name="Shape 1027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028" name="Shape 1028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029" name="Shape 1029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030" name="Shape 1030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031" name="Shape 1031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032" name="Shape 1032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033" name="Shape 1033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34" name="Shape 1034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35" name="Shape 1035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036" name="Shape 1036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37" name="Shape 1037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039" name="Shape 1039"/>
          <p:cNvCxnSpPr/>
          <p:nvPr/>
        </p:nvCxnSpPr>
        <p:spPr>
          <a:xfrm rot="10800000">
            <a:off x="4442271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040" name="Shape 1040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041" name="Shape 1041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n4, n1</a:t>
              </a: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043" name="Shape 1043"/>
          <p:cNvSpPr/>
          <p:nvPr/>
        </p:nvSpPr>
        <p:spPr>
          <a:xfrm>
            <a:off x="3203848" y="4149080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n4</a:t>
            </a:r>
          </a:p>
        </p:txBody>
      </p:sp>
      <p:grpSp>
        <p:nvGrpSpPr>
          <p:cNvPr id="1044" name="Shape 1044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045" name="Shape 104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046" name="Shape 104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047" name="Shape 104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048" name="Shape 104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049" name="Shape 1049"/>
            <p:cNvCxnSpPr>
              <a:stCxn id="1050" idx="2"/>
              <a:endCxn id="105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2" name="Shape 105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053" name="Shape 105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054" name="Shape 1054"/>
            <p:cNvCxnSpPr>
              <a:stCxn id="1052" idx="2"/>
              <a:endCxn id="105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Shape 1056"/>
            <p:cNvCxnSpPr>
              <a:stCxn id="1052" idx="2"/>
              <a:endCxn id="105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7" name="Shape 105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058" name="Shape 1058"/>
            <p:cNvCxnSpPr>
              <a:stCxn id="1059" idx="2"/>
              <a:endCxn id="106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Shape 1061"/>
            <p:cNvCxnSpPr>
              <a:stCxn id="1059" idx="2"/>
              <a:endCxn id="106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1" name="Shape 105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063" name="Shape 106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055" name="Shape 105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050" name="Shape 105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060" name="Shape 106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062" name="Shape 106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059" name="Shape 105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064" name="Shape 1064"/>
            <p:cNvCxnSpPr>
              <a:stCxn id="1050" idx="2"/>
              <a:endCxn id="106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5" name="Shape 1065"/>
          <p:cNvSpPr/>
          <p:nvPr/>
        </p:nvSpPr>
        <p:spPr>
          <a:xfrm>
            <a:off x="1317725" y="4640837"/>
            <a:ext cx="1029900" cy="9237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Shape 107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073" name="Shape 1073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074" name="Shape 1074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075" name="Shape 1075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076" name="Shape 1076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077" name="Shape 1077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078" name="Shape 1078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079" name="Shape 1079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80" name="Shape 1080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81" name="Shape 1081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082" name="Shape 1082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83" name="Shape 1083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084" name="Shape 1084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085" name="Shape 1085"/>
          <p:cNvCxnSpPr/>
          <p:nvPr/>
        </p:nvCxnSpPr>
        <p:spPr>
          <a:xfrm rot="10800000">
            <a:off x="4572000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086" name="Shape 1086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087" name="Shape 1087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n4, n1</a:t>
              </a: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1089" name="Shape 1089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090" name="Shape 109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091" name="Shape 109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092" name="Shape 109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093" name="Shape 109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094" name="Shape 1094"/>
            <p:cNvCxnSpPr>
              <a:stCxn id="1095" idx="2"/>
              <a:endCxn id="109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7" name="Shape 109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098" name="Shape 109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099" name="Shape 1099"/>
            <p:cNvCxnSpPr>
              <a:stCxn id="1097" idx="2"/>
              <a:endCxn id="110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Shape 1101"/>
            <p:cNvCxnSpPr>
              <a:stCxn id="1097" idx="2"/>
              <a:endCxn id="109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2" name="Shape 110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103" name="Shape 1103"/>
            <p:cNvCxnSpPr>
              <a:stCxn id="1104" idx="2"/>
              <a:endCxn id="110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Shape 1106"/>
            <p:cNvCxnSpPr>
              <a:stCxn id="1104" idx="2"/>
              <a:endCxn id="110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6" name="Shape 109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108" name="Shape 110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100" name="Shape 110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095" name="Shape 109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105" name="Shape 110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107" name="Shape 110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104" name="Shape 110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109" name="Shape 1109"/>
            <p:cNvCxnSpPr>
              <a:stCxn id="1095" idx="2"/>
              <a:endCxn id="110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Shape 111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117" name="Shape 1117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118" name="Shape 1118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119" name="Shape 1119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120" name="Shape 1120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121" name="Shape 1121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122" name="Shape 1122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123" name="Shape 1123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24" name="Shape 1124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25" name="Shape 1125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126" name="Shape 1126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27" name="Shape 1127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128" name="Shape 1128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129" name="Shape 1129"/>
          <p:cNvCxnSpPr/>
          <p:nvPr/>
        </p:nvCxnSpPr>
        <p:spPr>
          <a:xfrm rot="10800000">
            <a:off x="4572000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130" name="Shape 1130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131" name="Shape 1131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133" name="Shape 1133"/>
          <p:cNvSpPr/>
          <p:nvPr/>
        </p:nvSpPr>
        <p:spPr>
          <a:xfrm>
            <a:off x="3203848" y="4149080"/>
            <a:ext cx="145214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n4,n1</a:t>
            </a:r>
          </a:p>
        </p:txBody>
      </p:sp>
      <p:grpSp>
        <p:nvGrpSpPr>
          <p:cNvPr id="1134" name="Shape 1134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135" name="Shape 113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136" name="Shape 113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137" name="Shape 113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138" name="Shape 113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139" name="Shape 1139"/>
            <p:cNvCxnSpPr>
              <a:stCxn id="1140" idx="2"/>
              <a:endCxn id="114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2" name="Shape 114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143" name="Shape 114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144" name="Shape 1144"/>
            <p:cNvCxnSpPr>
              <a:stCxn id="1142" idx="2"/>
              <a:endCxn id="114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6" name="Shape 1146"/>
            <p:cNvCxnSpPr>
              <a:stCxn id="1142" idx="2"/>
              <a:endCxn id="114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7" name="Shape 114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148" name="Shape 1148"/>
            <p:cNvCxnSpPr>
              <a:stCxn id="1149" idx="2"/>
              <a:endCxn id="115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1" name="Shape 1151"/>
            <p:cNvCxnSpPr>
              <a:stCxn id="1149" idx="2"/>
              <a:endCxn id="115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1" name="Shape 114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153" name="Shape 115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145" name="Shape 114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140" name="Shape 114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150" name="Shape 115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152" name="Shape 115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149" name="Shape 114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154" name="Shape 1154"/>
            <p:cNvCxnSpPr>
              <a:stCxn id="1140" idx="2"/>
              <a:endCxn id="115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Shape 11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Shape 116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162" name="Shape 116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163" name="Shape 116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164" name="Shape 116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165" name="Shape 116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166" name="Shape 116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167" name="Shape 116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168" name="Shape 116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69" name="Shape 116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70" name="Shape 117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171" name="Shape 117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172" name="Shape 117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173" name="Shape 117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174" name="Shape 1174"/>
          <p:cNvCxnSpPr/>
          <p:nvPr/>
        </p:nvCxnSpPr>
        <p:spPr>
          <a:xfrm rot="10800000">
            <a:off x="4572000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175" name="Shape 117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176" name="Shape 117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178" name="Shape 1178"/>
          <p:cNvSpPr/>
          <p:nvPr/>
        </p:nvSpPr>
        <p:spPr>
          <a:xfrm>
            <a:off x="3203848" y="4149080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n5</a:t>
            </a:r>
          </a:p>
        </p:txBody>
      </p:sp>
      <p:grpSp>
        <p:nvGrpSpPr>
          <p:cNvPr id="1179" name="Shape 1179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180" name="Shape 118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181" name="Shape 118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182" name="Shape 118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183" name="Shape 118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184" name="Shape 1184"/>
            <p:cNvCxnSpPr>
              <a:stCxn id="1185" idx="2"/>
              <a:endCxn id="118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7" name="Shape 118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188" name="Shape 118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189" name="Shape 1189"/>
            <p:cNvCxnSpPr>
              <a:stCxn id="1187" idx="2"/>
              <a:endCxn id="119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Shape 1191"/>
            <p:cNvCxnSpPr>
              <a:stCxn id="1187" idx="2"/>
              <a:endCxn id="118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2" name="Shape 119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193" name="Shape 1193"/>
            <p:cNvCxnSpPr>
              <a:stCxn id="1194" idx="2"/>
              <a:endCxn id="119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Shape 1196"/>
            <p:cNvCxnSpPr>
              <a:stCxn id="1194" idx="2"/>
              <a:endCxn id="119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6" name="Shape 118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198" name="Shape 119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190" name="Shape 119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185" name="Shape 118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195" name="Shape 119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197" name="Shape 119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194" name="Shape 119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199" name="Shape 1199"/>
            <p:cNvCxnSpPr>
              <a:stCxn id="1185" idx="2"/>
              <a:endCxn id="119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00" name="Shape 1200"/>
          <p:cNvSpPr/>
          <p:nvPr/>
        </p:nvSpPr>
        <p:spPr>
          <a:xfrm>
            <a:off x="407725" y="3975437"/>
            <a:ext cx="1029900" cy="9237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Shape 120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Shape 120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208" name="Shape 120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209" name="Shape 120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210" name="Shape 121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211" name="Shape 121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212" name="Shape 121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213" name="Shape 121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214" name="Shape 121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15" name="Shape 1215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16" name="Shape 121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217" name="Shape 121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18" name="Shape 121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219" name="Shape 121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220" name="Shape 1220"/>
          <p:cNvCxnSpPr/>
          <p:nvPr/>
        </p:nvCxnSpPr>
        <p:spPr>
          <a:xfrm rot="10800000">
            <a:off x="4759448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221" name="Shape 1221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222" name="Shape 1222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1224" name="Shape 1224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225" name="Shape 122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226" name="Shape 122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227" name="Shape 122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228" name="Shape 122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229" name="Shape 1229"/>
            <p:cNvCxnSpPr>
              <a:stCxn id="1230" idx="2"/>
              <a:endCxn id="123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2" name="Shape 123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233" name="Shape 123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234" name="Shape 1234"/>
            <p:cNvCxnSpPr>
              <a:stCxn id="1232" idx="2"/>
              <a:endCxn id="123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Shape 1236"/>
            <p:cNvCxnSpPr>
              <a:stCxn id="1232" idx="2"/>
              <a:endCxn id="123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7" name="Shape 123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238" name="Shape 1238"/>
            <p:cNvCxnSpPr>
              <a:stCxn id="1239" idx="2"/>
              <a:endCxn id="124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Shape 1241"/>
            <p:cNvCxnSpPr>
              <a:stCxn id="1239" idx="2"/>
              <a:endCxn id="124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1" name="Shape 123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243" name="Shape 124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235" name="Shape 123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230" name="Shape 123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240" name="Shape 124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242" name="Shape 124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239" name="Shape 123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244" name="Shape 1244"/>
            <p:cNvCxnSpPr>
              <a:stCxn id="1230" idx="2"/>
              <a:endCxn id="124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Shape 125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Shape 125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252" name="Shape 125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253" name="Shape 125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254" name="Shape 125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255" name="Shape 125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256" name="Shape 125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257" name="Shape 125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258" name="Shape 125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59" name="Shape 125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60" name="Shape 126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261" name="Shape 126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262" name="Shape 126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263" name="Shape 126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264" name="Shape 1264"/>
          <p:cNvCxnSpPr/>
          <p:nvPr/>
        </p:nvCxnSpPr>
        <p:spPr>
          <a:xfrm rot="10800000">
            <a:off x="4759448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265" name="Shape 126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266" name="Shape 126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n6, n5</a:t>
              </a: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268" name="Shape 1268"/>
          <p:cNvSpPr/>
          <p:nvPr/>
        </p:nvSpPr>
        <p:spPr>
          <a:xfrm>
            <a:off x="3355448" y="4179180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n6</a:t>
            </a:r>
          </a:p>
        </p:txBody>
      </p:sp>
      <p:grpSp>
        <p:nvGrpSpPr>
          <p:cNvPr id="1269" name="Shape 1269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270" name="Shape 127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271" name="Shape 127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272" name="Shape 127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273" name="Shape 127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274" name="Shape 1274"/>
            <p:cNvCxnSpPr>
              <a:stCxn id="1275" idx="2"/>
              <a:endCxn id="127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7" name="Shape 127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278" name="Shape 127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279" name="Shape 1279"/>
            <p:cNvCxnSpPr>
              <a:stCxn id="1277" idx="2"/>
              <a:endCxn id="128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Shape 1281"/>
            <p:cNvCxnSpPr>
              <a:stCxn id="1277" idx="2"/>
              <a:endCxn id="127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2" name="Shape 128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283" name="Shape 1283"/>
            <p:cNvCxnSpPr>
              <a:stCxn id="1284" idx="2"/>
              <a:endCxn id="128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Shape 1286"/>
            <p:cNvCxnSpPr>
              <a:stCxn id="1284" idx="2"/>
              <a:endCxn id="128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6" name="Shape 127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288" name="Shape 128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280" name="Shape 128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275" name="Shape 127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285" name="Shape 128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287" name="Shape 128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284" name="Shape 128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289" name="Shape 1289"/>
            <p:cNvCxnSpPr>
              <a:stCxn id="1275" idx="2"/>
              <a:endCxn id="128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90" name="Shape 1290"/>
          <p:cNvSpPr/>
          <p:nvPr/>
        </p:nvSpPr>
        <p:spPr>
          <a:xfrm>
            <a:off x="2142475" y="3948162"/>
            <a:ext cx="1029900" cy="9237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Shape 129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Shape 129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298" name="Shape 1298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299" name="Shape 1299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300" name="Shape 1300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301" name="Shape 1301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302" name="Shape 1302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303" name="Shape 1303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304" name="Shape 1304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05" name="Shape 1305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06" name="Shape 1306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307" name="Shape 1307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08" name="Shape 1308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309" name="Shape 1309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310" name="Shape 1310"/>
          <p:cNvCxnSpPr/>
          <p:nvPr/>
        </p:nvCxnSpPr>
        <p:spPr>
          <a:xfrm rot="10800000">
            <a:off x="4932039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311" name="Shape 1311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312" name="Shape 1312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n6, n5</a:t>
              </a: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grpSp>
        <p:nvGrpSpPr>
          <p:cNvPr id="1314" name="Shape 1314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315" name="Shape 131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316" name="Shape 131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317" name="Shape 131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318" name="Shape 131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319" name="Shape 1319"/>
            <p:cNvCxnSpPr>
              <a:stCxn id="1320" idx="2"/>
              <a:endCxn id="132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2" name="Shape 132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323" name="Shape 132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324" name="Shape 1324"/>
            <p:cNvCxnSpPr>
              <a:stCxn id="1322" idx="2"/>
              <a:endCxn id="132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6" name="Shape 1326"/>
            <p:cNvCxnSpPr>
              <a:stCxn id="1322" idx="2"/>
              <a:endCxn id="132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7" name="Shape 132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328" name="Shape 1328"/>
            <p:cNvCxnSpPr>
              <a:stCxn id="1329" idx="2"/>
              <a:endCxn id="133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1" name="Shape 1331"/>
            <p:cNvCxnSpPr>
              <a:stCxn id="1329" idx="2"/>
              <a:endCxn id="133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21" name="Shape 132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333" name="Shape 133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325" name="Shape 132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320" name="Shape 132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330" name="Shape 133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332" name="Shape 133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329" name="Shape 132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334" name="Shape 1334"/>
            <p:cNvCxnSpPr>
              <a:stCxn id="1320" idx="2"/>
              <a:endCxn id="133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Shape 13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Shape 134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342" name="Shape 1342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343" name="Shape 1343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344" name="Shape 1344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345" name="Shape 1345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346" name="Shape 1346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347" name="Shape 1347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348" name="Shape 1348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49" name="Shape 1349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50" name="Shape 1350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351" name="Shape 1351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52" name="Shape 1352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353" name="Shape 1353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354" name="Shape 1354"/>
          <p:cNvCxnSpPr/>
          <p:nvPr/>
        </p:nvCxnSpPr>
        <p:spPr>
          <a:xfrm rot="10800000">
            <a:off x="4932039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355" name="Shape 1355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356" name="Shape 1356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358" name="Shape 1358"/>
          <p:cNvSpPr/>
          <p:nvPr/>
        </p:nvSpPr>
        <p:spPr>
          <a:xfrm>
            <a:off x="3203848" y="4149080"/>
            <a:ext cx="152172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n6, n5</a:t>
            </a:r>
          </a:p>
        </p:txBody>
      </p:sp>
      <p:grpSp>
        <p:nvGrpSpPr>
          <p:cNvPr id="1359" name="Shape 1359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360" name="Shape 1360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361" name="Shape 1361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362" name="Shape 1362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363" name="Shape 1363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364" name="Shape 1364"/>
            <p:cNvCxnSpPr>
              <a:stCxn id="1365" idx="2"/>
              <a:endCxn id="1366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7" name="Shape 1367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368" name="Shape 1368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369" name="Shape 1369"/>
            <p:cNvCxnSpPr>
              <a:stCxn id="1367" idx="2"/>
              <a:endCxn id="1370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1" name="Shape 1371"/>
            <p:cNvCxnSpPr>
              <a:stCxn id="1367" idx="2"/>
              <a:endCxn id="1365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2" name="Shape 1372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373" name="Shape 1373"/>
            <p:cNvCxnSpPr>
              <a:stCxn id="1374" idx="2"/>
              <a:endCxn id="1375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6" name="Shape 1376"/>
            <p:cNvCxnSpPr>
              <a:stCxn id="1374" idx="2"/>
              <a:endCxn id="1377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6" name="Shape 1366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378" name="Shape 1378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370" name="Shape 1370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365" name="Shape 1365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375" name="Shape 1375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377" name="Shape 1377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374" name="Shape 1374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379" name="Shape 1379"/>
            <p:cNvCxnSpPr>
              <a:stCxn id="1365" idx="2"/>
              <a:endCxn id="1378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6" name="Shape 138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387" name="Shape 1387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388" name="Shape 1388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389" name="Shape 1389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390" name="Shape 1390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391" name="Shape 1391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392" name="Shape 1392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393" name="Shape 1393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94" name="Shape 1394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95" name="Shape 1395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396" name="Shape 1396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397" name="Shape 1397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398" name="Shape 1398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399" name="Shape 1399"/>
          <p:cNvCxnSpPr/>
          <p:nvPr/>
        </p:nvCxnSpPr>
        <p:spPr>
          <a:xfrm rot="10800000">
            <a:off x="4932039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400" name="Shape 1400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401" name="Shape 1401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403" name="Shape 1403"/>
          <p:cNvSpPr/>
          <p:nvPr/>
        </p:nvSpPr>
        <p:spPr>
          <a:xfrm>
            <a:off x="3451373" y="4179180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n7</a:t>
            </a:r>
          </a:p>
        </p:txBody>
      </p:sp>
      <p:grpSp>
        <p:nvGrpSpPr>
          <p:cNvPr id="1404" name="Shape 1404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405" name="Shape 1405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406" name="Shape 1406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407" name="Shape 1407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408" name="Shape 1408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409" name="Shape 1409"/>
            <p:cNvCxnSpPr>
              <a:stCxn id="1410" idx="2"/>
              <a:endCxn id="1411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2" name="Shape 1412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413" name="Shape 1413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414" name="Shape 1414"/>
            <p:cNvCxnSpPr>
              <a:stCxn id="1412" idx="2"/>
              <a:endCxn id="1415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Shape 1416"/>
            <p:cNvCxnSpPr>
              <a:stCxn id="1412" idx="2"/>
              <a:endCxn id="1410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7" name="Shape 1417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418" name="Shape 1418"/>
            <p:cNvCxnSpPr>
              <a:stCxn id="1419" idx="2"/>
              <a:endCxn id="1420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Shape 1421"/>
            <p:cNvCxnSpPr>
              <a:stCxn id="1419" idx="2"/>
              <a:endCxn id="1422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1" name="Shape 1411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423" name="Shape 1423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415" name="Shape 1415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410" name="Shape 1410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420" name="Shape 1420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422" name="Shape 1422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419" name="Shape 1419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424" name="Shape 1424"/>
            <p:cNvCxnSpPr>
              <a:stCxn id="1410" idx="2"/>
              <a:endCxn id="1423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25" name="Shape 1425"/>
          <p:cNvSpPr/>
          <p:nvPr/>
        </p:nvSpPr>
        <p:spPr>
          <a:xfrm>
            <a:off x="1528750" y="3291175"/>
            <a:ext cx="1029900" cy="9237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0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empty language φ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(optionally include a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sinkhole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state)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2590800" y="3810000"/>
            <a:ext cx="3413125" cy="1143000"/>
            <a:chOff x="2590800" y="3810000"/>
            <a:chExt cx="3413125" cy="1143000"/>
          </a:xfrm>
        </p:grpSpPr>
        <p:sp>
          <p:nvSpPr>
            <p:cNvPr id="175" name="Shape 175"/>
            <p:cNvSpPr/>
            <p:nvPr/>
          </p:nvSpPr>
          <p:spPr>
            <a:xfrm>
              <a:off x="25908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48768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Shape 177"/>
            <p:cNvCxnSpPr>
              <a:stCxn id="175" idx="6"/>
              <a:endCxn id="176" idx="2"/>
            </p:cNvCxnSpPr>
            <p:nvPr/>
          </p:nvCxnSpPr>
          <p:spPr>
            <a:xfrm>
              <a:off x="3200399" y="4114799"/>
              <a:ext cx="16763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78" name="Shape 178"/>
            <p:cNvSpPr txBox="1"/>
            <p:nvPr/>
          </p:nvSpPr>
          <p:spPr>
            <a:xfrm>
              <a:off x="3603625" y="4221162"/>
              <a:ext cx="365125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Σ</a:t>
              </a:r>
            </a:p>
          </p:txBody>
        </p:sp>
        <p:cxnSp>
          <p:nvCxnSpPr>
            <p:cNvPr id="179" name="Shape 179"/>
            <p:cNvCxnSpPr>
              <a:stCxn id="176" idx="6"/>
              <a:endCxn id="176" idx="3"/>
            </p:cNvCxnSpPr>
            <p:nvPr/>
          </p:nvCxnSpPr>
          <p:spPr>
            <a:xfrm flipH="1">
              <a:off x="4966199" y="4114799"/>
              <a:ext cx="520200" cy="215400"/>
            </a:xfrm>
            <a:prstGeom prst="curvedConnector4">
              <a:avLst>
                <a:gd name="adj1" fmla="val -43903"/>
                <a:gd name="adj2" fmla="val 24706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80" name="Shape 180"/>
            <p:cNvSpPr txBox="1"/>
            <p:nvPr/>
          </p:nvSpPr>
          <p:spPr>
            <a:xfrm>
              <a:off x="5638800" y="4495800"/>
              <a:ext cx="365125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Σ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2" name="Shape 143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Thompson’s construction</a:t>
            </a:r>
          </a:p>
        </p:txBody>
      </p:sp>
      <p:sp>
        <p:nvSpPr>
          <p:cNvPr id="1433" name="Shape 1433"/>
          <p:cNvSpPr txBox="1"/>
          <p:nvPr/>
        </p:nvSpPr>
        <p:spPr>
          <a:xfrm>
            <a:off x="2657475" y="1447800"/>
            <a:ext cx="3829050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regexps to NFA</a:t>
            </a:r>
          </a:p>
        </p:txBody>
      </p:sp>
      <p:sp>
        <p:nvSpPr>
          <p:cNvPr id="1434" name="Shape 1434"/>
          <p:cNvSpPr/>
          <p:nvPr/>
        </p:nvSpPr>
        <p:spPr>
          <a:xfrm>
            <a:off x="3451385" y="213285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(a(a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b))c</a:t>
            </a:r>
          </a:p>
        </p:txBody>
      </p:sp>
      <p:sp>
        <p:nvSpPr>
          <p:cNvPr id="1435" name="Shape 1435"/>
          <p:cNvSpPr txBox="1"/>
          <p:nvPr/>
        </p:nvSpPr>
        <p:spPr>
          <a:xfrm>
            <a:off x="35495" y="2237109"/>
            <a:ext cx="3063874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regexp tree</a:t>
            </a:r>
          </a:p>
        </p:txBody>
      </p:sp>
      <p:sp>
        <p:nvSpPr>
          <p:cNvPr id="1436" name="Shape 1436"/>
          <p:cNvSpPr/>
          <p:nvPr/>
        </p:nvSpPr>
        <p:spPr>
          <a:xfrm>
            <a:off x="6599545" y="3153161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1437" name="Shape 1437"/>
          <p:cNvSpPr/>
          <p:nvPr/>
        </p:nvSpPr>
        <p:spPr>
          <a:xfrm>
            <a:off x="6595697" y="3558255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nfa(a)</a:t>
            </a:r>
          </a:p>
        </p:txBody>
      </p:sp>
      <p:sp>
        <p:nvSpPr>
          <p:cNvPr id="1438" name="Shape 1438"/>
          <p:cNvSpPr/>
          <p:nvPr/>
        </p:nvSpPr>
        <p:spPr>
          <a:xfrm>
            <a:off x="6595129" y="3975446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1439" name="Shape 1439"/>
          <p:cNvSpPr/>
          <p:nvPr/>
        </p:nvSpPr>
        <p:spPr>
          <a:xfrm>
            <a:off x="6588224" y="436463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440" name="Shape 1440"/>
          <p:cNvSpPr/>
          <p:nvPr/>
        </p:nvSpPr>
        <p:spPr>
          <a:xfrm>
            <a:off x="6588224" y="479667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441" name="Shape 1441"/>
          <p:cNvSpPr/>
          <p:nvPr/>
        </p:nvSpPr>
        <p:spPr>
          <a:xfrm>
            <a:off x="6588224" y="5214439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1442" name="Shape 1442"/>
          <p:cNvSpPr/>
          <p:nvPr/>
        </p:nvSpPr>
        <p:spPr>
          <a:xfrm>
            <a:off x="6588792" y="5631630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443" name="Shape 1443"/>
          <p:cNvSpPr/>
          <p:nvPr/>
        </p:nvSpPr>
        <p:spPr>
          <a:xfrm>
            <a:off x="3603785" y="2924943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4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1444" name="Shape 1444"/>
          <p:cNvSpPr txBox="1"/>
          <p:nvPr/>
        </p:nvSpPr>
        <p:spPr>
          <a:xfrm>
            <a:off x="5972621" y="2276872"/>
            <a:ext cx="3063874" cy="830996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regexp tree</a:t>
            </a:r>
          </a:p>
        </p:txBody>
      </p:sp>
      <p:cxnSp>
        <p:nvCxnSpPr>
          <p:cNvPr id="1445" name="Shape 1445"/>
          <p:cNvCxnSpPr/>
          <p:nvPr/>
        </p:nvCxnSpPr>
        <p:spPr>
          <a:xfrm rot="10800000">
            <a:off x="5076055" y="3645024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446" name="Shape 1446"/>
          <p:cNvGrpSpPr/>
          <p:nvPr/>
        </p:nvGrpSpPr>
        <p:grpSpPr>
          <a:xfrm>
            <a:off x="4716016" y="3717031"/>
            <a:ext cx="1728191" cy="923826"/>
            <a:chOff x="4572000" y="3543398"/>
            <a:chExt cx="1728191" cy="923826"/>
          </a:xfrm>
        </p:grpSpPr>
        <p:sp>
          <p:nvSpPr>
            <p:cNvPr id="1447" name="Shape 1447"/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1449" name="Shape 1449"/>
          <p:cNvSpPr/>
          <p:nvPr/>
        </p:nvSpPr>
        <p:spPr>
          <a:xfrm>
            <a:off x="3514348" y="4179180"/>
            <a:ext cx="10578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n7</a:t>
            </a:r>
          </a:p>
        </p:txBody>
      </p:sp>
      <p:grpSp>
        <p:nvGrpSpPr>
          <p:cNvPr id="1450" name="Shape 1450"/>
          <p:cNvGrpSpPr/>
          <p:nvPr/>
        </p:nvGrpSpPr>
        <p:grpSpPr>
          <a:xfrm>
            <a:off x="275775" y="3553450"/>
            <a:ext cx="2896525" cy="2463900"/>
            <a:chOff x="460425" y="3505200"/>
            <a:chExt cx="2896525" cy="2463900"/>
          </a:xfrm>
        </p:grpSpPr>
        <p:sp>
          <p:nvSpPr>
            <p:cNvPr id="1451" name="Shape 145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1452" name="Shape 145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1453" name="Shape 145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454" name="Shape 145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1455" name="Shape 1455"/>
            <p:cNvCxnSpPr>
              <a:stCxn id="1456" idx="2"/>
              <a:endCxn id="145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58" name="Shape 145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1459" name="Shape 145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1460" name="Shape 1460"/>
            <p:cNvCxnSpPr>
              <a:stCxn id="1458" idx="2"/>
              <a:endCxn id="146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2" name="Shape 1462"/>
            <p:cNvCxnSpPr>
              <a:stCxn id="1458" idx="2"/>
              <a:endCxn id="145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3" name="Shape 146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1464" name="Shape 1464"/>
            <p:cNvCxnSpPr>
              <a:stCxn id="1465" idx="2"/>
              <a:endCxn id="146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7" name="Shape 1467"/>
            <p:cNvCxnSpPr>
              <a:stCxn id="1465" idx="2"/>
              <a:endCxn id="146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57" name="Shape 145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1469" name="Shape 146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1461" name="Shape 146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1456" name="Shape 145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1466" name="Shape 146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1468" name="Shape 146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1465" name="Shape 146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1470" name="Shape 1470"/>
            <p:cNvCxnSpPr>
              <a:stCxn id="1456" idx="2"/>
              <a:endCxn id="146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1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symbol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alphabet, there is a NFA that accepts it</a:t>
            </a:r>
          </a:p>
        </p:txBody>
      </p:sp>
      <p:grpSp>
        <p:nvGrpSpPr>
          <p:cNvPr id="189" name="Shape 189"/>
          <p:cNvGrpSpPr/>
          <p:nvPr/>
        </p:nvGrpSpPr>
        <p:grpSpPr>
          <a:xfrm>
            <a:off x="2514600" y="3570825"/>
            <a:ext cx="4114799" cy="848774"/>
            <a:chOff x="2514600" y="3570825"/>
            <a:chExt cx="4114799" cy="848774"/>
          </a:xfrm>
        </p:grpSpPr>
        <p:sp>
          <p:nvSpPr>
            <p:cNvPr id="190" name="Shape 190"/>
            <p:cNvSpPr/>
            <p:nvPr/>
          </p:nvSpPr>
          <p:spPr>
            <a:xfrm>
              <a:off x="25146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019799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4328475" y="3570825"/>
              <a:ext cx="317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</a:p>
          </p:txBody>
        </p:sp>
        <p:cxnSp>
          <p:nvCxnSpPr>
            <p:cNvPr id="193" name="Shape 193"/>
            <p:cNvCxnSpPr>
              <a:stCxn id="190" idx="6"/>
              <a:endCxn id="191" idx="2"/>
            </p:cNvCxnSpPr>
            <p:nvPr/>
          </p:nvCxnSpPr>
          <p:spPr>
            <a:xfrm>
              <a:off x="3124200" y="4114800"/>
              <a:ext cx="2895599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2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90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an NFA that accepts only ε  </a:t>
            </a:r>
          </a:p>
        </p:txBody>
      </p:sp>
      <p:grpSp>
        <p:nvGrpSpPr>
          <p:cNvPr id="202" name="Shape 202"/>
          <p:cNvGrpSpPr/>
          <p:nvPr/>
        </p:nvGrpSpPr>
        <p:grpSpPr>
          <a:xfrm>
            <a:off x="2555775" y="3149623"/>
            <a:ext cx="3561927" cy="761999"/>
            <a:chOff x="2555775" y="3149623"/>
            <a:chExt cx="3561927" cy="761999"/>
          </a:xfrm>
        </p:grpSpPr>
        <p:grpSp>
          <p:nvGrpSpPr>
            <p:cNvPr id="203" name="Shape 203"/>
            <p:cNvGrpSpPr/>
            <p:nvPr/>
          </p:nvGrpSpPr>
          <p:grpSpPr>
            <a:xfrm>
              <a:off x="2555775" y="3149623"/>
              <a:ext cx="2952299" cy="761999"/>
              <a:chOff x="2555775" y="4467200"/>
              <a:chExt cx="2952299" cy="761999"/>
            </a:xfrm>
          </p:grpSpPr>
          <p:sp>
            <p:nvSpPr>
              <p:cNvPr id="204" name="Shape 204"/>
              <p:cNvSpPr/>
              <p:nvPr/>
            </p:nvSpPr>
            <p:spPr>
              <a:xfrm>
                <a:off x="2555775" y="4619600"/>
                <a:ext cx="609599" cy="609599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Shape 205"/>
              <p:cNvSpPr txBox="1"/>
              <p:nvPr/>
            </p:nvSpPr>
            <p:spPr>
              <a:xfrm>
                <a:off x="4150873" y="4467200"/>
                <a:ext cx="319317" cy="461664"/>
              </a:xfrm>
              <a:prstGeom prst="rect">
                <a:avLst/>
              </a:prstGeom>
              <a:noFill/>
              <a:ln w="28575" cap="flat" cmpd="sng">
                <a:solidFill>
                  <a:srgbClr val="000000">
                    <a:alpha val="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cxnSp>
            <p:nvCxnSpPr>
              <p:cNvPr id="206" name="Shape 206"/>
              <p:cNvCxnSpPr>
                <a:stCxn id="204" idx="6"/>
                <a:endCxn id="207" idx="2"/>
              </p:cNvCxnSpPr>
              <p:nvPr/>
            </p:nvCxnSpPr>
            <p:spPr>
              <a:xfrm rot="10800000" flipH="1">
                <a:off x="3165375" y="4922299"/>
                <a:ext cx="2342699" cy="2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sp>
          <p:nvSpPr>
            <p:cNvPr id="207" name="Shape 207"/>
            <p:cNvSpPr/>
            <p:nvPr/>
          </p:nvSpPr>
          <p:spPr>
            <a:xfrm>
              <a:off x="5508103" y="329983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3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two NFAs for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is a NFA that accepts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216" name="Shape 216"/>
          <p:cNvGrpSpPr/>
          <p:nvPr/>
        </p:nvGrpSpPr>
        <p:grpSpPr>
          <a:xfrm>
            <a:off x="3505199" y="3276599"/>
            <a:ext cx="2514600" cy="2667000"/>
            <a:chOff x="3505199" y="3276599"/>
            <a:chExt cx="2514600" cy="2667000"/>
          </a:xfrm>
        </p:grpSpPr>
        <p:sp>
          <p:nvSpPr>
            <p:cNvPr id="217" name="Shape 217" descr="25%"/>
            <p:cNvSpPr/>
            <p:nvPr/>
          </p:nvSpPr>
          <p:spPr>
            <a:xfrm>
              <a:off x="3505199" y="32765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3657600" y="35051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257799" y="35051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4505324" y="3581399"/>
              <a:ext cx="447675" cy="461962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  <p:sp>
          <p:nvSpPr>
            <p:cNvPr id="221" name="Shape 221" descr="25%"/>
            <p:cNvSpPr/>
            <p:nvPr/>
          </p:nvSpPr>
          <p:spPr>
            <a:xfrm>
              <a:off x="3505199" y="48767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657600" y="51053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257799" y="51053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4505324" y="5181599"/>
              <a:ext cx="447675" cy="461962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  <p:cxnSp>
          <p:nvCxnSpPr>
            <p:cNvPr id="225" name="Shape 225"/>
            <p:cNvCxnSpPr>
              <a:stCxn id="218" idx="7"/>
              <a:endCxn id="219" idx="3"/>
            </p:cNvCxnSpPr>
            <p:nvPr/>
          </p:nvCxnSpPr>
          <p:spPr>
            <a:xfrm rot="-5400000" flipH="1">
              <a:off x="4546926" y="32254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cxnSp>
          <p:nvCxnSpPr>
            <p:cNvPr id="226" name="Shape 226"/>
            <p:cNvCxnSpPr>
              <a:stCxn id="222" idx="7"/>
              <a:endCxn id="223" idx="3"/>
            </p:cNvCxnSpPr>
            <p:nvPr/>
          </p:nvCxnSpPr>
          <p:spPr>
            <a:xfrm rot="-5400000" flipH="1">
              <a:off x="4546926" y="48256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3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two NFAs for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is a NFA that accepts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235" name="Shape 235"/>
          <p:cNvGrpSpPr/>
          <p:nvPr/>
        </p:nvGrpSpPr>
        <p:grpSpPr>
          <a:xfrm>
            <a:off x="1828800" y="3276600"/>
            <a:ext cx="5791199" cy="2666999"/>
            <a:chOff x="1828800" y="3276600"/>
            <a:chExt cx="5791199" cy="2666999"/>
          </a:xfrm>
        </p:grpSpPr>
        <p:sp>
          <p:nvSpPr>
            <p:cNvPr id="236" name="Shape 236"/>
            <p:cNvSpPr/>
            <p:nvPr/>
          </p:nvSpPr>
          <p:spPr>
            <a:xfrm>
              <a:off x="1828800" y="4267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 descr="25%"/>
            <p:cNvSpPr/>
            <p:nvPr/>
          </p:nvSpPr>
          <p:spPr>
            <a:xfrm>
              <a:off x="3505200" y="3276600"/>
              <a:ext cx="2514599" cy="10667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657600" y="3505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5257800" y="3505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Shape 240"/>
            <p:cNvCxnSpPr>
              <a:stCxn id="239" idx="6"/>
            </p:cNvCxnSpPr>
            <p:nvPr/>
          </p:nvCxnSpPr>
          <p:spPr>
            <a:xfrm>
              <a:off x="5867399" y="3809999"/>
              <a:ext cx="1231800" cy="509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41" name="Shape 241"/>
            <p:cNvSpPr txBox="1"/>
            <p:nvPr/>
          </p:nvSpPr>
          <p:spPr>
            <a:xfrm>
              <a:off x="2590800" y="36576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4505976" y="3581400"/>
              <a:ext cx="4479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  <p:cxnSp>
          <p:nvCxnSpPr>
            <p:cNvPr id="243" name="Shape 243"/>
            <p:cNvCxnSpPr>
              <a:stCxn id="238" idx="7"/>
              <a:endCxn id="239" idx="3"/>
            </p:cNvCxnSpPr>
            <p:nvPr/>
          </p:nvCxnSpPr>
          <p:spPr>
            <a:xfrm rot="-5400000" flipH="1">
              <a:off x="4546926" y="3225473"/>
              <a:ext cx="431100" cy="1169100"/>
            </a:xfrm>
            <a:prstGeom prst="curvedConnector5">
              <a:avLst>
                <a:gd name="adj1" fmla="val -73734"/>
                <a:gd name="adj2" fmla="val 50002"/>
                <a:gd name="adj3" fmla="val 173723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sp>
          <p:nvSpPr>
            <p:cNvPr id="244" name="Shape 244"/>
            <p:cNvSpPr txBox="1"/>
            <p:nvPr/>
          </p:nvSpPr>
          <p:spPr>
            <a:xfrm>
              <a:off x="6172200" y="32766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45" name="Shape 245" descr="25%"/>
            <p:cNvSpPr/>
            <p:nvPr/>
          </p:nvSpPr>
          <p:spPr>
            <a:xfrm>
              <a:off x="3505200" y="4876800"/>
              <a:ext cx="2514599" cy="10667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3657600" y="5105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5257800" y="5105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8" name="Shape 248"/>
            <p:cNvCxnSpPr>
              <a:stCxn id="247" idx="6"/>
            </p:cNvCxnSpPr>
            <p:nvPr/>
          </p:nvCxnSpPr>
          <p:spPr>
            <a:xfrm rot="10800000" flipH="1">
              <a:off x="5867399" y="4824299"/>
              <a:ext cx="1231800" cy="585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49" name="Shape 249"/>
            <p:cNvSpPr txBox="1"/>
            <p:nvPr/>
          </p:nvSpPr>
          <p:spPr>
            <a:xfrm>
              <a:off x="2590800" y="51054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4505976" y="5181600"/>
              <a:ext cx="4479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  <p:cxnSp>
          <p:nvCxnSpPr>
            <p:cNvPr id="251" name="Shape 251"/>
            <p:cNvCxnSpPr>
              <a:stCxn id="246" idx="7"/>
              <a:endCxn id="247" idx="3"/>
            </p:cNvCxnSpPr>
            <p:nvPr/>
          </p:nvCxnSpPr>
          <p:spPr>
            <a:xfrm rot="-5400000" flipH="1">
              <a:off x="4546926" y="4825673"/>
              <a:ext cx="431100" cy="1169100"/>
            </a:xfrm>
            <a:prstGeom prst="curvedConnector5">
              <a:avLst>
                <a:gd name="adj1" fmla="val -73734"/>
                <a:gd name="adj2" fmla="val 50002"/>
                <a:gd name="adj3" fmla="val 173723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sp>
          <p:nvSpPr>
            <p:cNvPr id="252" name="Shape 252"/>
            <p:cNvSpPr txBox="1"/>
            <p:nvPr/>
          </p:nvSpPr>
          <p:spPr>
            <a:xfrm>
              <a:off x="6172200" y="46482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7010400" y="4267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4" name="Shape 254"/>
            <p:cNvCxnSpPr>
              <a:stCxn id="236" idx="7"/>
              <a:endCxn id="238" idx="2"/>
            </p:cNvCxnSpPr>
            <p:nvPr/>
          </p:nvCxnSpPr>
          <p:spPr>
            <a:xfrm rot="10800000" flipH="1">
              <a:off x="2349126" y="3809873"/>
              <a:ext cx="1308600" cy="546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5" name="Shape 255"/>
            <p:cNvCxnSpPr>
              <a:stCxn id="236" idx="5"/>
              <a:endCxn id="246" idx="2"/>
            </p:cNvCxnSpPr>
            <p:nvPr/>
          </p:nvCxnSpPr>
          <p:spPr>
            <a:xfrm>
              <a:off x="2349126" y="4787526"/>
              <a:ext cx="1308600" cy="622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Thompson Rule 4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1331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two NFAs for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there is a NFA that accepts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200" b="0" i="1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grpSp>
        <p:nvGrpSpPr>
          <p:cNvPr id="264" name="Shape 264"/>
          <p:cNvGrpSpPr/>
          <p:nvPr/>
        </p:nvGrpSpPr>
        <p:grpSpPr>
          <a:xfrm>
            <a:off x="1981199" y="3581399"/>
            <a:ext cx="5638800" cy="1066800"/>
            <a:chOff x="1981199" y="3581399"/>
            <a:chExt cx="5638800" cy="1066800"/>
          </a:xfrm>
        </p:grpSpPr>
        <p:sp>
          <p:nvSpPr>
            <p:cNvPr id="265" name="Shape 265" descr="25%"/>
            <p:cNvSpPr/>
            <p:nvPr/>
          </p:nvSpPr>
          <p:spPr>
            <a:xfrm>
              <a:off x="5105399" y="35813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 descr="25%"/>
            <p:cNvSpPr/>
            <p:nvPr/>
          </p:nvSpPr>
          <p:spPr>
            <a:xfrm>
              <a:off x="1981199" y="35813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133599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37338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2981325" y="3886199"/>
              <a:ext cx="447675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5257799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68580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6105524" y="3886199"/>
              <a:ext cx="447675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  <p:cxnSp>
          <p:nvCxnSpPr>
            <p:cNvPr id="273" name="Shape 273"/>
            <p:cNvCxnSpPr>
              <a:stCxn id="267" idx="7"/>
              <a:endCxn id="268" idx="3"/>
            </p:cNvCxnSpPr>
            <p:nvPr/>
          </p:nvCxnSpPr>
          <p:spPr>
            <a:xfrm rot="-5400000" flipH="1">
              <a:off x="3022926" y="35302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cxnSp>
          <p:nvCxnSpPr>
            <p:cNvPr id="274" name="Shape 274"/>
            <p:cNvCxnSpPr>
              <a:stCxn id="270" idx="7"/>
              <a:endCxn id="271" idx="3"/>
            </p:cNvCxnSpPr>
            <p:nvPr/>
          </p:nvCxnSpPr>
          <p:spPr>
            <a:xfrm rot="-5400000" flipH="1">
              <a:off x="6147125" y="35302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2479</Words>
  <Application>Microsoft Macintosh PowerPoint</Application>
  <PresentationFormat>On-screen Show (4:3)</PresentationFormat>
  <Paragraphs>794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Blank Presentation</vt:lpstr>
      <vt:lpstr>simple-light-2</vt:lpstr>
      <vt:lpstr>Lexical Analysis</vt:lpstr>
      <vt:lpstr>Building a Lexical Analyzer</vt:lpstr>
      <vt:lpstr>Thompson’s construction</vt:lpstr>
      <vt:lpstr>Thompson Rule 0</vt:lpstr>
      <vt:lpstr>Thompson Rule 1</vt:lpstr>
      <vt:lpstr>Thompson Rule 2</vt:lpstr>
      <vt:lpstr>Thompson Rule 3</vt:lpstr>
      <vt:lpstr>Thompson Rule 3</vt:lpstr>
      <vt:lpstr>Thompson Rule 4</vt:lpstr>
      <vt:lpstr>Thompson Rule 4</vt:lpstr>
      <vt:lpstr>Thompson Rule 4</vt:lpstr>
      <vt:lpstr>Thompson Rule 5 </vt:lpstr>
      <vt:lpstr>Thompson Rule 5 </vt:lpstr>
      <vt:lpstr>Example</vt:lpstr>
      <vt:lpstr>Basic Blocks 0 and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10</cp:revision>
  <dcterms:modified xsi:type="dcterms:W3CDTF">2019-05-28T23:49:27Z</dcterms:modified>
</cp:coreProperties>
</file>