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7" r:id="rId1"/>
  </p:sldMasterIdLst>
  <p:notesMasterIdLst>
    <p:notesMasterId r:id="rId9"/>
  </p:notesMasterIdLst>
  <p:sldIdLst>
    <p:sldId id="256" r:id="rId2"/>
    <p:sldId id="257" r:id="rId3"/>
    <p:sldId id="269" r:id="rId4"/>
    <p:sldId id="258" r:id="rId5"/>
    <p:sldId id="263" r:id="rId6"/>
    <p:sldId id="267" r:id="rId7"/>
    <p:sldId id="268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Galdeano" panose="02000506070000020004" pitchFamily="2" charset="77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4"/>
    <p:restoredTop sz="94693"/>
  </p:normalViewPr>
  <p:slideViewPr>
    <p:cSldViewPr snapToGrid="0" snapToObjects="1">
      <p:cViewPr varScale="1">
        <p:scale>
          <a:sx n="172" d="100"/>
          <a:sy n="172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5123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8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2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3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833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9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6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2020-09-08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2020-09-08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8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2020-09-08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6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4AC7-DB73-7444-A2A7-FD79FE1A2B2B}" type="datetime1">
              <a:rPr lang="en-CA" smtClean="0"/>
              <a:t>2020-09-08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4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ctrTitle"/>
          </p:nvPr>
        </p:nvSpPr>
        <p:spPr>
          <a:xfrm>
            <a:off x="1376781" y="744575"/>
            <a:ext cx="6390450" cy="20526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Introduction to Compilers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6775" y="2834114"/>
            <a:ext cx="6390450" cy="1300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66" name="Shape 166"/>
          <p:cNvSpPr/>
          <p:nvPr/>
        </p:nvSpPr>
        <p:spPr>
          <a:xfrm>
            <a:off x="6036345" y="361400"/>
            <a:ext cx="2441249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IN3: What is a Compiler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2</a:t>
            </a:fld>
            <a:endParaRPr lang="en-US">
              <a:solidFill>
                <a:schemeClr val="dk2"/>
              </a:solidFill>
            </a:endParaRPr>
          </a:p>
        </p:txBody>
      </p:sp>
      <p:cxnSp>
        <p:nvCxnSpPr>
          <p:cNvPr id="183" name="Shape 183"/>
          <p:cNvCxnSpPr>
            <a:cxnSpLocks/>
            <a:stCxn id="181" idx="2"/>
            <a:endCxn id="177" idx="0"/>
          </p:cNvCxnSpPr>
          <p:nvPr/>
        </p:nvCxnSpPr>
        <p:spPr>
          <a:xfrm>
            <a:off x="8069233" y="1158510"/>
            <a:ext cx="0" cy="37030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AAD15DD-4CDB-9A48-BC11-A5DE184C90B3}"/>
              </a:ext>
            </a:extLst>
          </p:cNvPr>
          <p:cNvGrpSpPr/>
          <p:nvPr/>
        </p:nvGrpSpPr>
        <p:grpSpPr>
          <a:xfrm>
            <a:off x="410330" y="815610"/>
            <a:ext cx="8173252" cy="1776452"/>
            <a:chOff x="410330" y="815610"/>
            <a:chExt cx="8173252" cy="1776452"/>
          </a:xfrm>
        </p:grpSpPr>
        <p:sp>
          <p:nvSpPr>
            <p:cNvPr id="174" name="Shape 174"/>
            <p:cNvSpPr txBox="1"/>
            <p:nvPr/>
          </p:nvSpPr>
          <p:spPr>
            <a:xfrm>
              <a:off x="1733309" y="1528814"/>
              <a:ext cx="1028699" cy="350044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Compiler</a:t>
              </a: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7554883" y="1528814"/>
              <a:ext cx="1028699" cy="350044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Runtime</a:t>
              </a:r>
            </a:p>
          </p:txBody>
        </p:sp>
        <p:cxnSp>
          <p:nvCxnSpPr>
            <p:cNvPr id="178" name="Shape 178"/>
            <p:cNvCxnSpPr>
              <a:cxnSpLocks/>
              <a:stCxn id="2" idx="3"/>
              <a:endCxn id="174" idx="1"/>
            </p:cNvCxnSpPr>
            <p:nvPr/>
          </p:nvCxnSpPr>
          <p:spPr>
            <a:xfrm>
              <a:off x="1324730" y="1703836"/>
              <a:ext cx="40857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79" name="Shape 179"/>
            <p:cNvCxnSpPr>
              <a:cxnSpLocks/>
              <a:stCxn id="174" idx="3"/>
              <a:endCxn id="16" idx="1"/>
            </p:cNvCxnSpPr>
            <p:nvPr/>
          </p:nvCxnSpPr>
          <p:spPr>
            <a:xfrm>
              <a:off x="2762008" y="1703836"/>
              <a:ext cx="42694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81" name="Shape 181"/>
            <p:cNvSpPr txBox="1"/>
            <p:nvPr/>
          </p:nvSpPr>
          <p:spPr>
            <a:xfrm>
              <a:off x="7732858" y="815610"/>
              <a:ext cx="672750" cy="3429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7633969" y="2249162"/>
              <a:ext cx="870525" cy="3429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</a:p>
          </p:txBody>
        </p:sp>
        <p:cxnSp>
          <p:nvCxnSpPr>
            <p:cNvPr id="184" name="Shape 184"/>
            <p:cNvCxnSpPr>
              <a:cxnSpLocks/>
              <a:stCxn id="177" idx="2"/>
              <a:endCxn id="182" idx="0"/>
            </p:cNvCxnSpPr>
            <p:nvPr/>
          </p:nvCxnSpPr>
          <p:spPr>
            <a:xfrm flipH="1">
              <a:off x="8069232" y="1878858"/>
              <a:ext cx="1" cy="3703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4" name="Shape 176">
              <a:extLst>
                <a:ext uri="{FF2B5EF4-FFF2-40B4-BE49-F238E27FC236}">
                  <a16:creationId xmlns:a16="http://schemas.microsoft.com/office/drawing/2014/main" id="{2E72DCEC-3A78-D94E-84AB-EC4C79D07AFC}"/>
                </a:ext>
              </a:extLst>
            </p:cNvPr>
            <p:cNvSpPr txBox="1"/>
            <p:nvPr/>
          </p:nvSpPr>
          <p:spPr>
            <a:xfrm>
              <a:off x="4579948" y="1528814"/>
              <a:ext cx="1145387" cy="350044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Assembler</a:t>
              </a:r>
            </a:p>
          </p:txBody>
        </p:sp>
        <p:sp>
          <p:nvSpPr>
            <p:cNvPr id="2" name="Document 1">
              <a:extLst>
                <a:ext uri="{FF2B5EF4-FFF2-40B4-BE49-F238E27FC236}">
                  <a16:creationId xmlns:a16="http://schemas.microsoft.com/office/drawing/2014/main" id="{FF26C5C3-3048-1442-8E15-9D1644E2A502}"/>
                </a:ext>
              </a:extLst>
            </p:cNvPr>
            <p:cNvSpPr/>
            <p:nvPr/>
          </p:nvSpPr>
          <p:spPr>
            <a:xfrm>
              <a:off x="410330" y="1464845"/>
              <a:ext cx="914400" cy="47798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16" name="Document 15">
              <a:extLst>
                <a:ext uri="{FF2B5EF4-FFF2-40B4-BE49-F238E27FC236}">
                  <a16:creationId xmlns:a16="http://schemas.microsoft.com/office/drawing/2014/main" id="{C76A860A-FD5D-C041-B68C-E2276E4DB46A}"/>
                </a:ext>
              </a:extLst>
            </p:cNvPr>
            <p:cNvSpPr/>
            <p:nvPr/>
          </p:nvSpPr>
          <p:spPr>
            <a:xfrm>
              <a:off x="3188952" y="1361269"/>
              <a:ext cx="1020673" cy="685134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Assembly Language</a:t>
              </a:r>
            </a:p>
          </p:txBody>
        </p:sp>
        <p:cxnSp>
          <p:nvCxnSpPr>
            <p:cNvPr id="33" name="Shape 179">
              <a:extLst>
                <a:ext uri="{FF2B5EF4-FFF2-40B4-BE49-F238E27FC236}">
                  <a16:creationId xmlns:a16="http://schemas.microsoft.com/office/drawing/2014/main" id="{B8FA7D8A-EC9A-0B4A-BA2E-410C280AB6F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>
              <a:off x="4209625" y="1703836"/>
              <a:ext cx="37032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5" name="Document 44">
              <a:extLst>
                <a:ext uri="{FF2B5EF4-FFF2-40B4-BE49-F238E27FC236}">
                  <a16:creationId xmlns:a16="http://schemas.microsoft.com/office/drawing/2014/main" id="{59724927-A7F0-4441-B01C-734ACE14F766}"/>
                </a:ext>
              </a:extLst>
            </p:cNvPr>
            <p:cNvSpPr/>
            <p:nvPr/>
          </p:nvSpPr>
          <p:spPr>
            <a:xfrm>
              <a:off x="6139429" y="1361269"/>
              <a:ext cx="1020673" cy="685134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Executable Binary</a:t>
              </a:r>
            </a:p>
          </p:txBody>
        </p:sp>
        <p:cxnSp>
          <p:nvCxnSpPr>
            <p:cNvPr id="46" name="Shape 179">
              <a:extLst>
                <a:ext uri="{FF2B5EF4-FFF2-40B4-BE49-F238E27FC236}">
                  <a16:creationId xmlns:a16="http://schemas.microsoft.com/office/drawing/2014/main" id="{E32FA4F9-91B2-7E4E-AAFC-FA2F95AC63E2}"/>
                </a:ext>
              </a:extLst>
            </p:cNvPr>
            <p:cNvCxnSpPr>
              <a:cxnSpLocks/>
              <a:stCxn id="14" idx="3"/>
              <a:endCxn id="45" idx="1"/>
            </p:cNvCxnSpPr>
            <p:nvPr/>
          </p:nvCxnSpPr>
          <p:spPr>
            <a:xfrm>
              <a:off x="5725335" y="1703836"/>
              <a:ext cx="41409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60" name="Shape 179">
              <a:extLst>
                <a:ext uri="{FF2B5EF4-FFF2-40B4-BE49-F238E27FC236}">
                  <a16:creationId xmlns:a16="http://schemas.microsoft.com/office/drawing/2014/main" id="{705AAA18-8BB9-9D4F-AD56-B4445A7B2136}"/>
                </a:ext>
              </a:extLst>
            </p:cNvPr>
            <p:cNvCxnSpPr>
              <a:cxnSpLocks/>
              <a:stCxn id="45" idx="3"/>
              <a:endCxn id="177" idx="1"/>
            </p:cNvCxnSpPr>
            <p:nvPr/>
          </p:nvCxnSpPr>
          <p:spPr>
            <a:xfrm>
              <a:off x="7160102" y="1703836"/>
              <a:ext cx="39478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4F6B57-1802-4F44-889B-473B4FDD93EA}"/>
              </a:ext>
            </a:extLst>
          </p:cNvPr>
          <p:cNvGrpSpPr/>
          <p:nvPr/>
        </p:nvGrpSpPr>
        <p:grpSpPr>
          <a:xfrm>
            <a:off x="2198020" y="2859494"/>
            <a:ext cx="2552400" cy="1728637"/>
            <a:chOff x="2198020" y="2859494"/>
            <a:chExt cx="2552400" cy="1728637"/>
          </a:xfrm>
        </p:grpSpPr>
        <p:sp>
          <p:nvSpPr>
            <p:cNvPr id="65" name="Shape 174">
              <a:extLst>
                <a:ext uri="{FF2B5EF4-FFF2-40B4-BE49-F238E27FC236}">
                  <a16:creationId xmlns:a16="http://schemas.microsoft.com/office/drawing/2014/main" id="{38BEB2AD-D374-E044-8571-14BCE2274AE0}"/>
                </a:ext>
              </a:extLst>
            </p:cNvPr>
            <p:cNvSpPr txBox="1"/>
            <p:nvPr/>
          </p:nvSpPr>
          <p:spPr>
            <a:xfrm>
              <a:off x="3520999" y="3548866"/>
              <a:ext cx="1229421" cy="350044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Interpreter</a:t>
              </a:r>
            </a:p>
          </p:txBody>
        </p:sp>
        <p:cxnSp>
          <p:nvCxnSpPr>
            <p:cNvPr id="66" name="Shape 178">
              <a:extLst>
                <a:ext uri="{FF2B5EF4-FFF2-40B4-BE49-F238E27FC236}">
                  <a16:creationId xmlns:a16="http://schemas.microsoft.com/office/drawing/2014/main" id="{83838EC8-DD34-7E48-8A17-4223342FAB8C}"/>
                </a:ext>
              </a:extLst>
            </p:cNvPr>
            <p:cNvCxnSpPr>
              <a:cxnSpLocks/>
              <a:stCxn id="67" idx="3"/>
              <a:endCxn id="65" idx="1"/>
            </p:cNvCxnSpPr>
            <p:nvPr/>
          </p:nvCxnSpPr>
          <p:spPr>
            <a:xfrm>
              <a:off x="3112420" y="3723888"/>
              <a:ext cx="40857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67" name="Document 66">
              <a:extLst>
                <a:ext uri="{FF2B5EF4-FFF2-40B4-BE49-F238E27FC236}">
                  <a16:creationId xmlns:a16="http://schemas.microsoft.com/office/drawing/2014/main" id="{80D4E3C9-FEFC-6946-A28B-BDA4C548269D}"/>
                </a:ext>
              </a:extLst>
            </p:cNvPr>
            <p:cNvSpPr/>
            <p:nvPr/>
          </p:nvSpPr>
          <p:spPr>
            <a:xfrm>
              <a:off x="2198020" y="3484897"/>
              <a:ext cx="914400" cy="47798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71" name="Shape 181">
              <a:extLst>
                <a:ext uri="{FF2B5EF4-FFF2-40B4-BE49-F238E27FC236}">
                  <a16:creationId xmlns:a16="http://schemas.microsoft.com/office/drawing/2014/main" id="{7A46951A-F0D1-C141-92FA-4732415871C1}"/>
                </a:ext>
              </a:extLst>
            </p:cNvPr>
            <p:cNvSpPr txBox="1"/>
            <p:nvPr/>
          </p:nvSpPr>
          <p:spPr>
            <a:xfrm>
              <a:off x="3799335" y="2859494"/>
              <a:ext cx="672750" cy="3429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sp>
          <p:nvSpPr>
            <p:cNvPr id="72" name="Shape 182">
              <a:extLst>
                <a:ext uri="{FF2B5EF4-FFF2-40B4-BE49-F238E27FC236}">
                  <a16:creationId xmlns:a16="http://schemas.microsoft.com/office/drawing/2014/main" id="{013E2080-50D4-D546-B1EA-E46D8175C78B}"/>
                </a:ext>
              </a:extLst>
            </p:cNvPr>
            <p:cNvSpPr txBox="1"/>
            <p:nvPr/>
          </p:nvSpPr>
          <p:spPr>
            <a:xfrm>
              <a:off x="3700447" y="4245231"/>
              <a:ext cx="870525" cy="3429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</a:p>
          </p:txBody>
        </p:sp>
        <p:cxnSp>
          <p:nvCxnSpPr>
            <p:cNvPr id="73" name="Shape 183">
              <a:extLst>
                <a:ext uri="{FF2B5EF4-FFF2-40B4-BE49-F238E27FC236}">
                  <a16:creationId xmlns:a16="http://schemas.microsoft.com/office/drawing/2014/main" id="{9981738A-93ED-764F-B39C-73124D887F32}"/>
                </a:ext>
              </a:extLst>
            </p:cNvPr>
            <p:cNvCxnSpPr>
              <a:cxnSpLocks/>
              <a:stCxn id="71" idx="2"/>
              <a:endCxn id="65" idx="0"/>
            </p:cNvCxnSpPr>
            <p:nvPr/>
          </p:nvCxnSpPr>
          <p:spPr>
            <a:xfrm>
              <a:off x="4135710" y="3202394"/>
              <a:ext cx="0" cy="34647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74" name="Shape 184">
              <a:extLst>
                <a:ext uri="{FF2B5EF4-FFF2-40B4-BE49-F238E27FC236}">
                  <a16:creationId xmlns:a16="http://schemas.microsoft.com/office/drawing/2014/main" id="{358E329A-8922-FE4B-B6BF-17BAA29733E1}"/>
                </a:ext>
              </a:extLst>
            </p:cNvPr>
            <p:cNvCxnSpPr>
              <a:cxnSpLocks/>
              <a:stCxn id="65" idx="2"/>
              <a:endCxn id="72" idx="0"/>
            </p:cNvCxnSpPr>
            <p:nvPr/>
          </p:nvCxnSpPr>
          <p:spPr>
            <a:xfrm>
              <a:off x="4135710" y="3898910"/>
              <a:ext cx="0" cy="34632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78" name="Shape 228">
            <a:extLst>
              <a:ext uri="{FF2B5EF4-FFF2-40B4-BE49-F238E27FC236}">
                <a16:creationId xmlns:a16="http://schemas.microsoft.com/office/drawing/2014/main" id="{7560DCF8-37EA-5B47-AD15-CC7BA10554F1}"/>
              </a:ext>
            </a:extLst>
          </p:cNvPr>
          <p:cNvSpPr txBox="1"/>
          <p:nvPr/>
        </p:nvSpPr>
        <p:spPr>
          <a:xfrm>
            <a:off x="4065578" y="718646"/>
            <a:ext cx="658415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</a:p>
        </p:txBody>
      </p:sp>
      <p:sp>
        <p:nvSpPr>
          <p:cNvPr id="79" name="Shape 229">
            <a:extLst>
              <a:ext uri="{FF2B5EF4-FFF2-40B4-BE49-F238E27FC236}">
                <a16:creationId xmlns:a16="http://schemas.microsoft.com/office/drawing/2014/main" id="{591727C9-4BD0-1845-B7A8-DBFF65F83984}"/>
              </a:ext>
            </a:extLst>
          </p:cNvPr>
          <p:cNvSpPr txBox="1"/>
          <p:nvPr/>
        </p:nvSpPr>
        <p:spPr>
          <a:xfrm>
            <a:off x="4956070" y="3552438"/>
            <a:ext cx="976312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3</a:t>
            </a:fld>
            <a:endParaRPr lang="en-US">
              <a:solidFill>
                <a:schemeClr val="dk2"/>
              </a:solidFill>
            </a:endParaRPr>
          </a:p>
        </p:txBody>
      </p:sp>
      <p:cxnSp>
        <p:nvCxnSpPr>
          <p:cNvPr id="183" name="Shape 183"/>
          <p:cNvCxnSpPr>
            <a:cxnSpLocks/>
            <a:stCxn id="181" idx="2"/>
            <a:endCxn id="177" idx="0"/>
          </p:cNvCxnSpPr>
          <p:nvPr/>
        </p:nvCxnSpPr>
        <p:spPr>
          <a:xfrm>
            <a:off x="8069233" y="1158510"/>
            <a:ext cx="0" cy="37030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AAD15DD-4CDB-9A48-BC11-A5DE184C90B3}"/>
              </a:ext>
            </a:extLst>
          </p:cNvPr>
          <p:cNvGrpSpPr/>
          <p:nvPr/>
        </p:nvGrpSpPr>
        <p:grpSpPr>
          <a:xfrm>
            <a:off x="410330" y="815610"/>
            <a:ext cx="8173252" cy="1776452"/>
            <a:chOff x="410330" y="815610"/>
            <a:chExt cx="8173252" cy="1776452"/>
          </a:xfrm>
        </p:grpSpPr>
        <p:sp>
          <p:nvSpPr>
            <p:cNvPr id="174" name="Shape 174"/>
            <p:cNvSpPr txBox="1"/>
            <p:nvPr/>
          </p:nvSpPr>
          <p:spPr>
            <a:xfrm>
              <a:off x="1733309" y="1528814"/>
              <a:ext cx="1028699" cy="350044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Compiler</a:t>
              </a: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7554883" y="1528814"/>
              <a:ext cx="1028699" cy="350044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Runtime</a:t>
              </a:r>
            </a:p>
          </p:txBody>
        </p:sp>
        <p:cxnSp>
          <p:nvCxnSpPr>
            <p:cNvPr id="178" name="Shape 178"/>
            <p:cNvCxnSpPr>
              <a:cxnSpLocks/>
              <a:stCxn id="2" idx="3"/>
              <a:endCxn id="174" idx="1"/>
            </p:cNvCxnSpPr>
            <p:nvPr/>
          </p:nvCxnSpPr>
          <p:spPr>
            <a:xfrm>
              <a:off x="1324730" y="1703836"/>
              <a:ext cx="40857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79" name="Shape 179"/>
            <p:cNvCxnSpPr>
              <a:cxnSpLocks/>
              <a:stCxn id="174" idx="3"/>
              <a:endCxn id="16" idx="1"/>
            </p:cNvCxnSpPr>
            <p:nvPr/>
          </p:nvCxnSpPr>
          <p:spPr>
            <a:xfrm>
              <a:off x="2762008" y="1703836"/>
              <a:ext cx="42694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81" name="Shape 181"/>
            <p:cNvSpPr txBox="1"/>
            <p:nvPr/>
          </p:nvSpPr>
          <p:spPr>
            <a:xfrm>
              <a:off x="7732858" y="815610"/>
              <a:ext cx="672750" cy="3429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7633969" y="2249162"/>
              <a:ext cx="870525" cy="3429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</a:p>
          </p:txBody>
        </p:sp>
        <p:cxnSp>
          <p:nvCxnSpPr>
            <p:cNvPr id="184" name="Shape 184"/>
            <p:cNvCxnSpPr>
              <a:cxnSpLocks/>
              <a:stCxn id="177" idx="2"/>
              <a:endCxn id="182" idx="0"/>
            </p:cNvCxnSpPr>
            <p:nvPr/>
          </p:nvCxnSpPr>
          <p:spPr>
            <a:xfrm flipH="1">
              <a:off x="8069232" y="1878858"/>
              <a:ext cx="1" cy="3703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4" name="Shape 176">
              <a:extLst>
                <a:ext uri="{FF2B5EF4-FFF2-40B4-BE49-F238E27FC236}">
                  <a16:creationId xmlns:a16="http://schemas.microsoft.com/office/drawing/2014/main" id="{2E72DCEC-3A78-D94E-84AB-EC4C79D07AFC}"/>
                </a:ext>
              </a:extLst>
            </p:cNvPr>
            <p:cNvSpPr txBox="1"/>
            <p:nvPr/>
          </p:nvSpPr>
          <p:spPr>
            <a:xfrm>
              <a:off x="4579948" y="1528814"/>
              <a:ext cx="1145387" cy="350044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Assembler</a:t>
              </a:r>
            </a:p>
          </p:txBody>
        </p:sp>
        <p:sp>
          <p:nvSpPr>
            <p:cNvPr id="2" name="Document 1">
              <a:extLst>
                <a:ext uri="{FF2B5EF4-FFF2-40B4-BE49-F238E27FC236}">
                  <a16:creationId xmlns:a16="http://schemas.microsoft.com/office/drawing/2014/main" id="{FF26C5C3-3048-1442-8E15-9D1644E2A502}"/>
                </a:ext>
              </a:extLst>
            </p:cNvPr>
            <p:cNvSpPr/>
            <p:nvPr/>
          </p:nvSpPr>
          <p:spPr>
            <a:xfrm>
              <a:off x="410330" y="1464845"/>
              <a:ext cx="914400" cy="47798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16" name="Document 15">
              <a:extLst>
                <a:ext uri="{FF2B5EF4-FFF2-40B4-BE49-F238E27FC236}">
                  <a16:creationId xmlns:a16="http://schemas.microsoft.com/office/drawing/2014/main" id="{C76A860A-FD5D-C041-B68C-E2276E4DB46A}"/>
                </a:ext>
              </a:extLst>
            </p:cNvPr>
            <p:cNvSpPr/>
            <p:nvPr/>
          </p:nvSpPr>
          <p:spPr>
            <a:xfrm>
              <a:off x="3188952" y="1361269"/>
              <a:ext cx="1020673" cy="685134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Assembly Language</a:t>
              </a:r>
            </a:p>
          </p:txBody>
        </p:sp>
        <p:cxnSp>
          <p:nvCxnSpPr>
            <p:cNvPr id="33" name="Shape 179">
              <a:extLst>
                <a:ext uri="{FF2B5EF4-FFF2-40B4-BE49-F238E27FC236}">
                  <a16:creationId xmlns:a16="http://schemas.microsoft.com/office/drawing/2014/main" id="{B8FA7D8A-EC9A-0B4A-BA2E-410C280AB6F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>
              <a:off x="4209625" y="1703836"/>
              <a:ext cx="37032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5" name="Document 44">
              <a:extLst>
                <a:ext uri="{FF2B5EF4-FFF2-40B4-BE49-F238E27FC236}">
                  <a16:creationId xmlns:a16="http://schemas.microsoft.com/office/drawing/2014/main" id="{59724927-A7F0-4441-B01C-734ACE14F766}"/>
                </a:ext>
              </a:extLst>
            </p:cNvPr>
            <p:cNvSpPr/>
            <p:nvPr/>
          </p:nvSpPr>
          <p:spPr>
            <a:xfrm>
              <a:off x="6139429" y="1361269"/>
              <a:ext cx="1020673" cy="685134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Executable Binary</a:t>
              </a:r>
            </a:p>
          </p:txBody>
        </p:sp>
        <p:cxnSp>
          <p:nvCxnSpPr>
            <p:cNvPr id="46" name="Shape 179">
              <a:extLst>
                <a:ext uri="{FF2B5EF4-FFF2-40B4-BE49-F238E27FC236}">
                  <a16:creationId xmlns:a16="http://schemas.microsoft.com/office/drawing/2014/main" id="{E32FA4F9-91B2-7E4E-AAFC-FA2F95AC63E2}"/>
                </a:ext>
              </a:extLst>
            </p:cNvPr>
            <p:cNvCxnSpPr>
              <a:cxnSpLocks/>
              <a:stCxn id="14" idx="3"/>
              <a:endCxn id="45" idx="1"/>
            </p:cNvCxnSpPr>
            <p:nvPr/>
          </p:nvCxnSpPr>
          <p:spPr>
            <a:xfrm>
              <a:off x="5725335" y="1703836"/>
              <a:ext cx="41409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60" name="Shape 179">
              <a:extLst>
                <a:ext uri="{FF2B5EF4-FFF2-40B4-BE49-F238E27FC236}">
                  <a16:creationId xmlns:a16="http://schemas.microsoft.com/office/drawing/2014/main" id="{705AAA18-8BB9-9D4F-AD56-B4445A7B2136}"/>
                </a:ext>
              </a:extLst>
            </p:cNvPr>
            <p:cNvCxnSpPr>
              <a:cxnSpLocks/>
              <a:stCxn id="45" idx="3"/>
              <a:endCxn id="177" idx="1"/>
            </p:cNvCxnSpPr>
            <p:nvPr/>
          </p:nvCxnSpPr>
          <p:spPr>
            <a:xfrm>
              <a:off x="7160102" y="1703836"/>
              <a:ext cx="39478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78" name="Shape 228">
            <a:extLst>
              <a:ext uri="{FF2B5EF4-FFF2-40B4-BE49-F238E27FC236}">
                <a16:creationId xmlns:a16="http://schemas.microsoft.com/office/drawing/2014/main" id="{7560DCF8-37EA-5B47-AD15-CC7BA10554F1}"/>
              </a:ext>
            </a:extLst>
          </p:cNvPr>
          <p:cNvSpPr txBox="1"/>
          <p:nvPr/>
        </p:nvSpPr>
        <p:spPr>
          <a:xfrm>
            <a:off x="4065578" y="718646"/>
            <a:ext cx="658415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</a:p>
        </p:txBody>
      </p:sp>
      <p:sp>
        <p:nvSpPr>
          <p:cNvPr id="79" name="Shape 229">
            <a:extLst>
              <a:ext uri="{FF2B5EF4-FFF2-40B4-BE49-F238E27FC236}">
                <a16:creationId xmlns:a16="http://schemas.microsoft.com/office/drawing/2014/main" id="{591727C9-4BD0-1845-B7A8-DBFF65F83984}"/>
              </a:ext>
            </a:extLst>
          </p:cNvPr>
          <p:cNvSpPr txBox="1"/>
          <p:nvPr/>
        </p:nvSpPr>
        <p:spPr>
          <a:xfrm>
            <a:off x="6026419" y="3555134"/>
            <a:ext cx="1586267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Static/Dynamic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167135-3EFA-3540-9292-5E5DD5290E90}"/>
              </a:ext>
            </a:extLst>
          </p:cNvPr>
          <p:cNvGrpSpPr/>
          <p:nvPr/>
        </p:nvGrpSpPr>
        <p:grpSpPr>
          <a:xfrm>
            <a:off x="402382" y="2789951"/>
            <a:ext cx="5315005" cy="1873266"/>
            <a:chOff x="402382" y="2789951"/>
            <a:chExt cx="5315005" cy="1873266"/>
          </a:xfrm>
        </p:grpSpPr>
        <p:sp>
          <p:nvSpPr>
            <p:cNvPr id="30" name="Shape 174">
              <a:extLst>
                <a:ext uri="{FF2B5EF4-FFF2-40B4-BE49-F238E27FC236}">
                  <a16:creationId xmlns:a16="http://schemas.microsoft.com/office/drawing/2014/main" id="{2B41C0F9-D9C5-4448-9132-036CC100EFC6}"/>
                </a:ext>
              </a:extLst>
            </p:cNvPr>
            <p:cNvSpPr txBox="1"/>
            <p:nvPr/>
          </p:nvSpPr>
          <p:spPr>
            <a:xfrm>
              <a:off x="1725361" y="3551562"/>
              <a:ext cx="1028699" cy="350044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Compiler</a:t>
              </a:r>
            </a:p>
          </p:txBody>
        </p:sp>
        <p:cxnSp>
          <p:nvCxnSpPr>
            <p:cNvPr id="32" name="Shape 178">
              <a:extLst>
                <a:ext uri="{FF2B5EF4-FFF2-40B4-BE49-F238E27FC236}">
                  <a16:creationId xmlns:a16="http://schemas.microsoft.com/office/drawing/2014/main" id="{50F61734-C355-F14A-A515-BDFBE480E784}"/>
                </a:ext>
              </a:extLst>
            </p:cNvPr>
            <p:cNvCxnSpPr>
              <a:cxnSpLocks/>
              <a:stCxn id="39" idx="3"/>
              <a:endCxn id="30" idx="1"/>
            </p:cNvCxnSpPr>
            <p:nvPr/>
          </p:nvCxnSpPr>
          <p:spPr>
            <a:xfrm>
              <a:off x="1316782" y="3726584"/>
              <a:ext cx="40857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34" name="Shape 179">
              <a:extLst>
                <a:ext uri="{FF2B5EF4-FFF2-40B4-BE49-F238E27FC236}">
                  <a16:creationId xmlns:a16="http://schemas.microsoft.com/office/drawing/2014/main" id="{4FDDE8DA-D379-5D44-92F4-0C2C632CDACE}"/>
                </a:ext>
              </a:extLst>
            </p:cNvPr>
            <p:cNvCxnSpPr>
              <a:cxnSpLocks/>
              <a:stCxn id="30" idx="3"/>
              <a:endCxn id="40" idx="1"/>
            </p:cNvCxnSpPr>
            <p:nvPr/>
          </p:nvCxnSpPr>
          <p:spPr>
            <a:xfrm>
              <a:off x="2754060" y="3726584"/>
              <a:ext cx="42694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35" name="Shape 181">
              <a:extLst>
                <a:ext uri="{FF2B5EF4-FFF2-40B4-BE49-F238E27FC236}">
                  <a16:creationId xmlns:a16="http://schemas.microsoft.com/office/drawing/2014/main" id="{E0D04818-91F7-894B-BF8E-93C06311E0D6}"/>
                </a:ext>
              </a:extLst>
            </p:cNvPr>
            <p:cNvSpPr txBox="1"/>
            <p:nvPr/>
          </p:nvSpPr>
          <p:spPr>
            <a:xfrm>
              <a:off x="4808318" y="2789951"/>
              <a:ext cx="672750" cy="3429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sp>
          <p:nvSpPr>
            <p:cNvPr id="36" name="Shape 182">
              <a:extLst>
                <a:ext uri="{FF2B5EF4-FFF2-40B4-BE49-F238E27FC236}">
                  <a16:creationId xmlns:a16="http://schemas.microsoft.com/office/drawing/2014/main" id="{75D12231-66E8-6149-AE21-29316870507B}"/>
                </a:ext>
              </a:extLst>
            </p:cNvPr>
            <p:cNvSpPr txBox="1"/>
            <p:nvPr/>
          </p:nvSpPr>
          <p:spPr>
            <a:xfrm>
              <a:off x="4709430" y="4320317"/>
              <a:ext cx="870525" cy="3429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</a:p>
          </p:txBody>
        </p:sp>
        <p:cxnSp>
          <p:nvCxnSpPr>
            <p:cNvPr id="37" name="Shape 184">
              <a:extLst>
                <a:ext uri="{FF2B5EF4-FFF2-40B4-BE49-F238E27FC236}">
                  <a16:creationId xmlns:a16="http://schemas.microsoft.com/office/drawing/2014/main" id="{5C2C96F2-E580-1244-8E8F-F9DA3FBEF5A7}"/>
                </a:ext>
              </a:extLst>
            </p:cNvPr>
            <p:cNvCxnSpPr>
              <a:cxnSpLocks/>
              <a:stCxn id="38" idx="2"/>
              <a:endCxn id="36" idx="0"/>
            </p:cNvCxnSpPr>
            <p:nvPr/>
          </p:nvCxnSpPr>
          <p:spPr>
            <a:xfrm flipH="1">
              <a:off x="5144693" y="4030079"/>
              <a:ext cx="1" cy="29023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38" name="Shape 176">
              <a:extLst>
                <a:ext uri="{FF2B5EF4-FFF2-40B4-BE49-F238E27FC236}">
                  <a16:creationId xmlns:a16="http://schemas.microsoft.com/office/drawing/2014/main" id="{AFF9D03C-29FD-3549-B4AA-93E5EFD87BA4}"/>
                </a:ext>
              </a:extLst>
            </p:cNvPr>
            <p:cNvSpPr txBox="1"/>
            <p:nvPr/>
          </p:nvSpPr>
          <p:spPr>
            <a:xfrm>
              <a:off x="4572000" y="3423089"/>
              <a:ext cx="1145387" cy="60699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Virtual Machine</a:t>
              </a:r>
            </a:p>
          </p:txBody>
        </p:sp>
        <p:sp>
          <p:nvSpPr>
            <p:cNvPr id="39" name="Document 38">
              <a:extLst>
                <a:ext uri="{FF2B5EF4-FFF2-40B4-BE49-F238E27FC236}">
                  <a16:creationId xmlns:a16="http://schemas.microsoft.com/office/drawing/2014/main" id="{E5AFA54E-011A-5643-BF2A-E2B4087AC013}"/>
                </a:ext>
              </a:extLst>
            </p:cNvPr>
            <p:cNvSpPr/>
            <p:nvPr/>
          </p:nvSpPr>
          <p:spPr>
            <a:xfrm>
              <a:off x="402382" y="3487593"/>
              <a:ext cx="914400" cy="47798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40" name="Document 39">
              <a:extLst>
                <a:ext uri="{FF2B5EF4-FFF2-40B4-BE49-F238E27FC236}">
                  <a16:creationId xmlns:a16="http://schemas.microsoft.com/office/drawing/2014/main" id="{DB24E72D-0C52-AD40-B07B-D304B6CF6650}"/>
                </a:ext>
              </a:extLst>
            </p:cNvPr>
            <p:cNvSpPr/>
            <p:nvPr/>
          </p:nvSpPr>
          <p:spPr>
            <a:xfrm>
              <a:off x="3181004" y="3384017"/>
              <a:ext cx="1020673" cy="685134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Bytecode</a:t>
              </a:r>
            </a:p>
          </p:txBody>
        </p:sp>
        <p:cxnSp>
          <p:nvCxnSpPr>
            <p:cNvPr id="41" name="Shape 179">
              <a:extLst>
                <a:ext uri="{FF2B5EF4-FFF2-40B4-BE49-F238E27FC236}">
                  <a16:creationId xmlns:a16="http://schemas.microsoft.com/office/drawing/2014/main" id="{789C041F-0ED3-134C-9145-FB63742500EE}"/>
                </a:ext>
              </a:extLst>
            </p:cNvPr>
            <p:cNvCxnSpPr>
              <a:cxnSpLocks/>
              <a:stCxn id="40" idx="3"/>
              <a:endCxn id="38" idx="1"/>
            </p:cNvCxnSpPr>
            <p:nvPr/>
          </p:nvCxnSpPr>
          <p:spPr>
            <a:xfrm>
              <a:off x="4201677" y="3726584"/>
              <a:ext cx="37032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3" name="Shape 179">
              <a:extLst>
                <a:ext uri="{FF2B5EF4-FFF2-40B4-BE49-F238E27FC236}">
                  <a16:creationId xmlns:a16="http://schemas.microsoft.com/office/drawing/2014/main" id="{89B69BB2-058A-5A41-9FFE-E6463E95E7F1}"/>
                </a:ext>
              </a:extLst>
            </p:cNvPr>
            <p:cNvCxnSpPr>
              <a:cxnSpLocks/>
              <a:stCxn id="35" idx="2"/>
              <a:endCxn id="38" idx="0"/>
            </p:cNvCxnSpPr>
            <p:nvPr/>
          </p:nvCxnSpPr>
          <p:spPr>
            <a:xfrm>
              <a:off x="5144693" y="3132851"/>
              <a:ext cx="1" cy="29023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407443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Compilers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Analysis of the source (front-end)</a:t>
            </a:r>
          </a:p>
          <a:p>
            <a:pPr indent="-257175">
              <a:lnSpc>
                <a:spcPct val="90000"/>
              </a:lnSpc>
            </a:pPr>
            <a:r>
              <a:rPr lang="en-US" dirty="0"/>
              <a:t>Synthesis of the target (back-end)</a:t>
            </a:r>
          </a:p>
          <a:p>
            <a:pPr indent="-257175">
              <a:lnSpc>
                <a:spcPct val="90000"/>
              </a:lnSpc>
            </a:pPr>
            <a:r>
              <a:rPr lang="en-US" dirty="0"/>
              <a:t>The </a:t>
            </a:r>
            <a:r>
              <a:rPr lang="en-US" i="1" dirty="0"/>
              <a:t>translation</a:t>
            </a:r>
            <a:r>
              <a:rPr lang="en-US" dirty="0"/>
              <a:t> from source code to executable</a:t>
            </a:r>
            <a:endParaRPr lang="en-US" b="1" dirty="0"/>
          </a:p>
          <a:p>
            <a:pPr indent="-257175">
              <a:lnSpc>
                <a:spcPct val="90000"/>
              </a:lnSpc>
            </a:pPr>
            <a:r>
              <a:rPr lang="en-US" dirty="0"/>
              <a:t>Requirements from a Compiler are:</a:t>
            </a:r>
          </a:p>
          <a:p>
            <a:pPr lvl="1" indent="-214313">
              <a:lnSpc>
                <a:spcPct val="90000"/>
              </a:lnSpc>
            </a:pPr>
            <a:r>
              <a:rPr lang="en-US" dirty="0"/>
              <a:t>Support high-level programming languages</a:t>
            </a:r>
          </a:p>
          <a:p>
            <a:pPr lvl="1" indent="-214313">
              <a:lnSpc>
                <a:spcPct val="90000"/>
              </a:lnSpc>
            </a:pPr>
            <a:r>
              <a:rPr lang="en-US" dirty="0"/>
              <a:t>Good error messages</a:t>
            </a:r>
          </a:p>
          <a:p>
            <a:pPr lvl="1" indent="-214313">
              <a:lnSpc>
                <a:spcPct val="90000"/>
              </a:lnSpc>
            </a:pPr>
            <a:r>
              <a:rPr lang="en-US" dirty="0"/>
              <a:t>Speed of compilation</a:t>
            </a:r>
          </a:p>
          <a:p>
            <a:pPr lvl="1" indent="-214313">
              <a:lnSpc>
                <a:spcPct val="90000"/>
              </a:lnSpc>
            </a:pPr>
            <a:r>
              <a:rPr lang="en-US" dirty="0"/>
              <a:t>Produce fast executables with small footprint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ct val="25000"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UNIX toolchain</a:t>
            </a:r>
            <a:endParaRPr lang="en-US" sz="3300" dirty="0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5</a:t>
            </a:fld>
            <a:endParaRPr lang="en-US">
              <a:solidFill>
                <a:schemeClr val="dk2"/>
              </a:solidFill>
            </a:endParaRP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625" y="1743822"/>
            <a:ext cx="6762750" cy="25622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CC9A5A2C-EF2A-DC49-9223-1FA99ECFD90E}"/>
              </a:ext>
            </a:extLst>
          </p:cNvPr>
          <p:cNvSpPr/>
          <p:nvPr/>
        </p:nvSpPr>
        <p:spPr>
          <a:xfrm>
            <a:off x="6304157" y="2148468"/>
            <a:ext cx="906965" cy="475785"/>
          </a:xfrm>
          <a:prstGeom prst="wedgeRoundRectCallout">
            <a:avLst>
              <a:gd name="adj1" fmla="val -40505"/>
              <a:gd name="adj2" fmla="val 781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dylib.zip</a:t>
            </a:r>
            <a:r>
              <a:rPr lang="en-US" dirty="0"/>
              <a:t>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361F-8B7D-FC44-B82F-C8002FFE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E50E-F2A0-2249-88D2-7083DECE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Machine code at the beginning</a:t>
            </a:r>
            <a:endParaRPr lang="en-CA" dirty="0"/>
          </a:p>
          <a:p>
            <a:pPr indent="-257175">
              <a:spcBef>
                <a:spcPts val="0"/>
              </a:spcBef>
            </a:pPr>
            <a:r>
              <a:rPr lang="en-US" dirty="0"/>
              <a:t>Make a simple subset of the language, write a compiler for it</a:t>
            </a:r>
            <a:endParaRPr lang="en-CA" dirty="0"/>
          </a:p>
          <a:p>
            <a:pPr indent="-257175">
              <a:spcBef>
                <a:spcPts val="0"/>
              </a:spcBef>
            </a:pPr>
            <a:r>
              <a:rPr lang="en-US" dirty="0"/>
              <a:t>Use that subset for the rest of the language definition</a:t>
            </a:r>
            <a:endParaRPr lang="en-CA" dirty="0"/>
          </a:p>
          <a:p>
            <a:pPr indent="-257175">
              <a:spcBef>
                <a:spcPts val="0"/>
              </a:spcBef>
            </a:pPr>
            <a:r>
              <a:rPr lang="en-US" dirty="0"/>
              <a:t>Bootstrap from a simpler language</a:t>
            </a:r>
            <a:endParaRPr lang="en-CA" dirty="0"/>
          </a:p>
          <a:p>
            <a:pPr indent="-257175">
              <a:spcBef>
                <a:spcPts val="0"/>
              </a:spcBef>
            </a:pPr>
            <a:r>
              <a:rPr lang="en-US" dirty="0"/>
              <a:t>Interpreters: write it in a lower level language, </a:t>
            </a:r>
          </a:p>
          <a:p>
            <a:pPr lvl="1" indent="-257175">
              <a:spcBef>
                <a:spcPts val="0"/>
              </a:spcBef>
            </a:pPr>
            <a:r>
              <a:rPr lang="en-US" dirty="0"/>
              <a:t>e.g. Python interpreter is written in C</a:t>
            </a:r>
            <a:endParaRPr lang="en-CA" dirty="0"/>
          </a:p>
          <a:p>
            <a:pPr indent="-257175">
              <a:spcBef>
                <a:spcPts val="0"/>
              </a:spcBef>
            </a:pPr>
            <a:r>
              <a:rPr lang="en-US" dirty="0"/>
              <a:t>Cross compilation</a:t>
            </a:r>
          </a:p>
          <a:p>
            <a:pPr lvl="1" indent="-257175">
              <a:spcBef>
                <a:spcPts val="0"/>
              </a:spcBef>
            </a:pPr>
            <a:r>
              <a:rPr lang="en-US" dirty="0"/>
              <a:t>generate ARM executables with compiler running on x86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BC825-5771-3945-BECB-CD00E81D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4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B99F-BCA7-8146-A5AB-B710461C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E8CA7-A4C1-DB4E-BED7-F48B04FF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57175">
              <a:spcBef>
                <a:spcPts val="0"/>
              </a:spcBef>
            </a:pPr>
            <a:r>
              <a:rPr lang="en-US" dirty="0"/>
              <a:t>Instruction Parallelism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Out of order execution; branch prediction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Parallel algorithms: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New programming languages for </a:t>
            </a:r>
            <a:r>
              <a:rPr lang="en-US" dirty="0">
                <a:solidFill>
                  <a:srgbClr val="0070C0"/>
                </a:solidFill>
              </a:rPr>
              <a:t>grid computing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multi-core computers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Memory hierarchy: register, cache, memory</a:t>
            </a:r>
          </a:p>
          <a:p>
            <a:pPr indent="-257175">
              <a:spcBef>
                <a:spcPts val="420"/>
              </a:spcBef>
            </a:pPr>
            <a:r>
              <a:rPr lang="en-US"/>
              <a:t>New architectures</a:t>
            </a:r>
            <a:r>
              <a:rPr lang="en-US" dirty="0"/>
              <a:t>: GPUs, quantum computers, DNA computers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Hardware synthesis (extreme inner loop optimization)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6B34D-D33C-A340-A762-D6A851AF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2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241</Words>
  <Application>Microsoft Macintosh PowerPoint</Application>
  <PresentationFormat>On-screen Show (16:9)</PresentationFormat>
  <Paragraphs>77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Arial</vt:lpstr>
      <vt:lpstr>Galdeano</vt:lpstr>
      <vt:lpstr>Calibri Light</vt:lpstr>
      <vt:lpstr>Times New Roman</vt:lpstr>
      <vt:lpstr>Office Theme</vt:lpstr>
      <vt:lpstr>Introduction to Compilers</vt:lpstr>
      <vt:lpstr>PowerPoint Presentation</vt:lpstr>
      <vt:lpstr>PowerPoint Presentation</vt:lpstr>
      <vt:lpstr>Compilers</vt:lpstr>
      <vt:lpstr>The UNIX toolchain</vt:lpstr>
      <vt:lpstr>Bootstrapping a Compiler</vt:lpstr>
      <vt:lpstr>Modern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Compilers</dc:title>
  <cp:lastModifiedBy>Anoop Sarkar</cp:lastModifiedBy>
  <cp:revision>26</cp:revision>
  <dcterms:modified xsi:type="dcterms:W3CDTF">2020-09-09T05:51:39Z</dcterms:modified>
</cp:coreProperties>
</file>