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7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70" r:id="rId6"/>
    <p:sldId id="271" r:id="rId7"/>
    <p:sldId id="258" r:id="rId8"/>
    <p:sldId id="273" r:id="rId9"/>
    <p:sldId id="259" r:id="rId10"/>
    <p:sldId id="269" r:id="rId11"/>
    <p:sldId id="260" r:id="rId12"/>
    <p:sldId id="261" r:id="rId13"/>
    <p:sldId id="262" r:id="rId14"/>
    <p:sldId id="272" r:id="rId15"/>
    <p:sldId id="263" r:id="rId16"/>
    <p:sldId id="264" r:id="rId17"/>
    <p:sldId id="26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B549-DF7A-B944-B39E-D9FEA46CF7F9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5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B4D3-CB96-6F4F-9601-0D26B36373C1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6F7D-B45D-4347-9A29-1405D1E4B116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54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52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B7-19E5-804B-BCDE-8149ADFABC1D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6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AED8-737B-EA47-800C-75861D4B4E5E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5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8374-DD5D-C745-A8F9-A70AB5370AE6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1E67-07E0-664C-99F4-0155268850BE}" type="datetime1">
              <a:rPr lang="en-CA" smtClean="0"/>
              <a:t>2020-09-07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9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0E0E-01BC-AA45-90C9-5071620CC2EF}" type="datetime1">
              <a:rPr lang="en-CA" smtClean="0"/>
              <a:t>2020-09-07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0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D182-47CA-0743-8AA5-D4AA89568D7C}" type="datetime1">
              <a:rPr lang="en-CA" smtClean="0"/>
              <a:t>2020-09-07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0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9DD9-8D1B-3542-ADA0-50E4C4D848AD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DBAA-508D-6549-9738-01BCDD9CE803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87F1-71F1-1A4F-B7F0-38729D2BBD70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classics/sep9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.wikipedia.org/wiki/M._C._Escher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hyperlink" Target="https://en.wikipedia.org/wiki/G&#246;del,_Escher,_Bach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376781" y="744575"/>
            <a:ext cx="6390450" cy="20526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376775" y="2834114"/>
            <a:ext cx="6390450" cy="1300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66" name="Shape 66"/>
          <p:cNvSpPr/>
          <p:nvPr/>
        </p:nvSpPr>
        <p:spPr>
          <a:xfrm>
            <a:off x="6272473" y="419457"/>
            <a:ext cx="203715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IN2: Trusting Trust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7B8F-0A2D-114C-B407-7BFCAF92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 constants in programming languages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B598B-DD45-9642-8DA9-9819049F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C44C1-EA75-F749-8265-38E07D13DE7A}"/>
              </a:ext>
            </a:extLst>
          </p:cNvPr>
          <p:cNvSpPr txBox="1"/>
          <p:nvPr/>
        </p:nvSpPr>
        <p:spPr>
          <a:xfrm>
            <a:off x="2727435" y="1264339"/>
            <a:ext cx="3689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78588C-3E6C-FE42-93F7-DD1A8CDA6A92}"/>
              </a:ext>
            </a:extLst>
          </p:cNvPr>
          <p:cNvGrpSpPr/>
          <p:nvPr/>
        </p:nvGrpSpPr>
        <p:grpSpPr>
          <a:xfrm>
            <a:off x="5145419" y="1994340"/>
            <a:ext cx="1428644" cy="1871409"/>
            <a:chOff x="5145419" y="1994340"/>
            <a:chExt cx="1428644" cy="18714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54FC2B-4A7B-3C49-870C-1BB0FA68F6C8}"/>
                </a:ext>
              </a:extLst>
            </p:cNvPr>
            <p:cNvSpPr txBox="1"/>
            <p:nvPr/>
          </p:nvSpPr>
          <p:spPr>
            <a:xfrm>
              <a:off x="5145419" y="3542584"/>
              <a:ext cx="1428644" cy="32316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char c13 = ‘\n’;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395C583-93C4-0B4F-8EF5-AB94B7064033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5462547" y="1994340"/>
              <a:ext cx="397194" cy="154824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94024A3-7781-C34A-89CA-C7725FBE97DB}"/>
              </a:ext>
            </a:extLst>
          </p:cNvPr>
          <p:cNvSpPr txBox="1"/>
          <p:nvPr/>
        </p:nvSpPr>
        <p:spPr>
          <a:xfrm>
            <a:off x="5145419" y="3969357"/>
            <a:ext cx="1428643" cy="3231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char c13 = 10;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9F36DD-EF4E-C540-A366-ABA19E8DDAD4}"/>
              </a:ext>
            </a:extLst>
          </p:cNvPr>
          <p:cNvGrpSpPr/>
          <p:nvPr/>
        </p:nvGrpSpPr>
        <p:grpSpPr>
          <a:xfrm>
            <a:off x="3133396" y="1994338"/>
            <a:ext cx="1426448" cy="1486457"/>
            <a:chOff x="3133396" y="1994338"/>
            <a:chExt cx="1426448" cy="14864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A8C34B-7999-7340-8CBC-EA53859C5FDD}"/>
                </a:ext>
              </a:extLst>
            </p:cNvPr>
            <p:cNvSpPr txBox="1"/>
            <p:nvPr/>
          </p:nvSpPr>
          <p:spPr>
            <a:xfrm>
              <a:off x="3133396" y="3157630"/>
              <a:ext cx="1426448" cy="32316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char c2 = ‘e’;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7EB98D-D366-7C46-93B0-CD780A6DBF7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3846620" y="1994338"/>
              <a:ext cx="319418" cy="116329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31D67B2-B5D8-DE4C-A5A1-B23DFB18CE9F}"/>
              </a:ext>
            </a:extLst>
          </p:cNvPr>
          <p:cNvSpPr txBox="1"/>
          <p:nvPr/>
        </p:nvSpPr>
        <p:spPr>
          <a:xfrm>
            <a:off x="3137340" y="3542584"/>
            <a:ext cx="1428644" cy="3231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char c2 = 101;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0E8A84-AE20-764B-8FB8-A7E8D337F4C0}"/>
              </a:ext>
            </a:extLst>
          </p:cNvPr>
          <p:cNvGrpSpPr/>
          <p:nvPr/>
        </p:nvGrpSpPr>
        <p:grpSpPr>
          <a:xfrm>
            <a:off x="1507576" y="1994339"/>
            <a:ext cx="2589488" cy="826159"/>
            <a:chOff x="1507576" y="1994339"/>
            <a:chExt cx="2589488" cy="8261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B8903B-3C4D-0F41-B75C-24802FBB4EAF}"/>
                </a:ext>
              </a:extLst>
            </p:cNvPr>
            <p:cNvSpPr txBox="1"/>
            <p:nvPr/>
          </p:nvSpPr>
          <p:spPr>
            <a:xfrm>
              <a:off x="1507576" y="2497333"/>
              <a:ext cx="1426445" cy="32316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char c1 = ‘h’;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B60CFF-E514-A14D-AD8E-D56D8B28B693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2220799" y="1994339"/>
              <a:ext cx="1876265" cy="5029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1C15E87-A9C1-E942-B8BC-55F27DFF4323}"/>
              </a:ext>
            </a:extLst>
          </p:cNvPr>
          <p:cNvSpPr txBox="1"/>
          <p:nvPr/>
        </p:nvSpPr>
        <p:spPr>
          <a:xfrm>
            <a:off x="1507576" y="2857371"/>
            <a:ext cx="1426449" cy="3231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char c1 = 104;</a:t>
            </a:r>
          </a:p>
        </p:txBody>
      </p:sp>
    </p:spTree>
    <p:extLst>
      <p:ext uri="{BB962C8B-B14F-4D97-AF65-F5344CB8AC3E}">
        <p14:creationId xmlns:p14="http://schemas.microsoft.com/office/powerpoint/2010/main" val="12072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11</a:t>
            </a:fld>
            <a:endParaRPr lang="en-US" sz="750">
              <a:solidFill>
                <a:schemeClr val="dk2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912394" y="1546623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912394" y="6286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912394" y="2464594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912394" y="365760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36" name="Shape 136"/>
          <p:cNvCxnSpPr>
            <a:stCxn id="133" idx="2"/>
            <a:endCxn id="132" idx="0"/>
          </p:cNvCxnSpPr>
          <p:nvPr/>
        </p:nvCxnSpPr>
        <p:spPr>
          <a:xfrm>
            <a:off x="4426743" y="97869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7" name="Shape 137"/>
          <p:cNvCxnSpPr>
            <a:stCxn id="132" idx="2"/>
            <a:endCxn id="134" idx="0"/>
          </p:cNvCxnSpPr>
          <p:nvPr/>
        </p:nvCxnSpPr>
        <p:spPr>
          <a:xfrm>
            <a:off x="4426743" y="1896667"/>
            <a:ext cx="0" cy="567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8" name="Shape 138"/>
          <p:cNvCxnSpPr>
            <a:stCxn id="134" idx="2"/>
            <a:endCxn id="135" idx="0"/>
          </p:cNvCxnSpPr>
          <p:nvPr/>
        </p:nvCxnSpPr>
        <p:spPr>
          <a:xfrm>
            <a:off x="4426743" y="3088481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9" name="Shape 139"/>
          <p:cNvSpPr txBox="1"/>
          <p:nvPr/>
        </p:nvSpPr>
        <p:spPr>
          <a:xfrm>
            <a:off x="2569369" y="3661172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613796" y="3661172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41" name="Shape 141"/>
          <p:cNvCxnSpPr>
            <a:stCxn id="139" idx="3"/>
            <a:endCxn id="135" idx="1"/>
          </p:cNvCxnSpPr>
          <p:nvPr/>
        </p:nvCxnSpPr>
        <p:spPr>
          <a:xfrm>
            <a:off x="3189685" y="3832622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" name="Shape 142"/>
          <p:cNvCxnSpPr>
            <a:stCxn id="135" idx="3"/>
            <a:endCxn id="140" idx="1"/>
          </p:cNvCxnSpPr>
          <p:nvPr/>
        </p:nvCxnSpPr>
        <p:spPr>
          <a:xfrm>
            <a:off x="4941093" y="3832622"/>
            <a:ext cx="672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3771901" y="400050"/>
            <a:ext cx="1304924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514600" y="3886200"/>
            <a:ext cx="728663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429250" y="3886200"/>
            <a:ext cx="1143000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371600" y="285751"/>
            <a:ext cx="2202656" cy="144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next();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 == ’\\’) 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= next();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 == ’n’)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return(’\n’);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571750" y="2000251"/>
            <a:ext cx="3918347" cy="304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ERROR: ’\n’ not a valid character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600200" y="4171951"/>
            <a:ext cx="2774156" cy="304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printf(”hello world\n”)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12</a:t>
            </a:fld>
            <a:endParaRPr lang="en-US" sz="750">
              <a:solidFill>
                <a:schemeClr val="dk2"/>
              </a:solidFill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912394" y="1546623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912394" y="6286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912394" y="2464594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912394" y="365760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60" name="Shape 160"/>
          <p:cNvCxnSpPr>
            <a:stCxn id="157" idx="2"/>
            <a:endCxn id="156" idx="0"/>
          </p:cNvCxnSpPr>
          <p:nvPr/>
        </p:nvCxnSpPr>
        <p:spPr>
          <a:xfrm>
            <a:off x="4426743" y="97869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1" name="Shape 161"/>
          <p:cNvCxnSpPr>
            <a:stCxn id="156" idx="2"/>
            <a:endCxn id="158" idx="0"/>
          </p:cNvCxnSpPr>
          <p:nvPr/>
        </p:nvCxnSpPr>
        <p:spPr>
          <a:xfrm>
            <a:off x="4426743" y="1896667"/>
            <a:ext cx="0" cy="567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2" name="Shape 162"/>
          <p:cNvCxnSpPr>
            <a:stCxn id="158" idx="2"/>
            <a:endCxn id="159" idx="0"/>
          </p:cNvCxnSpPr>
          <p:nvPr/>
        </p:nvCxnSpPr>
        <p:spPr>
          <a:xfrm>
            <a:off x="4426743" y="3088481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2569369" y="3661172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613796" y="3661172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65" name="Shape 165"/>
          <p:cNvCxnSpPr>
            <a:stCxn id="163" idx="3"/>
            <a:endCxn id="159" idx="1"/>
          </p:cNvCxnSpPr>
          <p:nvPr/>
        </p:nvCxnSpPr>
        <p:spPr>
          <a:xfrm>
            <a:off x="3189685" y="3832622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6" name="Shape 166"/>
          <p:cNvCxnSpPr>
            <a:stCxn id="159" idx="3"/>
            <a:endCxn id="164" idx="1"/>
          </p:cNvCxnSpPr>
          <p:nvPr/>
        </p:nvCxnSpPr>
        <p:spPr>
          <a:xfrm>
            <a:off x="4941093" y="3832622"/>
            <a:ext cx="672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7" name="Shape 167"/>
          <p:cNvSpPr txBox="1"/>
          <p:nvPr/>
        </p:nvSpPr>
        <p:spPr>
          <a:xfrm>
            <a:off x="3771901" y="400050"/>
            <a:ext cx="1304924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514600" y="3886200"/>
            <a:ext cx="728663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429250" y="3886200"/>
            <a:ext cx="1143000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371600" y="285751"/>
            <a:ext cx="1974056" cy="144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next();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 == ’\\’) 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= next();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 == ’n’)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return(10);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171" name="Shape 171"/>
          <p:cNvCxnSpPr>
            <a:stCxn id="158" idx="3"/>
            <a:endCxn id="156" idx="3"/>
          </p:cNvCxnSpPr>
          <p:nvPr/>
        </p:nvCxnSpPr>
        <p:spPr>
          <a:xfrm rot="10800000" flipH="1">
            <a:off x="4941093" y="1721738"/>
            <a:ext cx="450" cy="1054800"/>
          </a:xfrm>
          <a:prstGeom prst="curvedConnector3">
            <a:avLst>
              <a:gd name="adj1" fmla="val 104278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2" name="Shape 172"/>
          <p:cNvSpPr txBox="1"/>
          <p:nvPr/>
        </p:nvSpPr>
        <p:spPr>
          <a:xfrm>
            <a:off x="1600200" y="4171951"/>
            <a:ext cx="2774156" cy="304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printf(”hello world\n”)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13</a:t>
            </a:fld>
            <a:endParaRPr lang="en-US" sz="750">
              <a:solidFill>
                <a:schemeClr val="dk2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912394" y="1546622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Compiler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912394" y="6286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912394" y="2464594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912394" y="365760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84" name="Shape 184"/>
          <p:cNvCxnSpPr>
            <a:stCxn id="181" idx="2"/>
            <a:endCxn id="180" idx="0"/>
          </p:cNvCxnSpPr>
          <p:nvPr/>
        </p:nvCxnSpPr>
        <p:spPr>
          <a:xfrm>
            <a:off x="4426743" y="97869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5" name="Shape 185"/>
          <p:cNvCxnSpPr>
            <a:stCxn id="180" idx="2"/>
            <a:endCxn id="182" idx="0"/>
          </p:cNvCxnSpPr>
          <p:nvPr/>
        </p:nvCxnSpPr>
        <p:spPr>
          <a:xfrm>
            <a:off x="4426743" y="2170510"/>
            <a:ext cx="0" cy="2940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6" name="Shape 186"/>
          <p:cNvCxnSpPr>
            <a:stCxn id="182" idx="2"/>
            <a:endCxn id="183" idx="0"/>
          </p:cNvCxnSpPr>
          <p:nvPr/>
        </p:nvCxnSpPr>
        <p:spPr>
          <a:xfrm>
            <a:off x="4426743" y="3088481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2569369" y="3661172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613796" y="3661172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89" name="Shape 189"/>
          <p:cNvCxnSpPr>
            <a:stCxn id="187" idx="3"/>
            <a:endCxn id="183" idx="1"/>
          </p:cNvCxnSpPr>
          <p:nvPr/>
        </p:nvCxnSpPr>
        <p:spPr>
          <a:xfrm>
            <a:off x="3189685" y="3832622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0" name="Shape 190"/>
          <p:cNvCxnSpPr>
            <a:stCxn id="183" idx="3"/>
            <a:endCxn id="188" idx="1"/>
          </p:cNvCxnSpPr>
          <p:nvPr/>
        </p:nvCxnSpPr>
        <p:spPr>
          <a:xfrm>
            <a:off x="4941093" y="3832622"/>
            <a:ext cx="672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1" name="Shape 191"/>
          <p:cNvSpPr txBox="1"/>
          <p:nvPr/>
        </p:nvSpPr>
        <p:spPr>
          <a:xfrm>
            <a:off x="3771901" y="400050"/>
            <a:ext cx="1304924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514600" y="3886200"/>
            <a:ext cx="728663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429250" y="3886200"/>
            <a:ext cx="1143000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371600" y="285751"/>
            <a:ext cx="2202656" cy="144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next();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 == ’\\’) 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= next();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 == ’n’)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return(’\n’);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600200" y="4171951"/>
            <a:ext cx="2774156" cy="304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printf(”hello world\n”)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2BEF-99D6-9A42-A6FB-2B433B57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is just another 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6669B-793D-EA42-877C-BC328EB8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64DAA-EC61-D448-AF5B-0B09600E69AB}"/>
              </a:ext>
            </a:extLst>
          </p:cNvPr>
          <p:cNvSpPr txBox="1"/>
          <p:nvPr/>
        </p:nvSpPr>
        <p:spPr>
          <a:xfrm>
            <a:off x="1461408" y="1853294"/>
            <a:ext cx="603593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static void</a:t>
            </a:r>
          </a:p>
          <a:p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do_login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(const struct passwd *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ttyn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struct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spwd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getspnam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pw_name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check_shadow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E2F7156D-439E-9B4F-BD4A-F047B1D8E567}"/>
              </a:ext>
            </a:extLst>
          </p:cNvPr>
          <p:cNvSpPr/>
          <p:nvPr/>
        </p:nvSpPr>
        <p:spPr>
          <a:xfrm>
            <a:off x="5978785" y="2625403"/>
            <a:ext cx="1518558" cy="662478"/>
          </a:xfrm>
          <a:prstGeom prst="wedgeRectCallout">
            <a:avLst>
              <a:gd name="adj1" fmla="val -73653"/>
              <a:gd name="adj2" fmla="val -239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Get password from system 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685C5C21-619E-A047-9D51-B65EA36EC48D}"/>
              </a:ext>
            </a:extLst>
          </p:cNvPr>
          <p:cNvSpPr/>
          <p:nvPr/>
        </p:nvSpPr>
        <p:spPr>
          <a:xfrm>
            <a:off x="4303842" y="3287881"/>
            <a:ext cx="1518559" cy="706236"/>
          </a:xfrm>
          <a:prstGeom prst="wedgeRectCallout">
            <a:avLst>
              <a:gd name="adj1" fmla="val -78689"/>
              <a:gd name="adj2" fmla="val -696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Check entered password against system 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1AB9F-48DD-1A40-A949-9BA219C7C6AF}"/>
              </a:ext>
            </a:extLst>
          </p:cNvPr>
          <p:cNvSpPr txBox="1"/>
          <p:nvPr/>
        </p:nvSpPr>
        <p:spPr>
          <a:xfrm>
            <a:off x="2613836" y="1193098"/>
            <a:ext cx="3731079" cy="5078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login code from the </a:t>
            </a:r>
            <a:r>
              <a:rPr lang="en-US" sz="1350" dirty="0" err="1"/>
              <a:t>freebsd</a:t>
            </a:r>
            <a:r>
              <a:rPr lang="en-US" sz="1350" dirty="0"/>
              <a:t> GitHub repository: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freebsd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freebsd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15</a:t>
            </a:fld>
            <a:endParaRPr lang="en-US" sz="750">
              <a:solidFill>
                <a:schemeClr val="dk2"/>
              </a:solidFill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341144" y="1546623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341144" y="6286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341144" y="2464594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341144" y="365760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07" name="Shape 207"/>
          <p:cNvCxnSpPr>
            <a:stCxn id="204" idx="2"/>
            <a:endCxn id="203" idx="0"/>
          </p:cNvCxnSpPr>
          <p:nvPr/>
        </p:nvCxnSpPr>
        <p:spPr>
          <a:xfrm>
            <a:off x="5855493" y="97869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8" name="Shape 208"/>
          <p:cNvCxnSpPr>
            <a:stCxn id="203" idx="2"/>
            <a:endCxn id="205" idx="0"/>
          </p:cNvCxnSpPr>
          <p:nvPr/>
        </p:nvCxnSpPr>
        <p:spPr>
          <a:xfrm>
            <a:off x="5855493" y="1896667"/>
            <a:ext cx="0" cy="567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9" name="Shape 209"/>
          <p:cNvCxnSpPr>
            <a:stCxn id="205" idx="2"/>
            <a:endCxn id="206" idx="0"/>
          </p:cNvCxnSpPr>
          <p:nvPr/>
        </p:nvCxnSpPr>
        <p:spPr>
          <a:xfrm>
            <a:off x="5855493" y="3088481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3998119" y="3661172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7042547" y="3661172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12" name="Shape 212"/>
          <p:cNvCxnSpPr>
            <a:stCxn id="210" idx="3"/>
            <a:endCxn id="206" idx="1"/>
          </p:cNvCxnSpPr>
          <p:nvPr/>
        </p:nvCxnSpPr>
        <p:spPr>
          <a:xfrm>
            <a:off x="4618435" y="3832622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3" name="Shape 213"/>
          <p:cNvCxnSpPr>
            <a:stCxn id="206" idx="3"/>
            <a:endCxn id="211" idx="1"/>
          </p:cNvCxnSpPr>
          <p:nvPr/>
        </p:nvCxnSpPr>
        <p:spPr>
          <a:xfrm>
            <a:off x="6369843" y="3832622"/>
            <a:ext cx="672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5200651" y="400050"/>
            <a:ext cx="1304924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943350" y="3886200"/>
            <a:ext cx="728663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858000" y="3886200"/>
            <a:ext cx="1143000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371600" y="342900"/>
            <a:ext cx="3688556" cy="1905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compile(char *s)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if(match(</a:t>
            </a:r>
            <a:r>
              <a:rPr lang="en-US" sz="15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s,”login</a:t>
            </a: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(”,&amp;rest)) 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add root passwd trojan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compile(rest);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514850" y="4229101"/>
            <a:ext cx="2888456" cy="304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Compiler has login crack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16</a:t>
            </a:fld>
            <a:endParaRPr lang="en-US" sz="750">
              <a:solidFill>
                <a:schemeClr val="dk2"/>
              </a:solidFill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5341144" y="1546623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341144" y="6286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341144" y="2464594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341144" y="365760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30" name="Shape 230"/>
          <p:cNvCxnSpPr>
            <a:stCxn id="227" idx="2"/>
            <a:endCxn id="226" idx="0"/>
          </p:cNvCxnSpPr>
          <p:nvPr/>
        </p:nvCxnSpPr>
        <p:spPr>
          <a:xfrm>
            <a:off x="5855493" y="97869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1" name="Shape 231"/>
          <p:cNvCxnSpPr>
            <a:stCxn id="226" idx="2"/>
            <a:endCxn id="228" idx="0"/>
          </p:cNvCxnSpPr>
          <p:nvPr/>
        </p:nvCxnSpPr>
        <p:spPr>
          <a:xfrm>
            <a:off x="5855493" y="1896667"/>
            <a:ext cx="0" cy="567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2" name="Shape 232"/>
          <p:cNvCxnSpPr>
            <a:stCxn id="228" idx="2"/>
            <a:endCxn id="229" idx="0"/>
          </p:cNvCxnSpPr>
          <p:nvPr/>
        </p:nvCxnSpPr>
        <p:spPr>
          <a:xfrm>
            <a:off x="5855493" y="3088481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3" name="Shape 233"/>
          <p:cNvSpPr txBox="1"/>
          <p:nvPr/>
        </p:nvSpPr>
        <p:spPr>
          <a:xfrm>
            <a:off x="3998119" y="3661172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042547" y="3661172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35" name="Shape 235"/>
          <p:cNvCxnSpPr>
            <a:stCxn id="233" idx="3"/>
            <a:endCxn id="229" idx="1"/>
          </p:cNvCxnSpPr>
          <p:nvPr/>
        </p:nvCxnSpPr>
        <p:spPr>
          <a:xfrm>
            <a:off x="4618435" y="3832622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6" name="Shape 236"/>
          <p:cNvCxnSpPr>
            <a:stCxn id="229" idx="3"/>
            <a:endCxn id="234" idx="1"/>
          </p:cNvCxnSpPr>
          <p:nvPr/>
        </p:nvCxnSpPr>
        <p:spPr>
          <a:xfrm>
            <a:off x="6369843" y="3832622"/>
            <a:ext cx="672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7" name="Shape 237"/>
          <p:cNvSpPr txBox="1"/>
          <p:nvPr/>
        </p:nvSpPr>
        <p:spPr>
          <a:xfrm>
            <a:off x="5200651" y="400050"/>
            <a:ext cx="1304924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943350" y="3886200"/>
            <a:ext cx="728663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858000" y="3886200"/>
            <a:ext cx="1143000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257300" y="342901"/>
            <a:ext cx="3918347" cy="28193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compile(char *s)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if(match(</a:t>
            </a:r>
            <a:r>
              <a:rPr lang="en-US" sz="15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s,”compile</a:t>
            </a: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(”,&amp;rest)) 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insert login cracker code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compile(”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if(match(</a:t>
            </a:r>
            <a:r>
              <a:rPr lang="en-US" sz="15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s,”login</a:t>
            </a: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(”,&amp;rest)) 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// add root passwd trojan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compile(rest);”);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compile(rest);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514850" y="4229101"/>
            <a:ext cx="2888456" cy="304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Compiler has login crack</a:t>
            </a:r>
          </a:p>
        </p:txBody>
      </p:sp>
      <p:cxnSp>
        <p:nvCxnSpPr>
          <p:cNvPr id="242" name="Shape 242"/>
          <p:cNvCxnSpPr>
            <a:stCxn id="228" idx="3"/>
            <a:endCxn id="226" idx="3"/>
          </p:cNvCxnSpPr>
          <p:nvPr/>
        </p:nvCxnSpPr>
        <p:spPr>
          <a:xfrm rot="10800000" flipH="1">
            <a:off x="6369843" y="1721738"/>
            <a:ext cx="450" cy="1054800"/>
          </a:xfrm>
          <a:prstGeom prst="curvedConnector3">
            <a:avLst>
              <a:gd name="adj1" fmla="val 98985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17</a:t>
            </a:fld>
            <a:endParaRPr lang="en-US" sz="750">
              <a:solidFill>
                <a:schemeClr val="dk2"/>
              </a:solidFill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5341144" y="1546622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Compiler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341144" y="6286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341144" y="2464594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341144" y="365760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54" name="Shape 254"/>
          <p:cNvCxnSpPr>
            <a:stCxn id="251" idx="2"/>
            <a:endCxn id="250" idx="0"/>
          </p:cNvCxnSpPr>
          <p:nvPr/>
        </p:nvCxnSpPr>
        <p:spPr>
          <a:xfrm>
            <a:off x="5855493" y="97869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5" name="Shape 255"/>
          <p:cNvCxnSpPr>
            <a:stCxn id="250" idx="2"/>
            <a:endCxn id="252" idx="0"/>
          </p:cNvCxnSpPr>
          <p:nvPr/>
        </p:nvCxnSpPr>
        <p:spPr>
          <a:xfrm>
            <a:off x="5855493" y="2170510"/>
            <a:ext cx="0" cy="2940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6" name="Shape 256"/>
          <p:cNvCxnSpPr>
            <a:stCxn id="252" idx="2"/>
            <a:endCxn id="253" idx="0"/>
          </p:cNvCxnSpPr>
          <p:nvPr/>
        </p:nvCxnSpPr>
        <p:spPr>
          <a:xfrm>
            <a:off x="5855493" y="3088481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3998119" y="3661172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042547" y="3661172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59" name="Shape 259"/>
          <p:cNvCxnSpPr>
            <a:stCxn id="257" idx="3"/>
            <a:endCxn id="253" idx="1"/>
          </p:cNvCxnSpPr>
          <p:nvPr/>
        </p:nvCxnSpPr>
        <p:spPr>
          <a:xfrm>
            <a:off x="4618435" y="3832622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0" name="Shape 260"/>
          <p:cNvCxnSpPr>
            <a:stCxn id="253" idx="3"/>
            <a:endCxn id="258" idx="1"/>
          </p:cNvCxnSpPr>
          <p:nvPr/>
        </p:nvCxnSpPr>
        <p:spPr>
          <a:xfrm>
            <a:off x="6369843" y="3832622"/>
            <a:ext cx="672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1" name="Shape 261"/>
          <p:cNvSpPr txBox="1"/>
          <p:nvPr/>
        </p:nvSpPr>
        <p:spPr>
          <a:xfrm>
            <a:off x="5200651" y="400050"/>
            <a:ext cx="1304924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943350" y="3886200"/>
            <a:ext cx="728663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58000" y="3886200"/>
            <a:ext cx="1143000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57300" y="342901"/>
            <a:ext cx="3231356" cy="144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compile(char *s)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standard compiler code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no login crack 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229101" y="4229101"/>
            <a:ext cx="3345656" cy="304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Compiler inserts login crack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14450" y="2514600"/>
            <a:ext cx="2699147" cy="75485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Reflections on Trusting Trust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</a:p>
          <a:p>
            <a:pPr>
              <a:buSzPct val="25000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 Thompson. </a:t>
            </a:r>
          </a:p>
          <a:p>
            <a:pPr>
              <a:buSzPct val="25000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CACM 27(8), pp. 761-763, 1984.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2</a:t>
            </a:fld>
            <a:endParaRPr lang="en-US" sz="750">
              <a:solidFill>
                <a:schemeClr val="dk2"/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3914776" y="1546623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914776" y="6286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914776" y="2464594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914776" y="365760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78" name="Shape 78"/>
          <p:cNvCxnSpPr>
            <a:stCxn id="75" idx="2"/>
            <a:endCxn id="74" idx="0"/>
          </p:cNvCxnSpPr>
          <p:nvPr/>
        </p:nvCxnSpPr>
        <p:spPr>
          <a:xfrm>
            <a:off x="4429124" y="97869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9" name="Shape 79"/>
          <p:cNvCxnSpPr>
            <a:stCxn id="74" idx="2"/>
            <a:endCxn id="76" idx="0"/>
          </p:cNvCxnSpPr>
          <p:nvPr/>
        </p:nvCxnSpPr>
        <p:spPr>
          <a:xfrm>
            <a:off x="4429124" y="1896667"/>
            <a:ext cx="0" cy="567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0" name="Shape 80"/>
          <p:cNvCxnSpPr>
            <a:stCxn id="76" idx="2"/>
            <a:endCxn id="77" idx="0"/>
          </p:cNvCxnSpPr>
          <p:nvPr/>
        </p:nvCxnSpPr>
        <p:spPr>
          <a:xfrm>
            <a:off x="4429124" y="3088481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1" name="Shape 81"/>
          <p:cNvSpPr txBox="1"/>
          <p:nvPr/>
        </p:nvSpPr>
        <p:spPr>
          <a:xfrm>
            <a:off x="2571750" y="3661172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543551" y="3661172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83" name="Shape 83"/>
          <p:cNvCxnSpPr>
            <a:stCxn id="81" idx="3"/>
            <a:endCxn id="77" idx="1"/>
          </p:cNvCxnSpPr>
          <p:nvPr/>
        </p:nvCxnSpPr>
        <p:spPr>
          <a:xfrm>
            <a:off x="3192066" y="3832622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4" name="Shape 84"/>
          <p:cNvCxnSpPr>
            <a:stCxn id="77" idx="3"/>
            <a:endCxn id="82" idx="1"/>
          </p:cNvCxnSpPr>
          <p:nvPr/>
        </p:nvCxnSpPr>
        <p:spPr>
          <a:xfrm>
            <a:off x="4943474" y="3832622"/>
            <a:ext cx="6000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B60F5-9AD3-DA43-AF18-C1E1D5FD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1745-078A-9140-949E-E5D87ED333DA}"/>
              </a:ext>
            </a:extLst>
          </p:cNvPr>
          <p:cNvSpPr txBox="1"/>
          <p:nvPr/>
        </p:nvSpPr>
        <p:spPr>
          <a:xfrm>
            <a:off x="3490082" y="1387343"/>
            <a:ext cx="227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What is a program?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1D4346-6B1D-9A4B-8BD5-4579D37A7FBA}"/>
              </a:ext>
            </a:extLst>
          </p:cNvPr>
          <p:cNvGrpSpPr/>
          <p:nvPr/>
        </p:nvGrpSpPr>
        <p:grpSpPr>
          <a:xfrm>
            <a:off x="2727432" y="2142980"/>
            <a:ext cx="3689131" cy="1195574"/>
            <a:chOff x="2112578" y="2418131"/>
            <a:chExt cx="4918841" cy="15940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38A6B-C12C-E44C-8D09-48C4333AF2A3}"/>
                </a:ext>
              </a:extLst>
            </p:cNvPr>
            <p:cNvSpPr txBox="1"/>
            <p:nvPr/>
          </p:nvSpPr>
          <p:spPr>
            <a:xfrm>
              <a:off x="2112578" y="2781122"/>
              <a:ext cx="4918841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35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int main() {</a:t>
              </a:r>
            </a:p>
            <a:p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5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("hello world!\n");</a:t>
              </a:r>
            </a:p>
            <a:p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C557A1-B4E3-BF48-A2AA-52CDC2BA0EEB}"/>
                </a:ext>
              </a:extLst>
            </p:cNvPr>
            <p:cNvSpPr txBox="1"/>
            <p:nvPr/>
          </p:nvSpPr>
          <p:spPr>
            <a:xfrm>
              <a:off x="4146239" y="2418131"/>
              <a:ext cx="913071" cy="400109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hello.c</a:t>
              </a:r>
              <a:endParaRPr lang="en-US" sz="135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186F13E-F0C1-2445-BAB4-EF3F6CB6333D}"/>
              </a:ext>
            </a:extLst>
          </p:cNvPr>
          <p:cNvSpPr txBox="1"/>
          <p:nvPr/>
        </p:nvSpPr>
        <p:spPr>
          <a:xfrm>
            <a:off x="2727429" y="3768496"/>
            <a:ext cx="3689131" cy="5078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$ file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hello.c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hello.c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c program text, ASCII text</a:t>
            </a:r>
          </a:p>
        </p:txBody>
      </p:sp>
      <p:sp>
        <p:nvSpPr>
          <p:cNvPr id="10" name="Shape 75">
            <a:extLst>
              <a:ext uri="{FF2B5EF4-FFF2-40B4-BE49-F238E27FC236}">
                <a16:creationId xmlns:a16="http://schemas.microsoft.com/office/drawing/2014/main" id="{7B16A4F6-3517-9D41-A395-AF1C0BE8A087}"/>
              </a:ext>
            </a:extLst>
          </p:cNvPr>
          <p:cNvSpPr txBox="1"/>
          <p:nvPr/>
        </p:nvSpPr>
        <p:spPr>
          <a:xfrm>
            <a:off x="3914776" y="6286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74815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3D5690-EEDE-6C41-A727-51C5BC29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character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BBEFD1-5C10-124A-90C0-659B3280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D4C03C-37E0-8643-B00D-35063B85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75" y="1222977"/>
            <a:ext cx="6254874" cy="2923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A62170-12D6-C240-96F8-0CDDCF4B48B0}"/>
              </a:ext>
            </a:extLst>
          </p:cNvPr>
          <p:cNvSpPr txBox="1"/>
          <p:nvPr/>
        </p:nvSpPr>
        <p:spPr>
          <a:xfrm>
            <a:off x="6457950" y="4302908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Why 128?</a:t>
            </a:r>
          </a:p>
        </p:txBody>
      </p:sp>
    </p:spTree>
    <p:extLst>
      <p:ext uri="{BB962C8B-B14F-4D97-AF65-F5344CB8AC3E}">
        <p14:creationId xmlns:p14="http://schemas.microsoft.com/office/powerpoint/2010/main" val="37059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6EBE-5983-444E-90D4-B5C7EA04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Quine is a program that generates its own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EB04-B63C-D449-86DB-63C397D92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/>
            <a:r>
              <a:rPr lang="en-US" sz="2400" dirty="0"/>
              <a:t>A program is just a text ASCII file</a:t>
            </a:r>
          </a:p>
          <a:p>
            <a:pPr marL="214313" indent="-21431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/>
              <a:t> prints out ASCII text</a:t>
            </a:r>
          </a:p>
          <a:p>
            <a:pPr marL="214313" indent="-214313"/>
            <a:r>
              <a:rPr lang="en-US" sz="2400" dirty="0"/>
              <a:t>There must be a program that can print out ASCII text that is itself source code for a program</a:t>
            </a:r>
          </a:p>
          <a:p>
            <a:pPr marL="214313" indent="-214313"/>
            <a:r>
              <a:rPr lang="en-US" sz="2400" dirty="0"/>
              <a:t>This would be a program that is a program generator </a:t>
            </a:r>
          </a:p>
          <a:p>
            <a:pPr marL="214313" indent="-214313"/>
            <a:r>
              <a:rPr lang="en-US" sz="2400" dirty="0"/>
              <a:t>A program generator that generates itself is called a Quine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8550E-F5F4-534B-BD92-AC4E97C3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9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F7D1-07A5-7E40-AD53-E6E00E38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Quine is a program that generates its own code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37C41E-48A9-7B44-921A-89BD9B9C5E98}"/>
              </a:ext>
            </a:extLst>
          </p:cNvPr>
          <p:cNvGrpSpPr/>
          <p:nvPr/>
        </p:nvGrpSpPr>
        <p:grpSpPr>
          <a:xfrm>
            <a:off x="1012719" y="1371242"/>
            <a:ext cx="3106056" cy="3038086"/>
            <a:chOff x="1465944" y="1387073"/>
            <a:chExt cx="3106056" cy="3038086"/>
          </a:xfrm>
        </p:grpSpPr>
        <p:pic>
          <p:nvPicPr>
            <p:cNvPr id="4" name="Picture 4" descr="“S.” Sees Himself in “S.” | Thoughts On &quot;S&quot;">
              <a:hlinkClick r:id="rId2"/>
              <a:extLst>
                <a:ext uri="{FF2B5EF4-FFF2-40B4-BE49-F238E27FC236}">
                  <a16:creationId xmlns:a16="http://schemas.microsoft.com/office/drawing/2014/main" id="{A0FD8EBF-1861-6846-B761-8AD366AAC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5944" y="1387073"/>
              <a:ext cx="3106056" cy="2594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08AD42-0AB1-8845-9220-6558E2F6AEFF}"/>
                </a:ext>
              </a:extLst>
            </p:cNvPr>
            <p:cNvSpPr txBox="1"/>
            <p:nvPr/>
          </p:nvSpPr>
          <p:spPr>
            <a:xfrm>
              <a:off x="1465944" y="4171243"/>
              <a:ext cx="20136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M.C. Escher. “Drawing Hands”</a:t>
              </a:r>
            </a:p>
          </p:txBody>
        </p:sp>
      </p:grpSp>
      <p:pic>
        <p:nvPicPr>
          <p:cNvPr id="6" name="Picture 6">
            <a:hlinkClick r:id="rId4"/>
            <a:extLst>
              <a:ext uri="{FF2B5EF4-FFF2-40B4-BE49-F238E27FC236}">
                <a16:creationId xmlns:a16="http://schemas.microsoft.com/office/drawing/2014/main" id="{C132F4BE-22FA-E64C-94D3-25118CE8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731" y="1212356"/>
            <a:ext cx="2354989" cy="335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F7CFFA-CA21-D84D-8C7F-D6A6DDD4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4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7</a:t>
            </a:fld>
            <a:endParaRPr lang="en-US" sz="750" dirty="0">
              <a:solidFill>
                <a:schemeClr val="dk2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938630" y="23258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938630" y="1407877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938630" y="3243821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938630" y="444159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96" name="Shape 96"/>
          <p:cNvCxnSpPr>
            <a:stCxn id="93" idx="2"/>
            <a:endCxn id="92" idx="0"/>
          </p:cNvCxnSpPr>
          <p:nvPr/>
        </p:nvCxnSpPr>
        <p:spPr>
          <a:xfrm>
            <a:off x="4452978" y="1757921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" name="Shape 97"/>
          <p:cNvCxnSpPr>
            <a:stCxn id="92" idx="2"/>
            <a:endCxn id="94" idx="0"/>
          </p:cNvCxnSpPr>
          <p:nvPr/>
        </p:nvCxnSpPr>
        <p:spPr>
          <a:xfrm>
            <a:off x="4452978" y="2675894"/>
            <a:ext cx="0" cy="567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" name="Shape 98"/>
          <p:cNvCxnSpPr>
            <a:stCxn id="94" idx="2"/>
            <a:endCxn id="95" idx="0"/>
          </p:cNvCxnSpPr>
          <p:nvPr/>
        </p:nvCxnSpPr>
        <p:spPr>
          <a:xfrm>
            <a:off x="4452978" y="3867708"/>
            <a:ext cx="0" cy="573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2595604" y="4445161"/>
            <a:ext cx="326231" cy="342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∅</a:t>
            </a:r>
          </a:p>
        </p:txBody>
      </p:sp>
      <p:cxnSp>
        <p:nvCxnSpPr>
          <p:cNvPr id="100" name="Shape 100"/>
          <p:cNvCxnSpPr>
            <a:stCxn id="99" idx="3"/>
            <a:endCxn id="95" idx="1"/>
          </p:cNvCxnSpPr>
          <p:nvPr/>
        </p:nvCxnSpPr>
        <p:spPr>
          <a:xfrm>
            <a:off x="2921835" y="4616611"/>
            <a:ext cx="10167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983955" y="328648"/>
            <a:ext cx="6991203" cy="74294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i="1" dirty="0">
                <a:solidFill>
                  <a:srgbClr val="408080"/>
                </a:solidFill>
                <a:latin typeface="Courier-Oblique" pitchFamily="2" charset="0"/>
              </a:rPr>
              <a:t>&lt;</a:t>
            </a:r>
            <a:r>
              <a:rPr lang="en-US" i="1" dirty="0" err="1">
                <a:solidFill>
                  <a:srgbClr val="408080"/>
                </a:solidFill>
                <a:latin typeface="Courier-Oblique" pitchFamily="2" charset="0"/>
              </a:rPr>
              <a:t>stdio.h</a:t>
            </a:r>
            <a:r>
              <a:rPr lang="en-US" i="1" dirty="0">
                <a:solidFill>
                  <a:srgbClr val="408080"/>
                </a:solidFill>
                <a:latin typeface="Courier-Oblique" pitchFamily="2" charset="0"/>
              </a:rPr>
              <a:t>&gt;</a:t>
            </a:r>
          </a:p>
          <a:p>
            <a:pPr>
              <a:buSzPct val="25000"/>
            </a:pP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main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(){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c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"#include &lt;</a:t>
            </a:r>
            <a:r>
              <a:rPr lang="en-US" dirty="0" err="1">
                <a:solidFill>
                  <a:srgbClr val="BA2121"/>
                </a:solidFill>
                <a:latin typeface="Courier" pitchFamily="2" charset="0"/>
              </a:rPr>
              <a:t>stdio.h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&gt;%</a:t>
            </a:r>
            <a:r>
              <a:rPr lang="en-US" dirty="0" err="1">
                <a:solidFill>
                  <a:srgbClr val="BA2121"/>
                </a:solidFill>
                <a:latin typeface="Courier" pitchFamily="2" charset="0"/>
              </a:rPr>
              <a:t>cint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 main(){char *c=%</a:t>
            </a:r>
            <a:r>
              <a:rPr lang="en-US" dirty="0" err="1">
                <a:solidFill>
                  <a:srgbClr val="BA2121"/>
                </a:solidFill>
                <a:latin typeface="Courier" pitchFamily="2" charset="0"/>
              </a:rPr>
              <a:t>c%s%c;printf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(c,10,34,c,34,10);}%c"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;</a:t>
            </a:r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(c,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10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34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,c,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34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10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);}</a:t>
            </a:r>
            <a:endParaRPr lang="en-US"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2" name="Shape 102"/>
          <p:cNvCxnSpPr>
            <a:stCxn id="95" idx="3"/>
            <a:endCxn id="92" idx="3"/>
          </p:cNvCxnSpPr>
          <p:nvPr/>
        </p:nvCxnSpPr>
        <p:spPr>
          <a:xfrm rot="10800000" flipH="1">
            <a:off x="4967328" y="2500936"/>
            <a:ext cx="450" cy="2115675"/>
          </a:xfrm>
          <a:prstGeom prst="curvedConnector3">
            <a:avLst>
              <a:gd name="adj1" fmla="val 15997083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3" name="Shape 103"/>
          <p:cNvSpPr txBox="1"/>
          <p:nvPr/>
        </p:nvSpPr>
        <p:spPr>
          <a:xfrm>
            <a:off x="5738854" y="3179527"/>
            <a:ext cx="1877175" cy="357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=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6059-9F6B-584F-83BA-B952E2E1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compiler has source code – must be compiled</a:t>
            </a:r>
          </a:p>
        </p:txBody>
      </p:sp>
    </p:spTree>
    <p:extLst>
      <p:ext uri="{BB962C8B-B14F-4D97-AF65-F5344CB8AC3E}">
        <p14:creationId xmlns:p14="http://schemas.microsoft.com/office/powerpoint/2010/main" val="223044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9</a:t>
            </a:fld>
            <a:endParaRPr lang="en-US" sz="750">
              <a:solidFill>
                <a:schemeClr val="dk2"/>
              </a:solidFill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3904443" y="1785163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904443" y="86719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904443" y="2703134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904443" y="389614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15" name="Shape 115"/>
          <p:cNvCxnSpPr>
            <a:stCxn id="112" idx="2"/>
            <a:endCxn id="111" idx="0"/>
          </p:cNvCxnSpPr>
          <p:nvPr/>
        </p:nvCxnSpPr>
        <p:spPr>
          <a:xfrm>
            <a:off x="4418792" y="121723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6" name="Shape 116"/>
          <p:cNvCxnSpPr>
            <a:stCxn id="111" idx="2"/>
            <a:endCxn id="113" idx="0"/>
          </p:cNvCxnSpPr>
          <p:nvPr/>
        </p:nvCxnSpPr>
        <p:spPr>
          <a:xfrm>
            <a:off x="4418792" y="2135207"/>
            <a:ext cx="0" cy="567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7" name="Shape 117"/>
          <p:cNvCxnSpPr>
            <a:stCxn id="113" idx="2"/>
            <a:endCxn id="114" idx="0"/>
          </p:cNvCxnSpPr>
          <p:nvPr/>
        </p:nvCxnSpPr>
        <p:spPr>
          <a:xfrm>
            <a:off x="4418792" y="3327021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2561418" y="3899712"/>
            <a:ext cx="620316" cy="342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605845" y="3899712"/>
            <a:ext cx="772715" cy="342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20" name="Shape 120"/>
          <p:cNvCxnSpPr>
            <a:stCxn id="118" idx="3"/>
            <a:endCxn id="114" idx="1"/>
          </p:cNvCxnSpPr>
          <p:nvPr/>
        </p:nvCxnSpPr>
        <p:spPr>
          <a:xfrm>
            <a:off x="3181734" y="4071162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1" name="Shape 121"/>
          <p:cNvCxnSpPr>
            <a:stCxn id="114" idx="3"/>
            <a:endCxn id="119" idx="1"/>
          </p:cNvCxnSpPr>
          <p:nvPr/>
        </p:nvCxnSpPr>
        <p:spPr>
          <a:xfrm>
            <a:off x="4933142" y="4071162"/>
            <a:ext cx="672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3766330" y="454591"/>
            <a:ext cx="1304924" cy="275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507244" y="4276544"/>
            <a:ext cx="728663" cy="275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420702" y="4276544"/>
            <a:ext cx="1143000" cy="275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753</Words>
  <Application>Microsoft Macintosh PowerPoint</Application>
  <PresentationFormat>On-screen Show (16:9)</PresentationFormat>
  <Paragraphs>213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</vt:lpstr>
      <vt:lpstr>Courier New</vt:lpstr>
      <vt:lpstr>Courier-Oblique</vt:lpstr>
      <vt:lpstr>Times New Roman</vt:lpstr>
      <vt:lpstr>Office Theme</vt:lpstr>
      <vt:lpstr>Introduction to Compilers</vt:lpstr>
      <vt:lpstr>PowerPoint Presentation</vt:lpstr>
      <vt:lpstr>PowerPoint Presentation</vt:lpstr>
      <vt:lpstr>ASCII character set</vt:lpstr>
      <vt:lpstr>A Quine is a program that generates its own code</vt:lpstr>
      <vt:lpstr>A Quine is a program that generates its own code</vt:lpstr>
      <vt:lpstr>PowerPoint Presentation</vt:lpstr>
      <vt:lpstr>The compiler has source code – must be compiled</vt:lpstr>
      <vt:lpstr>PowerPoint Presentation</vt:lpstr>
      <vt:lpstr>Character constants in programming languages</vt:lpstr>
      <vt:lpstr>PowerPoint Presentation</vt:lpstr>
      <vt:lpstr>PowerPoint Presentation</vt:lpstr>
      <vt:lpstr>PowerPoint Presentation</vt:lpstr>
      <vt:lpstr>login is just another program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Compilers</dc:title>
  <cp:lastModifiedBy>Anoop Sarkar</cp:lastModifiedBy>
  <cp:revision>31</cp:revision>
  <dcterms:modified xsi:type="dcterms:W3CDTF">2020-09-07T20:55:34Z</dcterms:modified>
</cp:coreProperties>
</file>