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7" r:id="rId10"/>
    <p:sldId id="26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Galdeano" panose="02000506070000020004" pitchFamily="2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33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66" name="Shape 166"/>
          <p:cNvSpPr/>
          <p:nvPr/>
        </p:nvSpPr>
        <p:spPr>
          <a:xfrm>
            <a:off x="6036345" y="361400"/>
            <a:ext cx="2441249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IN3: What is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B99F-BCA7-8146-A5AB-B710461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8CA7-A4C1-DB4E-BED7-F48B04FF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Instruction Parallelism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Out of order execution; branch prediction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Parallel algorithms: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Grid computing, multi-core computers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Memory hierarchy: register, cache, memory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Binary translation, e.g. x86 to VLIW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New computer architectures: GPUs, quantum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Hardware synthesis / Compiled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B34D-D33C-A340-A762-D6A851A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824929" y="159433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824929" y="676357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824929" y="2512301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824929" y="3705307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  <p:cxnSp>
        <p:nvCxnSpPr>
          <p:cNvPr id="178" name="Shape 178"/>
          <p:cNvCxnSpPr>
            <a:stCxn id="175" idx="2"/>
            <a:endCxn id="174" idx="0"/>
          </p:cNvCxnSpPr>
          <p:nvPr/>
        </p:nvCxnSpPr>
        <p:spPr>
          <a:xfrm>
            <a:off x="4339278" y="1026401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9" name="Shape 179"/>
          <p:cNvCxnSpPr>
            <a:stCxn id="174" idx="2"/>
            <a:endCxn id="176" idx="0"/>
          </p:cNvCxnSpPr>
          <p:nvPr/>
        </p:nvCxnSpPr>
        <p:spPr>
          <a:xfrm>
            <a:off x="4339278" y="1944374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0" name="Shape 180"/>
          <p:cNvCxnSpPr>
            <a:stCxn id="176" idx="2"/>
            <a:endCxn id="177" idx="0"/>
          </p:cNvCxnSpPr>
          <p:nvPr/>
        </p:nvCxnSpPr>
        <p:spPr>
          <a:xfrm>
            <a:off x="4339278" y="3136188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1" name="Shape 181"/>
          <p:cNvSpPr txBox="1"/>
          <p:nvPr/>
        </p:nvSpPr>
        <p:spPr>
          <a:xfrm>
            <a:off x="2429479" y="3708888"/>
            <a:ext cx="672750" cy="342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526342" y="3708888"/>
            <a:ext cx="870525" cy="342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cxnSp>
        <p:nvCxnSpPr>
          <p:cNvPr id="183" name="Shape 183"/>
          <p:cNvCxnSpPr>
            <a:stCxn id="181" idx="3"/>
            <a:endCxn id="177" idx="1"/>
          </p:cNvCxnSpPr>
          <p:nvPr/>
        </p:nvCxnSpPr>
        <p:spPr>
          <a:xfrm>
            <a:off x="3102229" y="3880338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4" name="Shape 184"/>
          <p:cNvCxnSpPr>
            <a:stCxn id="177" idx="3"/>
            <a:endCxn id="182" idx="1"/>
          </p:cNvCxnSpPr>
          <p:nvPr/>
        </p:nvCxnSpPr>
        <p:spPr>
          <a:xfrm>
            <a:off x="4853628" y="3880329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Compilers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Analysis of the source (front-end)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Synthesis of the target (back-end)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translation</a:t>
            </a:r>
            <a:r>
              <a:rPr lang="en-US" dirty="0"/>
              <a:t> from user </a:t>
            </a:r>
            <a:r>
              <a:rPr lang="en-US" b="1" dirty="0"/>
              <a:t>intention</a:t>
            </a:r>
            <a:r>
              <a:rPr lang="en-US" dirty="0"/>
              <a:t> into intended </a:t>
            </a:r>
            <a:r>
              <a:rPr lang="en-US" b="1" dirty="0"/>
              <a:t>meaning</a:t>
            </a:r>
          </a:p>
          <a:p>
            <a:pPr indent="-257175">
              <a:lnSpc>
                <a:spcPct val="90000"/>
              </a:lnSpc>
            </a:pPr>
            <a:r>
              <a:rPr lang="en-US" dirty="0"/>
              <a:t>Requirements from a Compiler and a Programming Language are: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Ease of use (high-level programming)</a:t>
            </a:r>
          </a:p>
          <a:p>
            <a:pPr lvl="1" indent="-214313">
              <a:lnSpc>
                <a:spcPct val="90000"/>
              </a:lnSpc>
            </a:pPr>
            <a:r>
              <a:rPr lang="en-US" dirty="0"/>
              <a:t>Speed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ct val="25000"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5F6-2504-EF48-ACC1-17B1C40B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Cousins of 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1A16-A4CF-0442-8AAE-45B818FF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“Smart” editors for structured languages; static checkers; pretty printers</a:t>
            </a:r>
          </a:p>
          <a:p>
            <a:r>
              <a:rPr lang="en-US" dirty="0"/>
              <a:t>Structured or semi-structured data</a:t>
            </a:r>
          </a:p>
          <a:p>
            <a:pPr lvl="1"/>
            <a:r>
              <a:rPr lang="en-US" dirty="0"/>
              <a:t>Trees as data: s-expressions; XML</a:t>
            </a:r>
          </a:p>
          <a:p>
            <a:pPr lvl="1"/>
            <a:r>
              <a:rPr lang="en-US" dirty="0"/>
              <a:t>query languages for databases: SQL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Interpreters (for PLs like lisp or scheme)</a:t>
            </a:r>
          </a:p>
          <a:p>
            <a:pPr lvl="1" indent="-257175">
              <a:spcBef>
                <a:spcPts val="420"/>
              </a:spcBef>
            </a:pPr>
            <a:r>
              <a:rPr lang="en-US" dirty="0"/>
              <a:t>Scripting languages: </a:t>
            </a:r>
            <a:r>
              <a:rPr lang="en-US" dirty="0" err="1"/>
              <a:t>perl</a:t>
            </a:r>
            <a:r>
              <a:rPr lang="en-US" dirty="0"/>
              <a:t>, python,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endParaRPr lang="en-US" dirty="0"/>
          </a:p>
          <a:p>
            <a:pPr lvl="1" indent="-257175">
              <a:spcBef>
                <a:spcPts val="420"/>
              </a:spcBef>
            </a:pPr>
            <a:r>
              <a:rPr lang="en-US" dirty="0"/>
              <a:t>Special scripting languages for applications</a:t>
            </a:r>
          </a:p>
          <a:p>
            <a:pPr lvl="1" indent="-257175">
              <a:spcBef>
                <a:spcPts val="420"/>
              </a:spcBef>
            </a:pPr>
            <a:r>
              <a:rPr lang="en-US" dirty="0"/>
              <a:t>“Little” languages: awk, </a:t>
            </a:r>
            <a:r>
              <a:rPr lang="en-US" dirty="0" err="1"/>
              <a:t>eqn</a:t>
            </a:r>
            <a:r>
              <a:rPr lang="en-US" dirty="0"/>
              <a:t>, </a:t>
            </a:r>
            <a:r>
              <a:rPr lang="en-US" dirty="0" err="1"/>
              <a:t>troff</a:t>
            </a:r>
            <a:r>
              <a:rPr lang="en-US" dirty="0"/>
              <a:t>, </a:t>
            </a:r>
            <a:r>
              <a:rPr lang="en-US" dirty="0" err="1"/>
              <a:t>TeX</a:t>
            </a:r>
            <a:endParaRPr lang="en-US" dirty="0"/>
          </a:p>
          <a:p>
            <a:pPr indent="-257175">
              <a:spcBef>
                <a:spcPts val="420"/>
              </a:spcBef>
            </a:pPr>
            <a:r>
              <a:rPr lang="en-US" dirty="0"/>
              <a:t>Compiling to Bytecode (virtual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0960-C9CB-AD43-818A-079BF37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5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5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657476" y="18288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657476" y="910828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657476" y="2746771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657476" y="3939778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14" name="Shape 214"/>
          <p:cNvCxnSpPr>
            <a:stCxn id="211" idx="2"/>
            <a:endCxn id="210" idx="0"/>
          </p:cNvCxnSpPr>
          <p:nvPr/>
        </p:nvCxnSpPr>
        <p:spPr>
          <a:xfrm>
            <a:off x="3171824" y="1260872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5" name="Shape 215"/>
          <p:cNvCxnSpPr>
            <a:stCxn id="210" idx="2"/>
            <a:endCxn id="212" idx="0"/>
          </p:cNvCxnSpPr>
          <p:nvPr/>
        </p:nvCxnSpPr>
        <p:spPr>
          <a:xfrm>
            <a:off x="3171824" y="2178844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6" name="Shape 216"/>
          <p:cNvCxnSpPr>
            <a:stCxn id="212" idx="2"/>
            <a:endCxn id="213" idx="0"/>
          </p:cNvCxnSpPr>
          <p:nvPr/>
        </p:nvCxnSpPr>
        <p:spPr>
          <a:xfrm>
            <a:off x="3171824" y="3370659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1314450" y="3943350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286251" y="3943350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9" name="Shape 219"/>
          <p:cNvCxnSpPr>
            <a:stCxn id="217" idx="3"/>
            <a:endCxn id="213" idx="1"/>
          </p:cNvCxnSpPr>
          <p:nvPr/>
        </p:nvCxnSpPr>
        <p:spPr>
          <a:xfrm>
            <a:off x="1934766" y="4114800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0" name="Shape 220"/>
          <p:cNvCxnSpPr>
            <a:stCxn id="213" idx="3"/>
            <a:endCxn id="218" idx="1"/>
          </p:cNvCxnSpPr>
          <p:nvPr/>
        </p:nvCxnSpPr>
        <p:spPr>
          <a:xfrm>
            <a:off x="3686174" y="4114800"/>
            <a:ext cx="600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5314951" y="2171700"/>
            <a:ext cx="12572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429251" y="12573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cxnSp>
        <p:nvCxnSpPr>
          <p:cNvPr id="223" name="Shape 223"/>
          <p:cNvCxnSpPr>
            <a:stCxn id="222" idx="2"/>
          </p:cNvCxnSpPr>
          <p:nvPr/>
        </p:nvCxnSpPr>
        <p:spPr>
          <a:xfrm>
            <a:off x="5943599" y="160734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4229100" y="21752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cxnSp>
        <p:nvCxnSpPr>
          <p:cNvPr id="225" name="Shape 225"/>
          <p:cNvCxnSpPr>
            <a:stCxn id="224" idx="3"/>
            <a:endCxn id="221" idx="1"/>
          </p:cNvCxnSpPr>
          <p:nvPr/>
        </p:nvCxnSpPr>
        <p:spPr>
          <a:xfrm>
            <a:off x="4849416" y="2346722"/>
            <a:ext cx="465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7029451" y="21752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27" name="Shape 227"/>
          <p:cNvCxnSpPr>
            <a:stCxn id="221" idx="3"/>
            <a:endCxn id="226" idx="1"/>
          </p:cNvCxnSpPr>
          <p:nvPr/>
        </p:nvCxnSpPr>
        <p:spPr>
          <a:xfrm>
            <a:off x="6572249" y="2346722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8" name="Shape 228"/>
          <p:cNvSpPr txBox="1"/>
          <p:nvPr/>
        </p:nvSpPr>
        <p:spPr>
          <a:xfrm>
            <a:off x="2842023" y="4457700"/>
            <a:ext cx="6584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455444" y="2857500"/>
            <a:ext cx="976312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695866" y="3967701"/>
            <a:ext cx="155971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Static/Dynamic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901844" y="1624551"/>
            <a:ext cx="1148953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961376" y="881601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961376" y="2367501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Bytecode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589901" y="3164029"/>
            <a:ext cx="1771650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</a:t>
            </a:r>
          </a:p>
        </p:txBody>
      </p:sp>
      <p:cxnSp>
        <p:nvCxnSpPr>
          <p:cNvPr id="242" name="Shape 242"/>
          <p:cNvCxnSpPr>
            <a:stCxn id="239" idx="2"/>
            <a:endCxn id="238" idx="0"/>
          </p:cNvCxnSpPr>
          <p:nvPr/>
        </p:nvCxnSpPr>
        <p:spPr>
          <a:xfrm>
            <a:off x="4475725" y="1231645"/>
            <a:ext cx="675" cy="392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3" name="Shape 243"/>
          <p:cNvCxnSpPr>
            <a:stCxn id="238" idx="2"/>
            <a:endCxn id="240" idx="0"/>
          </p:cNvCxnSpPr>
          <p:nvPr/>
        </p:nvCxnSpPr>
        <p:spPr>
          <a:xfrm flipH="1">
            <a:off x="4475646" y="1974595"/>
            <a:ext cx="675" cy="392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4" name="Shape 244"/>
          <p:cNvCxnSpPr>
            <a:stCxn id="240" idx="2"/>
            <a:endCxn id="241" idx="0"/>
          </p:cNvCxnSpPr>
          <p:nvPr/>
        </p:nvCxnSpPr>
        <p:spPr>
          <a:xfrm>
            <a:off x="4475725" y="2717545"/>
            <a:ext cx="0" cy="44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5" name="Shape 245"/>
          <p:cNvSpPr txBox="1"/>
          <p:nvPr/>
        </p:nvSpPr>
        <p:spPr>
          <a:xfrm>
            <a:off x="2481429" y="3167601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567529" y="3167601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47" name="Shape 247"/>
          <p:cNvCxnSpPr>
            <a:stCxn id="245" idx="3"/>
            <a:endCxn id="241" idx="1"/>
          </p:cNvCxnSpPr>
          <p:nvPr/>
        </p:nvCxnSpPr>
        <p:spPr>
          <a:xfrm>
            <a:off x="3101745" y="3339051"/>
            <a:ext cx="4882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8" name="Shape 248"/>
          <p:cNvCxnSpPr>
            <a:stCxn id="241" idx="3"/>
            <a:endCxn id="246" idx="1"/>
          </p:cNvCxnSpPr>
          <p:nvPr/>
        </p:nvCxnSpPr>
        <p:spPr>
          <a:xfrm>
            <a:off x="5361551" y="3339051"/>
            <a:ext cx="2058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7</a:t>
            </a:fld>
            <a:endParaRPr lang="en-US">
              <a:solidFill>
                <a:schemeClr val="dk2"/>
              </a:solidFill>
            </a:endParaRP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138" y="1564419"/>
            <a:ext cx="7229723" cy="201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UNIX toolchain</a:t>
            </a:r>
            <a:endParaRPr lang="en-US" sz="3300" dirty="0">
              <a:solidFill>
                <a:schemeClr val="dk2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8</a:t>
            </a:fld>
            <a:endParaRPr lang="en-US">
              <a:solidFill>
                <a:schemeClr val="dk2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25" y="1743822"/>
            <a:ext cx="6762750" cy="25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186DD3-601D-694A-B36A-261CF3169DC1}"/>
              </a:ext>
            </a:extLst>
          </p:cNvPr>
          <p:cNvSpPr txBox="1"/>
          <p:nvPr/>
        </p:nvSpPr>
        <p:spPr>
          <a:xfrm>
            <a:off x="2544040" y="1044253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as, </a:t>
            </a:r>
            <a:r>
              <a:rPr lang="en-US" sz="24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ranlib</a:t>
            </a:r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en-US" sz="24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…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61F-8B7D-FC44-B82F-C8002FFE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E50E-F2A0-2249-88D2-7083DECE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Machine code at the beginning</a:t>
            </a:r>
          </a:p>
          <a:p>
            <a:pPr indent="-257175"/>
            <a:r>
              <a:rPr lang="en-US" dirty="0"/>
              <a:t>Make a simple subset of the language, write a compiler for it</a:t>
            </a:r>
          </a:p>
          <a:p>
            <a:pPr indent="-257175"/>
            <a:r>
              <a:rPr lang="en-US" dirty="0"/>
              <a:t>Use that subset for the rest of the language definition</a:t>
            </a:r>
          </a:p>
          <a:p>
            <a:pPr indent="-257175"/>
            <a:r>
              <a:rPr lang="en-US" dirty="0"/>
              <a:t>Bootstrap from a simpler language</a:t>
            </a:r>
          </a:p>
          <a:p>
            <a:pPr>
              <a:spcBef>
                <a:spcPts val="420"/>
              </a:spcBef>
              <a:buSzPct val="87500"/>
            </a:pPr>
            <a:r>
              <a:rPr lang="en-US" dirty="0"/>
              <a:t>Interpreters</a:t>
            </a:r>
          </a:p>
          <a:p>
            <a:pPr indent="-257175"/>
            <a:r>
              <a:rPr lang="en-US" dirty="0"/>
              <a:t>Cross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C825-5771-3945-BECB-CD00E81D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293</Words>
  <Application>Microsoft Macintosh PowerPoint</Application>
  <PresentationFormat>On-screen Show (16:9)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Arial</vt:lpstr>
      <vt:lpstr>Courier New</vt:lpstr>
      <vt:lpstr>Calibri Light</vt:lpstr>
      <vt:lpstr>Times New Roman</vt:lpstr>
      <vt:lpstr>Galdeano</vt:lpstr>
      <vt:lpstr>Office Theme</vt:lpstr>
      <vt:lpstr>Introduction to Compilers</vt:lpstr>
      <vt:lpstr>PowerPoint Presentation</vt:lpstr>
      <vt:lpstr>Compilers</vt:lpstr>
      <vt:lpstr>Cousins of the compiler</vt:lpstr>
      <vt:lpstr>PowerPoint Presentation</vt:lpstr>
      <vt:lpstr>PowerPoint Presentation</vt:lpstr>
      <vt:lpstr>PowerPoint Presentation</vt:lpstr>
      <vt:lpstr>The UNIX toolchain</vt:lpstr>
      <vt:lpstr>Bootstrapping a Compiler</vt:lpstr>
      <vt:lpstr>Modern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11</cp:revision>
  <dcterms:modified xsi:type="dcterms:W3CDTF">2020-09-07T20:54:40Z</dcterms:modified>
</cp:coreProperties>
</file>