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25"/>
  </p:notesMasterIdLst>
  <p:handoutMasterIdLst>
    <p:handoutMasterId r:id="rId26"/>
  </p:handoutMasterIdLst>
  <p:sldIdLst>
    <p:sldId id="382" r:id="rId2"/>
    <p:sldId id="269" r:id="rId3"/>
    <p:sldId id="258" r:id="rId4"/>
    <p:sldId id="259" r:id="rId5"/>
    <p:sldId id="260" r:id="rId6"/>
    <p:sldId id="387" r:id="rId7"/>
    <p:sldId id="261" r:id="rId8"/>
    <p:sldId id="262" r:id="rId9"/>
    <p:sldId id="264" r:id="rId10"/>
    <p:sldId id="271" r:id="rId11"/>
    <p:sldId id="273" r:id="rId12"/>
    <p:sldId id="263" r:id="rId13"/>
    <p:sldId id="384" r:id="rId14"/>
    <p:sldId id="385" r:id="rId15"/>
    <p:sldId id="386" r:id="rId16"/>
    <p:sldId id="383" r:id="rId17"/>
    <p:sldId id="265" r:id="rId18"/>
    <p:sldId id="266" r:id="rId19"/>
    <p:sldId id="267" r:id="rId20"/>
    <p:sldId id="268" r:id="rId21"/>
    <p:sldId id="388" r:id="rId22"/>
    <p:sldId id="389" r:id="rId23"/>
    <p:sldId id="390" r:id="rId24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39"/>
    <p:restoredTop sz="90845"/>
  </p:normalViewPr>
  <p:slideViewPr>
    <p:cSldViewPr>
      <p:cViewPr varScale="1">
        <p:scale>
          <a:sx n="143" d="100"/>
          <a:sy n="143" d="100"/>
        </p:scale>
        <p:origin x="848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7B186-84AC-564A-BA3D-0F3633C8B4F8}" type="datetimeFigureOut">
              <a:rPr lang="en-US" smtClean="0">
                <a:latin typeface="Calibri" panose="020F0502020204030204" pitchFamily="34" charset="0"/>
              </a:rPr>
              <a:pPr/>
              <a:t>11/15/21</a:t>
            </a:fld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74F989-4BC2-5640-A245-2EFCF8DFC070}" type="slidenum">
              <a:rPr lang="en-US" smtClean="0">
                <a:latin typeface="Calibri" panose="020F0502020204030204" pitchFamily="34" charset="0"/>
              </a:rPr>
              <a:pPr/>
              <a:t>‹#›</a:t>
            </a:fld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2810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37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37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37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Calibri" panose="020F0502020204030204" pitchFamily="34" charset="0"/>
              </a:defRPr>
            </a:lvl1pPr>
          </a:lstStyle>
          <a:p>
            <a:fld id="{16F2ECA2-7522-F840-8CFD-4BF72A0F81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1942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6414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806C3-0D37-1E4B-AB06-F67F2304B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74DE2-44F0-154B-9FE6-BCB6D1E86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E33B0-B879-9D40-9953-106C0922B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DC762-1116-2146-A47C-D79A5A5DBAFD}" type="datetime1">
              <a:rPr lang="en-CA" smtClean="0"/>
              <a:t>2021-11-15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1F4B7-24D8-504D-91CD-3E8202E86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91076-2E3A-CF41-96E4-D4E77A0C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97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4CE0D-89FC-894E-837F-75025627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0ACAA-2C0A-304E-83F1-4EB51F17E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2CE1A-ECCD-7C45-9EC1-935CBB996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FEDD1-5A1B-2342-BAF0-F7C5511A73CE}" type="datetime1">
              <a:rPr lang="en-CA" smtClean="0"/>
              <a:t>2021-11-15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B26C1-B795-194B-A2F7-B95309E54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43C09-DCC3-4E4C-AE13-B0962DDB7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21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684669-9A93-654D-9A2F-8081C8778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B22E1-C8CF-4B47-B5A2-1EE8384A2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452BC-8E3F-AD42-BB94-46241CB0D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E59AE-0AE1-4048-8BD6-D39FC0EBB194}" type="datetime1">
              <a:rPr lang="en-CA" smtClean="0"/>
              <a:t>2021-11-15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2FCD2-719C-FC4A-8ADE-C7C90A064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1E3A0-1E32-BB4E-B406-C1247893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37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725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2700"/>
            </a:lvl1pPr>
            <a:lvl2pPr lvl="1" algn="ctr">
              <a:spcBef>
                <a:spcPts val="0"/>
              </a:spcBef>
              <a:buSzPct val="100000"/>
              <a:defRPr sz="2700"/>
            </a:lvl2pPr>
            <a:lvl3pPr lvl="2" algn="ctr">
              <a:spcBef>
                <a:spcPts val="0"/>
              </a:spcBef>
              <a:buSzPct val="100000"/>
              <a:defRPr sz="2700"/>
            </a:lvl3pPr>
            <a:lvl4pPr lvl="3" algn="ctr">
              <a:spcBef>
                <a:spcPts val="0"/>
              </a:spcBef>
              <a:buSzPct val="100000"/>
              <a:defRPr sz="2700"/>
            </a:lvl4pPr>
            <a:lvl5pPr lvl="4" algn="ctr">
              <a:spcBef>
                <a:spcPts val="0"/>
              </a:spcBef>
              <a:buSzPct val="100000"/>
              <a:defRPr sz="2700"/>
            </a:lvl5pPr>
            <a:lvl6pPr lvl="5" algn="ctr">
              <a:spcBef>
                <a:spcPts val="0"/>
              </a:spcBef>
              <a:buSzPct val="100000"/>
              <a:defRPr sz="2700"/>
            </a:lvl6pPr>
            <a:lvl7pPr lvl="6" algn="ctr">
              <a:spcBef>
                <a:spcPts val="0"/>
              </a:spcBef>
              <a:buSzPct val="100000"/>
              <a:defRPr sz="2700"/>
            </a:lvl7pPr>
            <a:lvl8pPr lvl="7" algn="ctr">
              <a:spcBef>
                <a:spcPts val="0"/>
              </a:spcBef>
              <a:buSzPct val="100000"/>
              <a:defRPr sz="2700"/>
            </a:lvl8pPr>
            <a:lvl9pPr lvl="8" algn="ctr">
              <a:spcBef>
                <a:spcPts val="0"/>
              </a:spcBef>
              <a:buSzPct val="100000"/>
              <a:defRPr sz="27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4381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3429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6858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0287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3716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1" y="1485900"/>
            <a:ext cx="38099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047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7213" marR="0" lvl="1" indent="-80963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71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2885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1465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648201" y="1485900"/>
            <a:ext cx="38099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047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7213" marR="0" lvl="1" indent="-80963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71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2885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1465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6858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5532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8584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0978-DDE8-6144-A6B8-517FFF2E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7744-5627-D646-9036-52ED7E568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0F3F8-FC0C-1B43-BB73-11800B42E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9525-9B7D-5945-A782-775278635E42}" type="datetime1">
              <a:rPr lang="en-CA" smtClean="0"/>
              <a:t>2021-11-15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0E874-E612-CA46-B18E-0C8FA220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7269F-A49C-1948-BC2E-ABADCE19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34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B0754-0214-DF47-9D67-A716F6494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34BCA-78F6-F745-9EBE-EE525CDE7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707FE-6251-4E4B-BDFF-5C0B1706B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E1499-BDD1-6940-8C79-13A8B8E63D57}" type="datetime1">
              <a:rPr lang="en-CA" smtClean="0"/>
              <a:t>2021-11-15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AF015-083F-9840-9A9E-9E31B7D7B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0E270-7D4E-DB45-B70B-D033519BA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30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48785-840A-474A-B8BA-27207C01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C8B25-A9AD-F143-AD1A-17A95F44E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209DA-22E0-B146-A689-48B1E9D38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82A87-E151-8641-8C5C-327C5209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0EF3-18A7-4644-8DA2-1EB9CA66C736}" type="datetime1">
              <a:rPr lang="en-CA" smtClean="0"/>
              <a:t>2021-11-15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32E4D-CFE1-864C-892F-C0510CC3C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37C13-4A25-3440-9E41-0DB77345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51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1DBC-EEEB-1C44-A4C7-02D9BB9CB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D77D7-D2B1-0841-9C20-538058B42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D616F-C61F-5B43-8094-DFDD05AE6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AF8CD-147D-0A4A-BE13-69AAC57DB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EBD089-7443-DF4A-B93B-FC32F414C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C8830C-AD3A-A446-BF5B-7A77BA98B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38FC1-2481-FB4A-91E5-87F3422DE2D5}" type="datetime1">
              <a:rPr lang="en-CA" smtClean="0"/>
              <a:t>2021-11-15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AAD4C6-8A32-E04D-85DA-37391648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150648-37B9-F641-A809-40BEBE4CD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689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2026B-B6A3-EF4D-842B-9C96C95E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243C6-3123-ED41-BC4A-2F8A58F1A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C515-1622-C840-89B2-A4A55D34866A}" type="datetime1">
              <a:rPr lang="en-CA" smtClean="0"/>
              <a:t>2021-11-15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FF4D9-A959-C943-9751-31FDE754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8D117-E466-BD48-A108-6422DCF1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93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1BBCE3-E514-D54F-B044-7DF10F00B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7E75-6C88-BB47-AC6F-0DCA859E7113}" type="datetime1">
              <a:rPr lang="en-CA" smtClean="0"/>
              <a:t>2021-11-15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19DF5-0E3C-2C40-BDE6-94E98A9F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5E4FB-2E36-024F-9776-AFED77F0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93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621DF-5A92-D94F-88C5-5DB1A9683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DA461-75EB-C94E-A41A-1280134B9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D39AE-0AA2-2B40-B6F4-B24A10D9A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93C8F-B5C1-0D4A-8556-73269A2E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12F8B-7E05-A047-BAC3-EE71BEBBE5BE}" type="datetime1">
              <a:rPr lang="en-CA" smtClean="0"/>
              <a:t>2021-11-15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A6773-21F3-7040-BF77-4C1D0B80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52BF5-D92E-A14D-B1B8-704532D27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28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FB85D-520A-BD48-A297-F7A9EDDB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2093CD-6667-AD4E-93F7-F3B21EF98B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CED6C-F32A-6A44-B857-EBD308B3E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4EDF9-2E61-C346-AEC1-C5515D510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9F72A-E93E-B546-8268-6408A6E1DA62}" type="datetime1">
              <a:rPr lang="en-CA" smtClean="0"/>
              <a:t>2021-11-15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F289B-5706-A047-960A-6FDB1750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12078-4758-934E-BFE9-86E98A44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72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FBF36-3AE9-6F4F-9D44-FDF1EDE69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33E42-24FB-9E4C-A197-FBE95A397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9F3E4-CCFD-A546-BD98-34B6A6B34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97DF4AC7-DB73-7444-A2A7-FD79FE1A2B2B}" type="datetime1">
              <a:rPr lang="en-CA" smtClean="0"/>
              <a:pPr/>
              <a:t>2021-11-15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AAA39-D2DE-7B4A-BB24-AAC6C28B6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1F2AD-686E-E445-9758-B74AC410C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7B252BF6-6A9C-D04A-BBE8-37A07D64A1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92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ctrTitle"/>
          </p:nvPr>
        </p:nvSpPr>
        <p:spPr>
          <a:xfrm>
            <a:off x="1143000" y="116119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vert="horz" wrap="square" lIns="68569" tIns="34275" rIns="68569" bIns="34275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 to LLVM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subTitle" idx="1"/>
          </p:nvPr>
        </p:nvSpPr>
        <p:spPr>
          <a:xfrm>
            <a:off x="1143000" y="302094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vert="horz" wrap="square" lIns="68569" tIns="34275" rIns="68569" bIns="34275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</a:pPr>
            <a:r>
              <a:rPr lang="en-US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 sz="1800" dirty="0" err="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</a:t>
            </a:r>
            <a:r>
              <a:rPr lang="en-US" sz="1800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/compilers-class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3F20B2-AEC3-6A42-B2F3-26D9A0DA1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0B67-940A-1642-BEDB-1ACB28CE496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05" name="Shape 205"/>
          <p:cNvSpPr/>
          <p:nvPr/>
        </p:nvSpPr>
        <p:spPr>
          <a:xfrm>
            <a:off x="7020272" y="273525"/>
            <a:ext cx="1750911" cy="383175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Decaf and LLVM</a:t>
            </a:r>
          </a:p>
        </p:txBody>
      </p:sp>
    </p:spTree>
    <p:extLst>
      <p:ext uri="{BB962C8B-B14F-4D97-AF65-F5344CB8AC3E}">
        <p14:creationId xmlns:p14="http://schemas.microsoft.com/office/powerpoint/2010/main" val="3691388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parameters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04081" y="1262709"/>
            <a:ext cx="83358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+mn-lt"/>
              </a:rPr>
              <a:t>When you generate code for a method declaration do the following:</a:t>
            </a:r>
          </a:p>
          <a:p>
            <a:endParaRPr lang="en-US" sz="2100" dirty="0">
              <a:latin typeface="+mn-lt"/>
            </a:endParaRPr>
          </a:p>
          <a:p>
            <a:pPr marL="385763" indent="-385763">
              <a:buFont typeface="+mj-lt"/>
              <a:buAutoNum type="arabicPeriod"/>
            </a:pPr>
            <a:r>
              <a:rPr lang="en-US" sz="2100" dirty="0">
                <a:latin typeface="+mn-lt"/>
              </a:rPr>
              <a:t>Create a new symbol table for local variables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100" dirty="0">
                <a:latin typeface="+mn-lt"/>
              </a:rPr>
              <a:t>Create a</a:t>
            </a:r>
            <a:r>
              <a:rPr lang="en-US" sz="2100" dirty="0">
                <a:latin typeface="Calibri" panose="020F0502020204030204" pitchFamily="34" charset="0"/>
              </a:rPr>
              <a:t> 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BasicBlock</a:t>
            </a:r>
            <a:r>
              <a:rPr lang="en-US" sz="2100" dirty="0">
                <a:latin typeface="+mn-lt"/>
              </a:rPr>
              <a:t>, let's say 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BB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100" dirty="0">
                <a:latin typeface="+mn-lt"/>
              </a:rPr>
              <a:t>Set insertion point for instructions 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Builder.SetInsertPoint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(BB)</a:t>
            </a:r>
            <a:endParaRPr lang="en-US" sz="2100" dirty="0">
              <a:latin typeface="+mn-lt"/>
              <a:cs typeface="Consolas" panose="020B0609020204030204" pitchFamily="49" charset="0"/>
            </a:endParaRPr>
          </a:p>
          <a:p>
            <a:pPr marL="385763" indent="-385763">
              <a:buFont typeface="+mj-lt"/>
              <a:buAutoNum type="arabicPeriod"/>
            </a:pPr>
            <a:r>
              <a:rPr lang="en-US" sz="2100" dirty="0">
                <a:latin typeface="+mn-lt"/>
              </a:rPr>
              <a:t>Add the arguments to the function as allocated on the stack (next slide)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100" dirty="0">
                <a:latin typeface="+mn-lt"/>
              </a:rPr>
              <a:t>You can check if a function has a 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100" dirty="0">
                <a:latin typeface="+mn-lt"/>
              </a:rPr>
              <a:t> statement by checking if the value of 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BB-&gt;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getTerminator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100" dirty="0">
                <a:latin typeface="+mn-lt"/>
                <a:cs typeface="Consolas" panose="020B0609020204030204" pitchFamily="49" charset="0"/>
              </a:rPr>
              <a:t>is 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2100" dirty="0">
                <a:latin typeface="+mn-lt"/>
                <a:cs typeface="Consolas" panose="020B0609020204030204" pitchFamily="49" charset="0"/>
              </a:rPr>
              <a:t>.</a:t>
            </a:r>
            <a:endParaRPr lang="en-US" sz="2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181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F4C77-F4B9-DC4D-BA3E-000E19B92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parameters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87AC7A-2823-CB48-81E5-41E68DC17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1BD-6681-B946-ACD9-A8F6D28AC38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60BF5-77A1-9F48-B60C-059E6880B4B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68612" y="1289507"/>
            <a:ext cx="8213172" cy="788697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For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Function*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/>
              <a:t>iterate through the function arguments and allocate them into the stack.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BB2C2D-BA7F-4D46-9F9A-C4AB370BF454}"/>
              </a:ext>
            </a:extLst>
          </p:cNvPr>
          <p:cNvSpPr txBox="1"/>
          <p:nvPr/>
        </p:nvSpPr>
        <p:spPr>
          <a:xfrm>
            <a:off x="467057" y="2315111"/>
            <a:ext cx="734694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 (auto &amp;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())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llvm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AllocaInst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Alloca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CreateEntryBlockAlloca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Arg.getName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Store the initial value into the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alloca</a:t>
            </a:r>
            <a:endParaRPr lang="en-US" sz="20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Builder.CreateStore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Alloca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Add to symbol table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syms.enter_symtbl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Arg.getName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Alloca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6788E3-AC78-3D41-AFF6-7303371CE405}"/>
              </a:ext>
            </a:extLst>
          </p:cNvPr>
          <p:cNvSpPr txBox="1"/>
          <p:nvPr/>
        </p:nvSpPr>
        <p:spPr>
          <a:xfrm>
            <a:off x="4869501" y="147216"/>
            <a:ext cx="31768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foo(x int) int { </a:t>
            </a:r>
          </a:p>
          <a:p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	x = 1; </a:t>
            </a:r>
          </a:p>
          <a:p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671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Tricks in LLVM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28650" y="1238495"/>
            <a:ext cx="7975798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Arial"/>
              <a:buChar char="•"/>
            </a:pPr>
            <a:r>
              <a:rPr lang="en-US" dirty="0">
                <a:latin typeface="Calibri" panose="020F0502020204030204" pitchFamily="34" charset="0"/>
              </a:rPr>
              <a:t>Finding the current function you are in: </a:t>
            </a:r>
            <a:r>
              <a:rPr lang="en-US" sz="2100" dirty="0" err="1">
                <a:latin typeface="Calibri" panose="020F0502020204030204" pitchFamily="34" charset="0"/>
              </a:rPr>
              <a:t>llvm</a:t>
            </a:r>
            <a:r>
              <a:rPr lang="en-US" sz="2100" dirty="0">
                <a:latin typeface="Calibri" panose="020F0502020204030204" pitchFamily="34" charset="0"/>
              </a:rPr>
              <a:t>::Function *</a:t>
            </a:r>
            <a:r>
              <a:rPr lang="en-US" sz="2100" dirty="0" err="1">
                <a:latin typeface="Calibri" panose="020F0502020204030204" pitchFamily="34" charset="0"/>
              </a:rPr>
              <a:t>func</a:t>
            </a:r>
            <a:r>
              <a:rPr lang="en-US" sz="2100" dirty="0">
                <a:latin typeface="Calibri" panose="020F0502020204030204" pitchFamily="34" charset="0"/>
              </a:rPr>
              <a:t> = </a:t>
            </a:r>
          </a:p>
          <a:p>
            <a:pPr lvl="1"/>
            <a:r>
              <a:rPr lang="en-US" sz="2100" dirty="0">
                <a:latin typeface="Calibri" panose="020F0502020204030204" pitchFamily="34" charset="0"/>
              </a:rPr>
              <a:t>	</a:t>
            </a:r>
            <a:r>
              <a:rPr lang="en-US" sz="2100" dirty="0" err="1">
                <a:latin typeface="Calibri" panose="020F0502020204030204" pitchFamily="34" charset="0"/>
              </a:rPr>
              <a:t>Builder.GetInsertBlock</a:t>
            </a:r>
            <a:r>
              <a:rPr lang="en-US" sz="2100" dirty="0">
                <a:latin typeface="Calibri" panose="020F0502020204030204" pitchFamily="34" charset="0"/>
              </a:rPr>
              <a:t>()-&gt;</a:t>
            </a:r>
            <a:r>
              <a:rPr lang="en-US" sz="2100" dirty="0" err="1">
                <a:latin typeface="Calibri" panose="020F0502020204030204" pitchFamily="34" charset="0"/>
              </a:rPr>
              <a:t>getParent</a:t>
            </a:r>
            <a:r>
              <a:rPr lang="en-US" sz="2100" dirty="0">
                <a:latin typeface="Calibri" panose="020F0502020204030204" pitchFamily="34" charset="0"/>
              </a:rPr>
              <a:t>();</a:t>
            </a:r>
          </a:p>
          <a:p>
            <a:pPr marL="257175" indent="-257175">
              <a:buFont typeface="Arial"/>
              <a:buChar char="•"/>
            </a:pPr>
            <a:r>
              <a:rPr lang="en-US" dirty="0">
                <a:latin typeface="Calibri" panose="020F0502020204030204" pitchFamily="34" charset="0"/>
              </a:rPr>
              <a:t>External function</a:t>
            </a:r>
          </a:p>
          <a:p>
            <a:r>
              <a:rPr lang="en-US" dirty="0">
                <a:latin typeface="Calibri" panose="020F0502020204030204" pitchFamily="34" charset="0"/>
              </a:rPr>
              <a:t>    </a:t>
            </a:r>
            <a:r>
              <a:rPr lang="en-US" sz="2100" dirty="0" err="1">
                <a:latin typeface="Calibri" panose="020F0502020204030204" pitchFamily="34" charset="0"/>
              </a:rPr>
              <a:t>llvm</a:t>
            </a:r>
            <a:r>
              <a:rPr lang="en-US" sz="2100" dirty="0">
                <a:latin typeface="Calibri" panose="020F0502020204030204" pitchFamily="34" charset="0"/>
              </a:rPr>
              <a:t>::Function::Create(</a:t>
            </a:r>
          </a:p>
          <a:p>
            <a:r>
              <a:rPr lang="en-US" sz="2100" dirty="0">
                <a:latin typeface="Calibri" panose="020F0502020204030204" pitchFamily="34" charset="0"/>
              </a:rPr>
              <a:t>	</a:t>
            </a:r>
            <a:r>
              <a:rPr lang="en-US" sz="2100" dirty="0" err="1">
                <a:latin typeface="Calibri" panose="020F0502020204030204" pitchFamily="34" charset="0"/>
              </a:rPr>
              <a:t>llvm</a:t>
            </a:r>
            <a:r>
              <a:rPr lang="en-US" sz="2100" dirty="0">
                <a:latin typeface="Calibri" panose="020F0502020204030204" pitchFamily="34" charset="0"/>
              </a:rPr>
              <a:t>::</a:t>
            </a:r>
            <a:r>
              <a:rPr lang="en-US" sz="2100" dirty="0" err="1">
                <a:latin typeface="Calibri" panose="020F0502020204030204" pitchFamily="34" charset="0"/>
              </a:rPr>
              <a:t>FunctionType</a:t>
            </a:r>
            <a:r>
              <a:rPr lang="en-US" sz="2100" dirty="0">
                <a:latin typeface="Calibri" panose="020F0502020204030204" pitchFamily="34" charset="0"/>
              </a:rPr>
              <a:t>::get(</a:t>
            </a:r>
            <a:r>
              <a:rPr lang="en-US" sz="2100" dirty="0" err="1">
                <a:latin typeface="Calibri" panose="020F0502020204030204" pitchFamily="34" charset="0"/>
              </a:rPr>
              <a:t>returnTy</a:t>
            </a:r>
            <a:r>
              <a:rPr lang="en-US" sz="2100" dirty="0">
                <a:latin typeface="Calibri" panose="020F0502020204030204" pitchFamily="34" charset="0"/>
              </a:rPr>
              <a:t>, </a:t>
            </a:r>
            <a:r>
              <a:rPr lang="en-US" sz="2100" dirty="0" err="1">
                <a:latin typeface="Calibri" panose="020F0502020204030204" pitchFamily="34" charset="0"/>
              </a:rPr>
              <a:t>args</a:t>
            </a:r>
            <a:r>
              <a:rPr lang="en-US" sz="2100" dirty="0">
                <a:latin typeface="Calibri" panose="020F0502020204030204" pitchFamily="34" charset="0"/>
              </a:rPr>
              <a:t>, false), </a:t>
            </a:r>
          </a:p>
          <a:p>
            <a:r>
              <a:rPr lang="en-US" sz="2100" dirty="0">
                <a:latin typeface="Calibri" panose="020F0502020204030204" pitchFamily="34" charset="0"/>
              </a:rPr>
              <a:t>	</a:t>
            </a:r>
            <a:r>
              <a:rPr lang="en-US" sz="2100" dirty="0" err="1">
                <a:latin typeface="Calibri" panose="020F0502020204030204" pitchFamily="34" charset="0"/>
              </a:rPr>
              <a:t>llvm</a:t>
            </a:r>
            <a:r>
              <a:rPr lang="en-US" sz="2100" dirty="0">
                <a:latin typeface="Calibri" panose="020F0502020204030204" pitchFamily="34" charset="0"/>
              </a:rPr>
              <a:t>::Function::</a:t>
            </a:r>
            <a:r>
              <a:rPr lang="en-US" sz="2100" dirty="0" err="1">
                <a:latin typeface="Calibri" panose="020F0502020204030204" pitchFamily="34" charset="0"/>
              </a:rPr>
              <a:t>ExternalLinkage</a:t>
            </a:r>
            <a:r>
              <a:rPr lang="en-US" sz="2100" dirty="0">
                <a:latin typeface="Calibri" panose="020F0502020204030204" pitchFamily="34" charset="0"/>
              </a:rPr>
              <a:t>, </a:t>
            </a:r>
          </a:p>
          <a:p>
            <a:r>
              <a:rPr lang="en-US" sz="2100" dirty="0">
                <a:latin typeface="Calibri" panose="020F0502020204030204" pitchFamily="34" charset="0"/>
              </a:rPr>
              <a:t>	Name, </a:t>
            </a:r>
          </a:p>
          <a:p>
            <a:r>
              <a:rPr lang="en-US" sz="2100" dirty="0">
                <a:latin typeface="Calibri" panose="020F0502020204030204" pitchFamily="34" charset="0"/>
              </a:rPr>
              <a:t>	</a:t>
            </a:r>
            <a:r>
              <a:rPr lang="en-US" sz="2100" dirty="0" err="1">
                <a:latin typeface="Calibri" panose="020F0502020204030204" pitchFamily="34" charset="0"/>
              </a:rPr>
              <a:t>TheModule</a:t>
            </a:r>
            <a:r>
              <a:rPr lang="en-US" sz="2100" dirty="0">
                <a:latin typeface="Calibri" panose="020F0502020204030204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855303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8098C-DC77-7241-A43A-3B61A7E6C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Modulus in LLVM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8EB81-7D45-4F40-A800-2F049113B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CreateSRem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CA" dirty="0"/>
              <a:t>for signed operators in Decaf</a:t>
            </a:r>
          </a:p>
          <a:p>
            <a:r>
              <a:rPr lang="en-CA" dirty="0"/>
              <a:t>LLVM uses the C/C++ style modulus </a:t>
            </a:r>
          </a:p>
          <a:p>
            <a:r>
              <a:rPr lang="en-CA" dirty="0"/>
              <a:t>So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-4%3 == -1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4820F9-123D-5D4A-BA0B-486061B64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07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C3578-CF40-6944-89C9-DE6B9C4AD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Function Declarations</a:t>
            </a:r>
          </a:p>
        </p:txBody>
      </p:sp>
    </p:spTree>
    <p:extLst>
      <p:ext uri="{BB962C8B-B14F-4D97-AF65-F5344CB8AC3E}">
        <p14:creationId xmlns:p14="http://schemas.microsoft.com/office/powerpoint/2010/main" val="2130071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B1B92-6B89-AA43-B98D-CE8295521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Backwards Declarations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9FD94A-158D-7E43-9F88-741A8A91A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15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C07872-49EF-9A41-AF65-3F6A6AB77C87}"/>
              </a:ext>
            </a:extLst>
          </p:cNvPr>
          <p:cNvSpPr txBox="1"/>
          <p:nvPr/>
        </p:nvSpPr>
        <p:spPr>
          <a:xfrm>
            <a:off x="660496" y="1432590"/>
            <a:ext cx="483978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extern 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print_int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(int) void; </a:t>
            </a:r>
          </a:p>
          <a:p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package Test { </a:t>
            </a:r>
          </a:p>
          <a:p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main() int { </a:t>
            </a:r>
          </a:p>
          <a:p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   test(10, 13); </a:t>
            </a:r>
          </a:p>
          <a:p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 } </a:t>
            </a:r>
          </a:p>
          <a:p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test(a int, b int) void { </a:t>
            </a:r>
          </a:p>
          <a:p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print_int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(a); </a:t>
            </a:r>
          </a:p>
          <a:p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print_int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(b); </a:t>
            </a:r>
          </a:p>
          <a:p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 } </a:t>
            </a:r>
          </a:p>
          <a:p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029B9EEC-024E-FE4E-BDD9-DBAE0B4EB184}"/>
              </a:ext>
            </a:extLst>
          </p:cNvPr>
          <p:cNvSpPr/>
          <p:nvPr/>
        </p:nvSpPr>
        <p:spPr>
          <a:xfrm>
            <a:off x="3995936" y="1851670"/>
            <a:ext cx="3406638" cy="864096"/>
          </a:xfrm>
          <a:prstGeom prst="wedgeRectCallout">
            <a:avLst>
              <a:gd name="adj1" fmla="val -73844"/>
              <a:gd name="adj2" fmla="val 329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/>
              <a:t>Iterate through the list of function signatures and insert them into the symbol table. </a:t>
            </a:r>
          </a:p>
        </p:txBody>
      </p:sp>
    </p:spTree>
    <p:extLst>
      <p:ext uri="{BB962C8B-B14F-4D97-AF65-F5344CB8AC3E}">
        <p14:creationId xmlns:p14="http://schemas.microsoft.com/office/powerpoint/2010/main" val="98756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9A0B8-6D70-0C49-AB4A-2C7E09B39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2800" dirty="0">
                <a:solidFill>
                  <a:srgbClr val="000000"/>
                </a:solidFill>
              </a:rPr>
              <a:t>Control Flow in LLVM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729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Backpatching</a:t>
            </a:r>
            <a:r>
              <a:rPr lang="en-US" dirty="0"/>
              <a:t>” in LLVM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Inside </a:t>
            </a:r>
            <a:r>
              <a:rPr lang="en-US" dirty="0" err="1"/>
              <a:t>IfStmt</a:t>
            </a:r>
            <a:r>
              <a:rPr lang="en-US" dirty="0"/>
              <a:t>-&gt;</a:t>
            </a:r>
            <a:r>
              <a:rPr lang="en-US" dirty="0" err="1"/>
              <a:t>Codegen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Set up a new symbol table for code locations</a:t>
            </a:r>
          </a:p>
          <a:p>
            <a:pPr lvl="1"/>
            <a:r>
              <a:rPr lang="en-US" dirty="0"/>
              <a:t>Create a new </a:t>
            </a:r>
            <a:r>
              <a:rPr lang="en-US" dirty="0" err="1"/>
              <a:t>BasicBlock</a:t>
            </a:r>
            <a:r>
              <a:rPr lang="en-US" dirty="0"/>
              <a:t> called </a:t>
            </a:r>
            <a:r>
              <a:rPr lang="en-US" dirty="0" err="1"/>
              <a:t>iftrue</a:t>
            </a:r>
            <a:r>
              <a:rPr lang="en-US" dirty="0"/>
              <a:t> (see slide 9)</a:t>
            </a:r>
          </a:p>
          <a:p>
            <a:pPr lvl="1"/>
            <a:r>
              <a:rPr lang="en-US" dirty="0"/>
              <a:t>Create a new </a:t>
            </a:r>
            <a:r>
              <a:rPr lang="en-US" dirty="0" err="1"/>
              <a:t>BasicBlock</a:t>
            </a:r>
            <a:r>
              <a:rPr lang="en-US" dirty="0"/>
              <a:t> called </a:t>
            </a:r>
            <a:r>
              <a:rPr lang="en-US" dirty="0" err="1"/>
              <a:t>iffalse</a:t>
            </a:r>
            <a:endParaRPr lang="en-US" dirty="0"/>
          </a:p>
          <a:p>
            <a:pPr lvl="1"/>
            <a:r>
              <a:rPr lang="en-US" dirty="0"/>
              <a:t>Create a new </a:t>
            </a:r>
            <a:r>
              <a:rPr lang="en-US" dirty="0" err="1"/>
              <a:t>BasicBlock</a:t>
            </a:r>
            <a:r>
              <a:rPr lang="en-US" dirty="0"/>
              <a:t> called end</a:t>
            </a:r>
          </a:p>
          <a:p>
            <a:pPr lvl="1"/>
            <a:r>
              <a:rPr lang="en-US" dirty="0"/>
              <a:t>Subsequent code generation anywhere else can insert code into these code locations</a:t>
            </a:r>
          </a:p>
          <a:p>
            <a:pPr lvl="1"/>
            <a:r>
              <a:rPr lang="en-US" dirty="0"/>
              <a:t>Can be used for break, continue, short-circuits, etc.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16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/>
              <a:t>Backpatching</a:t>
            </a:r>
            <a:r>
              <a:rPr lang="en-US" dirty="0"/>
              <a:t>” in LLVM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54028" y="1665412"/>
            <a:ext cx="5735866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</a:rPr>
              <a:t>  // </a:t>
            </a:r>
            <a:r>
              <a:rPr lang="en-US" sz="1800" b="1" dirty="0" err="1">
                <a:solidFill>
                  <a:srgbClr val="C00000"/>
                </a:solidFill>
              </a:rPr>
              <a:t>val</a:t>
            </a:r>
            <a:r>
              <a:rPr lang="en-US" sz="1800" dirty="0">
                <a:solidFill>
                  <a:srgbClr val="C00000"/>
                </a:solidFill>
              </a:rPr>
              <a:t> contains the Expr value for the conditional</a:t>
            </a:r>
          </a:p>
          <a:p>
            <a:r>
              <a:rPr lang="en-US" sz="1800" dirty="0">
                <a:solidFill>
                  <a:srgbClr val="000000"/>
                </a:solidFill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Builder.CreateCondBr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IfTrueBB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EndBB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Builder.SetInsertPoint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IfTrueBB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IfTrueBlock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Codegen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38325" y="3760883"/>
            <a:ext cx="6896440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Builder.CreateBr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EndBB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pop the symbol table after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IfStmt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Codegen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done</a:t>
            </a:r>
          </a:p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Builder.SetInsertPoint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EndBB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7584" y="1161836"/>
            <a:ext cx="535435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Calibri" panose="020F0502020204030204" pitchFamily="34" charset="0"/>
              </a:rPr>
              <a:t>Setting up the branching between Basic Blocks: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584" y="3121497"/>
            <a:ext cx="61414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Calibri" panose="020F0502020204030204" pitchFamily="34" charset="0"/>
              </a:rPr>
              <a:t>After the </a:t>
            </a:r>
            <a:r>
              <a:rPr lang="en-US" sz="2100" dirty="0" err="1">
                <a:latin typeface="Calibri" panose="020F0502020204030204" pitchFamily="34" charset="0"/>
              </a:rPr>
              <a:t>IfStmt</a:t>
            </a:r>
            <a:r>
              <a:rPr lang="en-US" sz="2100" dirty="0">
                <a:latin typeface="Calibri" panose="020F0502020204030204" pitchFamily="34" charset="0"/>
              </a:rPr>
              <a:t> we continue with the end Basic Block:</a:t>
            </a:r>
          </a:p>
        </p:txBody>
      </p:sp>
    </p:spTree>
    <p:extLst>
      <p:ext uri="{BB962C8B-B14F-4D97-AF65-F5344CB8AC3E}">
        <p14:creationId xmlns:p14="http://schemas.microsoft.com/office/powerpoint/2010/main" val="3552448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Single Assignment in LLVM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1562571"/>
          </a:xfrm>
        </p:spPr>
        <p:txBody>
          <a:bodyPr/>
          <a:lstStyle/>
          <a:p>
            <a:r>
              <a:rPr lang="en-US" dirty="0"/>
              <a:t>For normal control flow using </a:t>
            </a:r>
            <a:r>
              <a:rPr lang="en-US" dirty="0" err="1"/>
              <a:t>CreateBr</a:t>
            </a:r>
            <a:r>
              <a:rPr lang="en-US" dirty="0"/>
              <a:t> and </a:t>
            </a:r>
            <a:r>
              <a:rPr lang="en-US" dirty="0" err="1"/>
              <a:t>CreateCondBr</a:t>
            </a:r>
            <a:r>
              <a:rPr lang="en-US" dirty="0"/>
              <a:t> no need for Phi functions</a:t>
            </a:r>
          </a:p>
          <a:p>
            <a:r>
              <a:rPr lang="en-US" dirty="0"/>
              <a:t>LLVM produces the Phi functions automatically using algorithms we will study in class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32F20A-E870-5440-911B-0A0C10F65979}"/>
              </a:ext>
            </a:extLst>
          </p:cNvPr>
          <p:cNvSpPr/>
          <p:nvPr/>
        </p:nvSpPr>
        <p:spPr>
          <a:xfrm>
            <a:off x="2195736" y="3147814"/>
            <a:ext cx="12241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BB1: x1 =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869C11-1354-9648-A1DE-7B9429020F44}"/>
              </a:ext>
            </a:extLst>
          </p:cNvPr>
          <p:cNvSpPr/>
          <p:nvPr/>
        </p:nvSpPr>
        <p:spPr>
          <a:xfrm>
            <a:off x="4577977" y="3147814"/>
            <a:ext cx="12241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BB2: x2 =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CCB3DD-9935-054F-87FE-47D57AC63CD1}"/>
              </a:ext>
            </a:extLst>
          </p:cNvPr>
          <p:cNvSpPr/>
          <p:nvPr/>
        </p:nvSpPr>
        <p:spPr>
          <a:xfrm>
            <a:off x="2915816" y="4155926"/>
            <a:ext cx="208823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BB3: x3 = Phi(x1, x2)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868A5D8-94C5-134E-A7DC-D56E1385DAD1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2807804" y="3507854"/>
            <a:ext cx="1152128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CB84FE6-2BF9-C04D-8DE1-69B1209284C9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3959932" y="3507854"/>
            <a:ext cx="1230113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49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39747-437E-6149-A5A0-36D1B37F1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F72B01-E5CC-164B-B0C9-FBBE30CB7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6C41FC-5A7C-F340-AB12-8A010D53C440}"/>
              </a:ext>
            </a:extLst>
          </p:cNvPr>
          <p:cNvSpPr txBox="1"/>
          <p:nvPr/>
        </p:nvSpPr>
        <p:spPr>
          <a:xfrm>
            <a:off x="628650" y="1320829"/>
            <a:ext cx="66796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static </a:t>
            </a:r>
            <a:r>
              <a:rPr lang="en-US" sz="2000" dirty="0" err="1">
                <a:latin typeface="Consolas" panose="020B06090202040302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llvm</a:t>
            </a:r>
            <a:r>
              <a:rPr lang="en-US" sz="2000" dirty="0">
                <a:latin typeface="Consolas" panose="020B06090202040302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::Module *</a:t>
            </a:r>
            <a:r>
              <a:rPr lang="en-US" sz="2000" dirty="0" err="1">
                <a:latin typeface="Consolas" panose="020B06090202040302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TheModule</a:t>
            </a:r>
            <a:r>
              <a:rPr lang="en-US" sz="2000" dirty="0">
                <a:latin typeface="Consolas" panose="020B06090202040302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  <a:ea typeface="Anonymous Pro" panose="020606090302020005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static </a:t>
            </a:r>
            <a:r>
              <a:rPr lang="en-US" sz="2000" dirty="0" err="1">
                <a:latin typeface="Consolas" panose="020B06090202040302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llvm</a:t>
            </a:r>
            <a:r>
              <a:rPr lang="en-US" sz="2000" dirty="0">
                <a:latin typeface="Consolas" panose="020B06090202040302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::</a:t>
            </a:r>
            <a:r>
              <a:rPr lang="en-US" sz="2000" dirty="0" err="1">
                <a:latin typeface="Consolas" panose="020B06090202040302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LLVMContext</a:t>
            </a:r>
            <a:r>
              <a:rPr lang="en-US" sz="2000" dirty="0">
                <a:latin typeface="Consolas" panose="020B06090202040302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TheContext</a:t>
            </a:r>
            <a:r>
              <a:rPr lang="en-US" sz="2000" dirty="0">
                <a:latin typeface="Consolas" panose="020B06090202040302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  <a:ea typeface="Anonymous Pro" panose="020606090302020005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static </a:t>
            </a:r>
            <a:r>
              <a:rPr lang="en-US" sz="2000" dirty="0" err="1">
                <a:latin typeface="Consolas" panose="020B06090202040302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llvm</a:t>
            </a:r>
            <a:r>
              <a:rPr lang="en-US" sz="2000" dirty="0">
                <a:latin typeface="Consolas" panose="020B06090202040302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::</a:t>
            </a:r>
            <a:r>
              <a:rPr lang="en-US" sz="2000" dirty="0" err="1">
                <a:latin typeface="Consolas" panose="020B06090202040302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IRBuilder</a:t>
            </a:r>
            <a:r>
              <a:rPr lang="en-US" sz="2000" dirty="0">
                <a:latin typeface="Consolas" panose="020B06090202040302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&lt;&gt; Builder(</a:t>
            </a:r>
            <a:r>
              <a:rPr lang="en-US" sz="2000" dirty="0" err="1">
                <a:latin typeface="Consolas" panose="020B06090202040302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TheContext</a:t>
            </a:r>
            <a:r>
              <a:rPr lang="en-US" sz="2000" dirty="0">
                <a:latin typeface="Consolas" panose="020B06090202040302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0CEA0715-8EDC-4643-8702-964C081A31EF}"/>
              </a:ext>
            </a:extLst>
          </p:cNvPr>
          <p:cNvSpPr/>
          <p:nvPr/>
        </p:nvSpPr>
        <p:spPr bwMode="auto">
          <a:xfrm>
            <a:off x="6457950" y="195903"/>
            <a:ext cx="2484276" cy="918102"/>
          </a:xfrm>
          <a:prstGeom prst="wedgeRoundRectCallout">
            <a:avLst>
              <a:gd name="adj1" fmla="val -105571"/>
              <a:gd name="adj2" fmla="val 72784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dirty="0">
                <a:latin typeface="+mn-lt"/>
                <a:ea typeface="Anonymous Pro" panose="02060609030202000504" pitchFamily="49" charset="0"/>
              </a:rPr>
              <a:t>This global variable contains all the generated code.</a:t>
            </a:r>
            <a:endParaRPr lang="en-US" sz="1800" dirty="0">
              <a:latin typeface="+mn-lt"/>
            </a:endParaRP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D5819536-9DEF-E347-8AAD-4E6523DF6343}"/>
              </a:ext>
            </a:extLst>
          </p:cNvPr>
          <p:cNvSpPr/>
          <p:nvPr/>
        </p:nvSpPr>
        <p:spPr bwMode="auto">
          <a:xfrm>
            <a:off x="6457950" y="3033964"/>
            <a:ext cx="2484276" cy="918102"/>
          </a:xfrm>
          <a:prstGeom prst="wedgeRoundRectCallout">
            <a:avLst>
              <a:gd name="adj1" fmla="val -71059"/>
              <a:gd name="adj2" fmla="val -46980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dirty="0">
                <a:latin typeface="+mn-lt"/>
                <a:ea typeface="Anonymous Pro" panose="02060609030202000504" pitchFamily="49" charset="0"/>
              </a:rPr>
              <a:t>This is the method used to construct the LLVM intermediate code (IR).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EACD604C-C9ED-2045-92BD-7A38B301DD8A}"/>
              </a:ext>
            </a:extLst>
          </p:cNvPr>
          <p:cNvSpPr/>
          <p:nvPr/>
        </p:nvSpPr>
        <p:spPr bwMode="auto">
          <a:xfrm>
            <a:off x="6477829" y="1300666"/>
            <a:ext cx="2484276" cy="918102"/>
          </a:xfrm>
          <a:prstGeom prst="wedgeRoundRectCallout">
            <a:avLst>
              <a:gd name="adj1" fmla="val -77218"/>
              <a:gd name="adj2" fmla="val 38048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dirty="0">
                <a:latin typeface="+mn-lt"/>
                <a:ea typeface="Anonymous Pro" panose="02060609030202000504" pitchFamily="49" charset="0"/>
              </a:rPr>
              <a:t>The calls to Builder will sometimes use </a:t>
            </a:r>
            <a:r>
              <a:rPr lang="en-US" sz="1800" dirty="0" err="1">
                <a:latin typeface="+mn-lt"/>
                <a:ea typeface="Anonymous Pro" panose="02060609030202000504" pitchFamily="49" charset="0"/>
              </a:rPr>
              <a:t>TheContext</a:t>
            </a:r>
            <a:r>
              <a:rPr lang="en-US" sz="1800" dirty="0">
                <a:latin typeface="+mn-lt"/>
                <a:ea typeface="Anonymous Pro" panose="02060609030202000504" pitchFamily="49" charset="0"/>
              </a:rPr>
              <a:t>.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232CD5-6DE2-4F46-A12E-FD342B333170}"/>
              </a:ext>
            </a:extLst>
          </p:cNvPr>
          <p:cNvSpPr/>
          <p:nvPr/>
        </p:nvSpPr>
        <p:spPr bwMode="auto">
          <a:xfrm>
            <a:off x="630340" y="3206319"/>
            <a:ext cx="4356970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dirty="0">
                <a:latin typeface="Calibri" panose="020F0502020204030204" pitchFamily="34" charset="0"/>
                <a:ea typeface="Anonymous Pro" panose="02060609030202000504" pitchFamily="49" charset="0"/>
              </a:rPr>
              <a:t>Make sure your </a:t>
            </a:r>
            <a:r>
              <a:rPr lang="en-US" sz="1800" dirty="0" err="1">
                <a:latin typeface="Calibri" panose="020F0502020204030204" pitchFamily="34" charset="0"/>
                <a:ea typeface="Anonymous Pro" panose="02060609030202000504" pitchFamily="49" charset="0"/>
              </a:rPr>
              <a:t>yacc</a:t>
            </a:r>
            <a:r>
              <a:rPr lang="en-US" sz="1800" dirty="0">
                <a:latin typeface="Calibri" panose="020F0502020204030204" pitchFamily="34" charset="0"/>
                <a:ea typeface="Anonymous Pro" panose="02060609030202000504" pitchFamily="49" charset="0"/>
              </a:rPr>
              <a:t> actions incrementally generate instructions in the right order</a:t>
            </a:r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6A939B-0F00-0340-AD4B-0EC178853DD2}"/>
              </a:ext>
            </a:extLst>
          </p:cNvPr>
          <p:cNvSpPr/>
          <p:nvPr/>
        </p:nvSpPr>
        <p:spPr bwMode="auto">
          <a:xfrm>
            <a:off x="628650" y="4193304"/>
            <a:ext cx="5167030" cy="3226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To print out the LLVM output:</a:t>
            </a:r>
          </a:p>
          <a:p>
            <a:r>
              <a:rPr lang="en-CA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TheModule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-&gt;print(</a:t>
            </a:r>
            <a:r>
              <a:rPr lang="en-CA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llvm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::errs(), </a:t>
            </a:r>
            <a:r>
              <a:rPr lang="en-CA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nullptr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04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Short-circuit of </a:t>
            </a:r>
            <a:r>
              <a:rPr lang="en-US" sz="3000" dirty="0" err="1"/>
              <a:t>boolean</a:t>
            </a:r>
            <a:r>
              <a:rPr lang="en-US" sz="3000" dirty="0"/>
              <a:t> expressions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28650" y="1216025"/>
            <a:ext cx="7543750" cy="707653"/>
          </a:xfrm>
        </p:spPr>
        <p:txBody>
          <a:bodyPr/>
          <a:lstStyle/>
          <a:p>
            <a:r>
              <a:rPr lang="en-US" dirty="0"/>
              <a:t>For short circuit of </a:t>
            </a:r>
            <a:r>
              <a:rPr lang="en-US" dirty="0" err="1"/>
              <a:t>boolean</a:t>
            </a:r>
            <a:r>
              <a:rPr lang="en-US" dirty="0"/>
              <a:t> expressions you have to write the PHI function yourself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9532" y="2140937"/>
            <a:ext cx="8424936" cy="235449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llvm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PHINode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</a:p>
          <a:p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Builder.CreatePHI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(type, 2, "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phival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1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is an LLVM::Type</a:t>
            </a:r>
            <a:endParaRPr lang="en-US" sz="21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addIncoming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(L, 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CurBB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addIncoming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opval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OpValBB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1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CurBB</a:t>
            </a:r>
            <a:r>
              <a:rPr lang="en-US" sz="21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sz="21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OpValBB</a:t>
            </a:r>
            <a:r>
              <a:rPr lang="en-US" sz="21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are the two basic blocks that are incoming blocks for the PHI function</a:t>
            </a:r>
            <a:endParaRPr lang="en-US" sz="21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46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260D1-69D6-534C-BD2B-54FFE929C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Short-circuit of </a:t>
            </a:r>
            <a:r>
              <a:rPr lang="en-US" sz="3600" dirty="0" err="1"/>
              <a:t>boolean</a:t>
            </a:r>
            <a:r>
              <a:rPr lang="en-US" sz="3600" dirty="0"/>
              <a:t> expressions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A4D194-1A47-054C-944C-ABE804389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21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8109E3-493D-7F45-BFC2-F87F7260087B}"/>
              </a:ext>
            </a:extLst>
          </p:cNvPr>
          <p:cNvSpPr txBox="1"/>
          <p:nvPr/>
        </p:nvSpPr>
        <p:spPr>
          <a:xfrm>
            <a:off x="827584" y="1419622"/>
            <a:ext cx="499367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package 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sckt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</a:p>
          <a:p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main() int { </a:t>
            </a:r>
          </a:p>
          <a:p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		var a, b, c bool; </a:t>
            </a:r>
          </a:p>
          <a:p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		a = true; b = false; </a:t>
            </a:r>
          </a:p>
          <a:p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		c = a || b; </a:t>
            </a:r>
          </a:p>
          <a:p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	} </a:t>
            </a:r>
          </a:p>
          <a:p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8500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260D1-69D6-534C-BD2B-54FFE929C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Short-circuit of </a:t>
            </a:r>
            <a:r>
              <a:rPr lang="en-US" sz="3600" dirty="0" err="1"/>
              <a:t>boolean</a:t>
            </a:r>
            <a:r>
              <a:rPr lang="en-US" sz="3600" dirty="0"/>
              <a:t> expressions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A4D194-1A47-054C-944C-ABE804389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22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8109E3-493D-7F45-BFC2-F87F7260087B}"/>
              </a:ext>
            </a:extLst>
          </p:cNvPr>
          <p:cNvSpPr txBox="1"/>
          <p:nvPr/>
        </p:nvSpPr>
        <p:spPr>
          <a:xfrm>
            <a:off x="720640" y="1222240"/>
            <a:ext cx="44582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ModuleID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= '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sckt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’ </a:t>
            </a:r>
          </a:p>
          <a:p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source_filename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DecafComp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define i32 @main() { </a:t>
            </a:r>
          </a:p>
          <a:p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 ; removed all variable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code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 store i1 true, i1* %a 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 store i1 false, i1* %b 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 %a1 = load i1, i1* %a 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i1 %a1, label %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skctend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label %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noskct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70E52F-DAC7-C24B-8506-4D8E7EABF150}"/>
              </a:ext>
            </a:extLst>
          </p:cNvPr>
          <p:cNvSpPr txBox="1"/>
          <p:nvPr/>
        </p:nvSpPr>
        <p:spPr>
          <a:xfrm>
            <a:off x="665722" y="3502083"/>
            <a:ext cx="276870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noskct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: ;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preds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= %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 %b2 = load i1, i1* %b 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 %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ortmp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= or i1 %a1, %b2 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label %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skctend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A303C-B688-4843-B5BA-109A2B1CD57F}"/>
              </a:ext>
            </a:extLst>
          </p:cNvPr>
          <p:cNvSpPr txBox="1"/>
          <p:nvPr/>
        </p:nvSpPr>
        <p:spPr>
          <a:xfrm>
            <a:off x="3888992" y="3649733"/>
            <a:ext cx="485581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skctend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: ;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preds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= %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noskct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%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 %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phival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   phi i1 [ %a1, %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], [ %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ortmp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%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noskct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] 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 store i1 %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phival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i1* %c 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 ret i32 0 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E9967B2-1694-2440-A6CB-D01496DC8415}"/>
              </a:ext>
            </a:extLst>
          </p:cNvPr>
          <p:cNvCxnSpPr>
            <a:stCxn id="4" idx="2"/>
          </p:cNvCxnSpPr>
          <p:nvPr/>
        </p:nvCxnSpPr>
        <p:spPr>
          <a:xfrm flipH="1">
            <a:off x="2160800" y="3253565"/>
            <a:ext cx="788976" cy="248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906257D-4C4F-4542-97EE-79B18E879E57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434429" y="3979137"/>
            <a:ext cx="454563" cy="363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1856F19-E7A0-6B4B-81C4-323FE403CBCD}"/>
              </a:ext>
            </a:extLst>
          </p:cNvPr>
          <p:cNvSpPr txBox="1"/>
          <p:nvPr/>
        </p:nvSpPr>
        <p:spPr>
          <a:xfrm>
            <a:off x="5453803" y="1530399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c = a || b;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165190-925B-DC4A-A171-212AE6D8B3F6}"/>
              </a:ext>
            </a:extLst>
          </p:cNvPr>
          <p:cNvSpPr/>
          <p:nvPr/>
        </p:nvSpPr>
        <p:spPr>
          <a:xfrm>
            <a:off x="5456266" y="2156661"/>
            <a:ext cx="1924046" cy="563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if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800" dirty="0"/>
              <a:t> is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1800" dirty="0"/>
              <a:t> then do not evaluate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E6DD7F-84B3-464E-97F2-45A27969D387}"/>
              </a:ext>
            </a:extLst>
          </p:cNvPr>
          <p:cNvSpPr/>
          <p:nvPr/>
        </p:nvSpPr>
        <p:spPr>
          <a:xfrm>
            <a:off x="1538741" y="2945776"/>
            <a:ext cx="440971" cy="2485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21BABD-3E36-BE40-9F04-F11F1ADF92AC}"/>
              </a:ext>
            </a:extLst>
          </p:cNvPr>
          <p:cNvSpPr/>
          <p:nvPr/>
        </p:nvSpPr>
        <p:spPr>
          <a:xfrm>
            <a:off x="2589184" y="2945776"/>
            <a:ext cx="902696" cy="2485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84ABAF-4BD1-5B46-B8D3-769AC9B24473}"/>
              </a:ext>
            </a:extLst>
          </p:cNvPr>
          <p:cNvSpPr/>
          <p:nvPr/>
        </p:nvSpPr>
        <p:spPr>
          <a:xfrm>
            <a:off x="3888992" y="3684053"/>
            <a:ext cx="902696" cy="2485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E9D424F-8E9A-FA49-81BC-81191E4B6618}"/>
              </a:ext>
            </a:extLst>
          </p:cNvPr>
          <p:cNvSpPr/>
          <p:nvPr/>
        </p:nvSpPr>
        <p:spPr>
          <a:xfrm>
            <a:off x="4155577" y="2945776"/>
            <a:ext cx="902696" cy="2485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D6064D-D646-5C4D-A1B4-E7BC689D2424}"/>
              </a:ext>
            </a:extLst>
          </p:cNvPr>
          <p:cNvSpPr/>
          <p:nvPr/>
        </p:nvSpPr>
        <p:spPr>
          <a:xfrm>
            <a:off x="665722" y="3525474"/>
            <a:ext cx="776526" cy="2485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315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260D1-69D6-534C-BD2B-54FFE929C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Short-circuit of </a:t>
            </a:r>
            <a:r>
              <a:rPr lang="en-US" sz="3600" dirty="0" err="1"/>
              <a:t>boolean</a:t>
            </a:r>
            <a:r>
              <a:rPr lang="en-US" sz="3600" dirty="0"/>
              <a:t> expressions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A4D194-1A47-054C-944C-ABE804389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23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8109E3-493D-7F45-BFC2-F87F7260087B}"/>
              </a:ext>
            </a:extLst>
          </p:cNvPr>
          <p:cNvSpPr txBox="1"/>
          <p:nvPr/>
        </p:nvSpPr>
        <p:spPr>
          <a:xfrm>
            <a:off x="720640" y="1222240"/>
            <a:ext cx="44582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ModuleID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= '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sckt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’ </a:t>
            </a:r>
          </a:p>
          <a:p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source_filename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DecafComp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define i32 @main() { </a:t>
            </a:r>
          </a:p>
          <a:p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 ; removed all variable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code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 store i1 true, i1* %a 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 store i1 false, i1* %b 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 %a1 = load i1, i1* %a 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i1 %a1, label %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skctend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label %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noskct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70E52F-DAC7-C24B-8506-4D8E7EABF150}"/>
              </a:ext>
            </a:extLst>
          </p:cNvPr>
          <p:cNvSpPr txBox="1"/>
          <p:nvPr/>
        </p:nvSpPr>
        <p:spPr>
          <a:xfrm>
            <a:off x="665722" y="3502083"/>
            <a:ext cx="276870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noskct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: ;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preds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= %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 %b2 = load i1, i1* %b 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 %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ortmp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= or i1 %a1, %b2 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label %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skctend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A303C-B688-4843-B5BA-109A2B1CD57F}"/>
              </a:ext>
            </a:extLst>
          </p:cNvPr>
          <p:cNvSpPr txBox="1"/>
          <p:nvPr/>
        </p:nvSpPr>
        <p:spPr>
          <a:xfrm>
            <a:off x="3888992" y="3649733"/>
            <a:ext cx="485581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skctend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: ;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preds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= %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noskct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%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 %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phival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   phi i1 [ %a1, %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], [ %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ortmp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%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noskct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] 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 store i1 %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phival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i1* %c 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 ret i32 0 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E9967B2-1694-2440-A6CB-D01496DC8415}"/>
              </a:ext>
            </a:extLst>
          </p:cNvPr>
          <p:cNvCxnSpPr>
            <a:stCxn id="4" idx="2"/>
          </p:cNvCxnSpPr>
          <p:nvPr/>
        </p:nvCxnSpPr>
        <p:spPr>
          <a:xfrm flipH="1">
            <a:off x="2160800" y="3253565"/>
            <a:ext cx="788976" cy="248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906257D-4C4F-4542-97EE-79B18E879E57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434429" y="3979137"/>
            <a:ext cx="454563" cy="363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1856F19-E7A0-6B4B-81C4-323FE403CBCD}"/>
              </a:ext>
            </a:extLst>
          </p:cNvPr>
          <p:cNvSpPr txBox="1"/>
          <p:nvPr/>
        </p:nvSpPr>
        <p:spPr>
          <a:xfrm>
            <a:off x="5453803" y="1530399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c = a || b;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165190-925B-DC4A-A171-212AE6D8B3F6}"/>
              </a:ext>
            </a:extLst>
          </p:cNvPr>
          <p:cNvSpPr/>
          <p:nvPr/>
        </p:nvSpPr>
        <p:spPr>
          <a:xfrm>
            <a:off x="5456266" y="2156661"/>
            <a:ext cx="1924046" cy="563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if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800" dirty="0"/>
              <a:t> is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1800" dirty="0"/>
              <a:t> then do not evaluate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E6DD7F-84B3-464E-97F2-45A27969D387}"/>
              </a:ext>
            </a:extLst>
          </p:cNvPr>
          <p:cNvSpPr/>
          <p:nvPr/>
        </p:nvSpPr>
        <p:spPr>
          <a:xfrm>
            <a:off x="1538741" y="2945776"/>
            <a:ext cx="440971" cy="2485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21BABD-3E36-BE40-9F04-F11F1ADF92AC}"/>
              </a:ext>
            </a:extLst>
          </p:cNvPr>
          <p:cNvSpPr/>
          <p:nvPr/>
        </p:nvSpPr>
        <p:spPr>
          <a:xfrm>
            <a:off x="2589184" y="2945776"/>
            <a:ext cx="902696" cy="2485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84ABAF-4BD1-5B46-B8D3-769AC9B24473}"/>
              </a:ext>
            </a:extLst>
          </p:cNvPr>
          <p:cNvSpPr/>
          <p:nvPr/>
        </p:nvSpPr>
        <p:spPr>
          <a:xfrm>
            <a:off x="3888992" y="3684053"/>
            <a:ext cx="902696" cy="2485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E9D424F-8E9A-FA49-81BC-81191E4B6618}"/>
              </a:ext>
            </a:extLst>
          </p:cNvPr>
          <p:cNvSpPr/>
          <p:nvPr/>
        </p:nvSpPr>
        <p:spPr>
          <a:xfrm>
            <a:off x="4155577" y="2945776"/>
            <a:ext cx="902696" cy="2485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D6064D-D646-5C4D-A1B4-E7BC689D2424}"/>
              </a:ext>
            </a:extLst>
          </p:cNvPr>
          <p:cNvSpPr/>
          <p:nvPr/>
        </p:nvSpPr>
        <p:spPr>
          <a:xfrm>
            <a:off x="665722" y="3525474"/>
            <a:ext cx="776526" cy="2485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C252FFA0-DB60-744B-8EA8-DAF917B3E148}"/>
              </a:ext>
            </a:extLst>
          </p:cNvPr>
          <p:cNvSpPr/>
          <p:nvPr/>
        </p:nvSpPr>
        <p:spPr>
          <a:xfrm>
            <a:off x="5946546" y="1049291"/>
            <a:ext cx="2660794" cy="301024"/>
          </a:xfrm>
          <a:prstGeom prst="wedgeRoundRectCallout">
            <a:avLst>
              <a:gd name="adj1" fmla="val -35501"/>
              <a:gd name="adj2" fmla="val 15026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llvm</a:t>
            </a:r>
            <a:r>
              <a:rPr lang="en-US" sz="1400" dirty="0"/>
              <a:t>::Value *L = LHS-&gt;</a:t>
            </a:r>
            <a:r>
              <a:rPr lang="en-US" sz="1400" dirty="0" err="1"/>
              <a:t>Codegen</a:t>
            </a:r>
            <a:r>
              <a:rPr lang="en-US" sz="1400" dirty="0"/>
              <a:t>();</a:t>
            </a:r>
          </a:p>
        </p:txBody>
      </p:sp>
      <p:sp>
        <p:nvSpPr>
          <p:cNvPr id="18" name="Rounded Rectangular Callout 17">
            <a:extLst>
              <a:ext uri="{FF2B5EF4-FFF2-40B4-BE49-F238E27FC236}">
                <a16:creationId xmlns:a16="http://schemas.microsoft.com/office/drawing/2014/main" id="{27B96BA9-6A9A-564B-9D81-94E63BBC9093}"/>
              </a:ext>
            </a:extLst>
          </p:cNvPr>
          <p:cNvSpPr/>
          <p:nvPr/>
        </p:nvSpPr>
        <p:spPr>
          <a:xfrm>
            <a:off x="15315" y="4475776"/>
            <a:ext cx="4140262" cy="455549"/>
          </a:xfrm>
          <a:prstGeom prst="wedgeRoundRectCallout">
            <a:avLst>
              <a:gd name="adj1" fmla="val 23173"/>
              <a:gd name="adj2" fmla="val -112778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llvm</a:t>
            </a:r>
            <a:r>
              <a:rPr lang="en-US" sz="1400" dirty="0"/>
              <a:t>::Value *</a:t>
            </a:r>
            <a:r>
              <a:rPr lang="en-US" sz="1400" dirty="0" err="1"/>
              <a:t>opval</a:t>
            </a:r>
            <a:r>
              <a:rPr lang="en-US" sz="1400" dirty="0"/>
              <a:t> = </a:t>
            </a:r>
            <a:r>
              <a:rPr lang="en-US" sz="1400" dirty="0" err="1"/>
              <a:t>Builder.CreateOr</a:t>
            </a:r>
            <a:r>
              <a:rPr lang="en-US" sz="1400" dirty="0"/>
              <a:t>(L, R, "</a:t>
            </a:r>
            <a:r>
              <a:rPr lang="en-US" sz="1400" dirty="0" err="1"/>
              <a:t>ortmp</a:t>
            </a:r>
            <a:r>
              <a:rPr lang="en-US" sz="1400" dirty="0"/>
              <a:t>");</a:t>
            </a:r>
          </a:p>
          <a:p>
            <a:r>
              <a:rPr lang="en-US" sz="1400" dirty="0" err="1"/>
              <a:t>llvm</a:t>
            </a:r>
            <a:r>
              <a:rPr lang="en-US" sz="1400" dirty="0"/>
              <a:t>::</a:t>
            </a:r>
            <a:r>
              <a:rPr lang="en-US" sz="1400" dirty="0" err="1"/>
              <a:t>BasicBlock</a:t>
            </a:r>
            <a:r>
              <a:rPr lang="en-US" sz="1400" dirty="0"/>
              <a:t> *</a:t>
            </a:r>
            <a:r>
              <a:rPr lang="en-US" sz="1400" dirty="0" err="1"/>
              <a:t>OpValBB</a:t>
            </a:r>
            <a:r>
              <a:rPr lang="en-US" sz="1400" dirty="0"/>
              <a:t> = </a:t>
            </a:r>
            <a:r>
              <a:rPr lang="en-US" sz="1400" dirty="0" err="1"/>
              <a:t>Builder.GetInsertBlock</a:t>
            </a:r>
            <a:r>
              <a:rPr lang="en-US" sz="1400" dirty="0"/>
              <a:t>();</a:t>
            </a:r>
          </a:p>
        </p:txBody>
      </p:sp>
      <p:sp>
        <p:nvSpPr>
          <p:cNvPr id="19" name="Rounded Rectangular Callout 18">
            <a:extLst>
              <a:ext uri="{FF2B5EF4-FFF2-40B4-BE49-F238E27FC236}">
                <a16:creationId xmlns:a16="http://schemas.microsoft.com/office/drawing/2014/main" id="{0C06B635-F1DD-934D-AB1D-B85002A65D51}"/>
              </a:ext>
            </a:extLst>
          </p:cNvPr>
          <p:cNvSpPr/>
          <p:nvPr/>
        </p:nvSpPr>
        <p:spPr>
          <a:xfrm>
            <a:off x="5453804" y="2839202"/>
            <a:ext cx="3510684" cy="810531"/>
          </a:xfrm>
          <a:prstGeom prst="wedgeRoundRectCallout">
            <a:avLst>
              <a:gd name="adj1" fmla="val 20102"/>
              <a:gd name="adj2" fmla="val 106665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/>
              <a:t>llvm</a:t>
            </a:r>
            <a:r>
              <a:rPr lang="en-US" sz="1200" dirty="0"/>
              <a:t>::</a:t>
            </a:r>
            <a:r>
              <a:rPr lang="en-US" sz="1200" dirty="0" err="1"/>
              <a:t>PHINode</a:t>
            </a:r>
            <a:r>
              <a:rPr lang="en-US" sz="1200" dirty="0"/>
              <a:t> *</a:t>
            </a:r>
            <a:r>
              <a:rPr lang="en-US" sz="1200" dirty="0" err="1"/>
              <a:t>val</a:t>
            </a:r>
            <a:r>
              <a:rPr lang="en-US" sz="1200" dirty="0"/>
              <a:t> = 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Builder.CreatePHI</a:t>
            </a:r>
            <a:r>
              <a:rPr lang="en-US" sz="1200" dirty="0"/>
              <a:t>(L-&gt;</a:t>
            </a:r>
            <a:r>
              <a:rPr lang="en-US" sz="1200" dirty="0" err="1"/>
              <a:t>getType</a:t>
            </a:r>
            <a:r>
              <a:rPr lang="en-US" sz="1200" dirty="0"/>
              <a:t>(), 2, "</a:t>
            </a:r>
            <a:r>
              <a:rPr lang="en-US" sz="1200" dirty="0" err="1"/>
              <a:t>phival</a:t>
            </a:r>
            <a:r>
              <a:rPr lang="en-US" sz="1200" dirty="0"/>
              <a:t>");</a:t>
            </a:r>
          </a:p>
          <a:p>
            <a:r>
              <a:rPr lang="en-US" sz="1200" dirty="0" err="1"/>
              <a:t>val</a:t>
            </a:r>
            <a:r>
              <a:rPr lang="en-US" sz="1200" dirty="0"/>
              <a:t>-&gt;</a:t>
            </a:r>
            <a:r>
              <a:rPr lang="en-US" sz="1200" dirty="0" err="1"/>
              <a:t>addIncoming</a:t>
            </a:r>
            <a:r>
              <a:rPr lang="en-US" sz="1200" dirty="0"/>
              <a:t>(L, </a:t>
            </a:r>
            <a:r>
              <a:rPr lang="en-US" sz="1200" dirty="0" err="1"/>
              <a:t>CurBB</a:t>
            </a:r>
            <a:r>
              <a:rPr lang="en-US" sz="1200" dirty="0"/>
              <a:t>); / * </a:t>
            </a:r>
            <a:r>
              <a:rPr lang="en-US" sz="1200" dirty="0" err="1"/>
              <a:t>func</a:t>
            </a:r>
            <a:r>
              <a:rPr lang="en-US" sz="1200" dirty="0"/>
              <a:t> */</a:t>
            </a:r>
          </a:p>
          <a:p>
            <a:r>
              <a:rPr lang="en-US" sz="1200" dirty="0" err="1"/>
              <a:t>val</a:t>
            </a:r>
            <a:r>
              <a:rPr lang="en-US" sz="1200" dirty="0"/>
              <a:t>-&gt;</a:t>
            </a:r>
            <a:r>
              <a:rPr lang="en-US" sz="1200" dirty="0" err="1"/>
              <a:t>addIncoming</a:t>
            </a:r>
            <a:r>
              <a:rPr lang="en-US" sz="1200" dirty="0"/>
              <a:t>(</a:t>
            </a:r>
            <a:r>
              <a:rPr lang="en-US" sz="1200" dirty="0" err="1"/>
              <a:t>opval</a:t>
            </a:r>
            <a:r>
              <a:rPr lang="en-US" sz="1200" dirty="0"/>
              <a:t>, </a:t>
            </a:r>
            <a:r>
              <a:rPr lang="en-US" sz="1200" dirty="0" err="1"/>
              <a:t>OpValBB</a:t>
            </a:r>
            <a:r>
              <a:rPr lang="en-US" sz="1200" dirty="0"/>
              <a:t>); / * </a:t>
            </a:r>
            <a:r>
              <a:rPr lang="en-US" sz="1200" dirty="0" err="1"/>
              <a:t>noskct</a:t>
            </a:r>
            <a:r>
              <a:rPr lang="en-US" sz="1200" dirty="0"/>
              <a:t> */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E4223DD-B07D-F747-9223-A94711B9E453}"/>
              </a:ext>
            </a:extLst>
          </p:cNvPr>
          <p:cNvSpPr/>
          <p:nvPr/>
        </p:nvSpPr>
        <p:spPr>
          <a:xfrm>
            <a:off x="2788891" y="125911"/>
            <a:ext cx="6175597" cy="406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Q: Why is </a:t>
            </a:r>
            <a:r>
              <a:rPr lang="en-US" sz="1800" dirty="0" err="1"/>
              <a:t>CreatePHI</a:t>
            </a:r>
            <a:r>
              <a:rPr lang="en-US" sz="1800" dirty="0"/>
              <a:t> using </a:t>
            </a:r>
            <a:r>
              <a:rPr lang="en-US" sz="1800" dirty="0" err="1"/>
              <a:t>OpValBB</a:t>
            </a:r>
            <a:r>
              <a:rPr lang="en-US" sz="1800" dirty="0"/>
              <a:t> not </a:t>
            </a:r>
            <a:r>
              <a:rPr lang="en-US" sz="1800" dirty="0" err="1"/>
              <a:t>NoSkctBB</a:t>
            </a:r>
            <a:r>
              <a:rPr lang="en-US" sz="1800" dirty="0"/>
              <a:t> aka </a:t>
            </a:r>
            <a:r>
              <a:rPr lang="en-US" sz="1800" dirty="0" err="1"/>
              <a:t>nosckt</a:t>
            </a:r>
            <a:r>
              <a:rPr lang="en-US" sz="1800" dirty="0"/>
              <a:t>: ?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32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 animBg="1"/>
      <p:bldP spid="19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in LLVM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55576" y="1419622"/>
            <a:ext cx="561019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alibri" panose="020F0502020204030204" pitchFamily="34" charset="0"/>
              </a:rPr>
              <a:t>llvm</a:t>
            </a:r>
            <a:r>
              <a:rPr lang="en-US" sz="2000" dirty="0">
                <a:latin typeface="Calibri" panose="020F0502020204030204" pitchFamily="34" charset="0"/>
              </a:rPr>
              <a:t>::Type *</a:t>
            </a:r>
            <a:r>
              <a:rPr lang="en-US" sz="2000" dirty="0" err="1">
                <a:latin typeface="Calibri" panose="020F0502020204030204" pitchFamily="34" charset="0"/>
              </a:rPr>
              <a:t>getLLVMType</a:t>
            </a:r>
            <a:r>
              <a:rPr lang="en-US" sz="2000" dirty="0">
                <a:latin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</a:rPr>
              <a:t>decafType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ty</a:t>
            </a:r>
            <a:r>
              <a:rPr lang="en-US" sz="2000" dirty="0">
                <a:latin typeface="Calibri" panose="020F0502020204030204" pitchFamily="34" charset="0"/>
              </a:rPr>
              <a:t>) {</a:t>
            </a:r>
          </a:p>
          <a:p>
            <a:r>
              <a:rPr lang="en-US" sz="2000" dirty="0">
                <a:latin typeface="Calibri" panose="020F0502020204030204" pitchFamily="34" charset="0"/>
              </a:rPr>
              <a:t>    switch (</a:t>
            </a:r>
            <a:r>
              <a:rPr lang="en-US" sz="2000" dirty="0" err="1">
                <a:latin typeface="Calibri" panose="020F0502020204030204" pitchFamily="34" charset="0"/>
              </a:rPr>
              <a:t>ty</a:t>
            </a:r>
            <a:r>
              <a:rPr lang="en-US" sz="2000" dirty="0">
                <a:latin typeface="Calibri" panose="020F0502020204030204" pitchFamily="34" charset="0"/>
              </a:rPr>
              <a:t>) {</a:t>
            </a:r>
          </a:p>
          <a:p>
            <a:r>
              <a:rPr lang="en-US" sz="2000" dirty="0">
                <a:latin typeface="Calibri" panose="020F0502020204030204" pitchFamily="34" charset="0"/>
              </a:rPr>
              <a:t>        case </a:t>
            </a:r>
            <a:r>
              <a:rPr lang="en-US" sz="2000" dirty="0" err="1">
                <a:latin typeface="Calibri" panose="020F0502020204030204" pitchFamily="34" charset="0"/>
              </a:rPr>
              <a:t>voidTy</a:t>
            </a:r>
            <a:r>
              <a:rPr lang="en-US" sz="2000" dirty="0">
                <a:latin typeface="Calibri" panose="020F0502020204030204" pitchFamily="34" charset="0"/>
              </a:rPr>
              <a:t>: return </a:t>
            </a:r>
            <a:r>
              <a:rPr lang="en-US" sz="2000" dirty="0" err="1">
                <a:latin typeface="Calibri" panose="020F0502020204030204" pitchFamily="34" charset="0"/>
              </a:rPr>
              <a:t>Builder.getVoidTy</a:t>
            </a:r>
            <a:r>
              <a:rPr lang="en-US" sz="2000" dirty="0">
                <a:latin typeface="Calibri" panose="020F0502020204030204" pitchFamily="34" charset="0"/>
              </a:rPr>
              <a:t>();</a:t>
            </a:r>
          </a:p>
          <a:p>
            <a:r>
              <a:rPr lang="en-US" sz="2000" dirty="0">
                <a:latin typeface="Calibri" panose="020F0502020204030204" pitchFamily="34" charset="0"/>
              </a:rPr>
              <a:t>        case </a:t>
            </a:r>
            <a:r>
              <a:rPr lang="en-US" sz="2000" dirty="0" err="1">
                <a:latin typeface="Calibri" panose="020F0502020204030204" pitchFamily="34" charset="0"/>
              </a:rPr>
              <a:t>intTy</a:t>
            </a:r>
            <a:r>
              <a:rPr lang="en-US" sz="2000" dirty="0">
                <a:latin typeface="Calibri" panose="020F0502020204030204" pitchFamily="34" charset="0"/>
              </a:rPr>
              <a:t>: return Builder.getInt32Ty();</a:t>
            </a:r>
          </a:p>
          <a:p>
            <a:r>
              <a:rPr lang="en-US" sz="2000" dirty="0">
                <a:latin typeface="Calibri" panose="020F0502020204030204" pitchFamily="34" charset="0"/>
              </a:rPr>
              <a:t>        case </a:t>
            </a:r>
            <a:r>
              <a:rPr lang="en-US" sz="2000" dirty="0" err="1">
                <a:latin typeface="Calibri" panose="020F0502020204030204" pitchFamily="34" charset="0"/>
              </a:rPr>
              <a:t>boolTy</a:t>
            </a:r>
            <a:r>
              <a:rPr lang="en-US" sz="2000" dirty="0">
                <a:latin typeface="Calibri" panose="020F0502020204030204" pitchFamily="34" charset="0"/>
              </a:rPr>
              <a:t>: return Builder.getInt1Ty();</a:t>
            </a:r>
          </a:p>
          <a:p>
            <a:r>
              <a:rPr lang="en-US" sz="2000" dirty="0">
                <a:latin typeface="Calibri" panose="020F0502020204030204" pitchFamily="34" charset="0"/>
              </a:rPr>
              <a:t>        case </a:t>
            </a:r>
            <a:r>
              <a:rPr lang="en-US" sz="2000" dirty="0" err="1">
                <a:latin typeface="Calibri" panose="020F0502020204030204" pitchFamily="34" charset="0"/>
              </a:rPr>
              <a:t>stringTy</a:t>
            </a:r>
            <a:r>
              <a:rPr lang="en-US" sz="2000" dirty="0">
                <a:latin typeface="Calibri" panose="020F0502020204030204" pitchFamily="34" charset="0"/>
              </a:rPr>
              <a:t>: return Builder.getInt8PtrTy();</a:t>
            </a:r>
          </a:p>
          <a:p>
            <a:r>
              <a:rPr lang="en-US" sz="2000" dirty="0">
                <a:latin typeface="Calibri" panose="020F0502020204030204" pitchFamily="34" charset="0"/>
              </a:rPr>
              <a:t>        default: throw </a:t>
            </a:r>
            <a:r>
              <a:rPr lang="en-US" sz="2000" dirty="0" err="1">
                <a:latin typeface="Calibri" panose="020F0502020204030204" pitchFamily="34" charset="0"/>
              </a:rPr>
              <a:t>runtime_error</a:t>
            </a:r>
            <a:r>
              <a:rPr lang="en-US" sz="2000" dirty="0">
                <a:latin typeface="Calibri" panose="020F0502020204030204" pitchFamily="34" charset="0"/>
              </a:rPr>
              <a:t>("unknown type");</a:t>
            </a:r>
          </a:p>
          <a:p>
            <a:r>
              <a:rPr lang="en-US" sz="2000" dirty="0">
                <a:latin typeface="Calibri" panose="020F0502020204030204" pitchFamily="34" charset="0"/>
              </a:rPr>
              <a:t>    }   </a:t>
            </a:r>
          </a:p>
          <a:p>
            <a:r>
              <a:rPr lang="en-US" sz="2000" dirty="0">
                <a:latin typeface="Calibri" panose="020F0502020204030204" pitchFamily="34" charset="0"/>
              </a:rPr>
              <a:t>}</a:t>
            </a:r>
          </a:p>
          <a:p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3AC10117-1C7A-9B43-9226-5A103558BD2E}"/>
              </a:ext>
            </a:extLst>
          </p:cNvPr>
          <p:cNvSpPr/>
          <p:nvPr/>
        </p:nvSpPr>
        <p:spPr>
          <a:xfrm>
            <a:off x="5508104" y="206529"/>
            <a:ext cx="3528392" cy="994172"/>
          </a:xfrm>
          <a:prstGeom prst="wedgeRectCallout">
            <a:avLst>
              <a:gd name="adj1" fmla="val -80477"/>
              <a:gd name="adj2" fmla="val 77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err="1"/>
              <a:t>decafType</a:t>
            </a:r>
            <a:r>
              <a:rPr lang="en-US" sz="1800" dirty="0"/>
              <a:t> is not an LLVM data type. Your </a:t>
            </a:r>
            <a:r>
              <a:rPr lang="en-US" sz="1800" dirty="0" err="1"/>
              <a:t>yacc</a:t>
            </a:r>
            <a:r>
              <a:rPr lang="en-US" sz="1800" dirty="0"/>
              <a:t> program defines it for all the types in a Decaf program</a:t>
            </a:r>
          </a:p>
        </p:txBody>
      </p:sp>
    </p:spTree>
    <p:extLst>
      <p:ext uri="{BB962C8B-B14F-4D97-AF65-F5344CB8AC3E}">
        <p14:creationId xmlns:p14="http://schemas.microsoft.com/office/powerpoint/2010/main" val="5355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 in LLVM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76800" y="1134491"/>
            <a:ext cx="506324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anose="020F0502020204030204" pitchFamily="34" charset="0"/>
              </a:rPr>
              <a:t>llvm</a:t>
            </a:r>
            <a:r>
              <a:rPr lang="en-US" sz="1800" dirty="0">
                <a:latin typeface="Calibri" panose="020F0502020204030204" pitchFamily="34" charset="0"/>
              </a:rPr>
              <a:t>::Constant *</a:t>
            </a:r>
            <a:r>
              <a:rPr lang="en-US" sz="1800" dirty="0" err="1">
                <a:latin typeface="Calibri" panose="020F0502020204030204" pitchFamily="34" charset="0"/>
              </a:rPr>
              <a:t>getZeroInit</a:t>
            </a:r>
            <a:r>
              <a:rPr lang="en-US" sz="1800" dirty="0">
                <a:latin typeface="Calibri" panose="020F0502020204030204" pitchFamily="34" charset="0"/>
              </a:rPr>
              <a:t>(</a:t>
            </a:r>
            <a:r>
              <a:rPr lang="en-US" sz="1800" dirty="0" err="1">
                <a:latin typeface="Calibri" panose="020F0502020204030204" pitchFamily="34" charset="0"/>
              </a:rPr>
              <a:t>decafType</a:t>
            </a:r>
            <a:r>
              <a:rPr lang="en-US" sz="1800" dirty="0">
                <a:latin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</a:rPr>
              <a:t>ty</a:t>
            </a:r>
            <a:r>
              <a:rPr lang="en-US" sz="1800" dirty="0">
                <a:latin typeface="Calibri" panose="020F0502020204030204" pitchFamily="34" charset="0"/>
              </a:rPr>
              <a:t>) {</a:t>
            </a:r>
          </a:p>
          <a:p>
            <a:r>
              <a:rPr lang="en-US" sz="1800" dirty="0">
                <a:latin typeface="Calibri" panose="020F0502020204030204" pitchFamily="34" charset="0"/>
              </a:rPr>
              <a:t>    switch (</a:t>
            </a:r>
            <a:r>
              <a:rPr lang="en-US" sz="1800" dirty="0" err="1">
                <a:latin typeface="Calibri" panose="020F0502020204030204" pitchFamily="34" charset="0"/>
              </a:rPr>
              <a:t>ty</a:t>
            </a:r>
            <a:r>
              <a:rPr lang="en-US" sz="1800" dirty="0">
                <a:latin typeface="Calibri" panose="020F0502020204030204" pitchFamily="34" charset="0"/>
              </a:rPr>
              <a:t>) {</a:t>
            </a:r>
          </a:p>
          <a:p>
            <a:r>
              <a:rPr lang="en-US" sz="1800" dirty="0">
                <a:latin typeface="Calibri" panose="020F0502020204030204" pitchFamily="34" charset="0"/>
              </a:rPr>
              <a:t>        case </a:t>
            </a:r>
            <a:r>
              <a:rPr lang="en-US" sz="1800" dirty="0" err="1">
                <a:latin typeface="Calibri" panose="020F0502020204030204" pitchFamily="34" charset="0"/>
              </a:rPr>
              <a:t>intTy</a:t>
            </a:r>
            <a:r>
              <a:rPr lang="en-US" sz="1800" dirty="0">
                <a:latin typeface="Calibri" panose="020F0502020204030204" pitchFamily="34" charset="0"/>
              </a:rPr>
              <a:t>: return Builder.getInt32(0);</a:t>
            </a:r>
          </a:p>
          <a:p>
            <a:r>
              <a:rPr lang="en-US" sz="1800" dirty="0">
                <a:latin typeface="Calibri" panose="020F0502020204030204" pitchFamily="34" charset="0"/>
              </a:rPr>
              <a:t>        case </a:t>
            </a:r>
            <a:r>
              <a:rPr lang="en-US" sz="1800" dirty="0" err="1">
                <a:latin typeface="Calibri" panose="020F0502020204030204" pitchFamily="34" charset="0"/>
              </a:rPr>
              <a:t>boolTy</a:t>
            </a:r>
            <a:r>
              <a:rPr lang="en-US" sz="1800" dirty="0">
                <a:latin typeface="Calibri" panose="020F0502020204030204" pitchFamily="34" charset="0"/>
              </a:rPr>
              <a:t>: return Builder.getInt1(0);</a:t>
            </a:r>
          </a:p>
          <a:p>
            <a:r>
              <a:rPr lang="en-US" sz="1800" dirty="0">
                <a:latin typeface="Calibri" panose="020F0502020204030204" pitchFamily="34" charset="0"/>
              </a:rPr>
              <a:t>        default: throw </a:t>
            </a:r>
            <a:r>
              <a:rPr lang="en-US" sz="1800" dirty="0" err="1">
                <a:latin typeface="Calibri" panose="020F0502020204030204" pitchFamily="34" charset="0"/>
              </a:rPr>
              <a:t>runtime_error</a:t>
            </a:r>
            <a:r>
              <a:rPr lang="en-US" sz="1800" dirty="0">
                <a:latin typeface="Calibri" panose="020F0502020204030204" pitchFamily="34" charset="0"/>
              </a:rPr>
              <a:t>("unknown type");</a:t>
            </a:r>
          </a:p>
          <a:p>
            <a:r>
              <a:rPr lang="en-US" sz="1800" dirty="0">
                <a:latin typeface="Calibri" panose="020F0502020204030204" pitchFamily="34" charset="0"/>
              </a:rPr>
              <a:t>    }   </a:t>
            </a:r>
          </a:p>
          <a:p>
            <a:r>
              <a:rPr lang="en-US" sz="1800" dirty="0">
                <a:latin typeface="Calibri" panose="020F0502020204030204" pitchFamily="34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6800" y="3273561"/>
            <a:ext cx="64542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anose="020F0502020204030204" pitchFamily="34" charset="0"/>
              </a:rPr>
              <a:t>llvm</a:t>
            </a:r>
            <a:r>
              <a:rPr lang="en-US" sz="1800" dirty="0">
                <a:latin typeface="Calibri" panose="020F0502020204030204" pitchFamily="34" charset="0"/>
              </a:rPr>
              <a:t>::Value *</a:t>
            </a:r>
            <a:r>
              <a:rPr lang="en-US" sz="1800" dirty="0" err="1">
                <a:latin typeface="Calibri" panose="020F0502020204030204" pitchFamily="34" charset="0"/>
              </a:rPr>
              <a:t>StringConstAST</a:t>
            </a:r>
            <a:r>
              <a:rPr lang="en-US" sz="1800" dirty="0">
                <a:latin typeface="Calibri" panose="020F0502020204030204" pitchFamily="34" charset="0"/>
              </a:rPr>
              <a:t>::</a:t>
            </a:r>
            <a:r>
              <a:rPr lang="en-US" sz="1800" dirty="0" err="1">
                <a:latin typeface="Calibri" panose="020F0502020204030204" pitchFamily="34" charset="0"/>
              </a:rPr>
              <a:t>Codegen</a:t>
            </a:r>
            <a:r>
              <a:rPr lang="en-US" sz="1800" dirty="0">
                <a:latin typeface="Calibri" panose="020F0502020204030204" pitchFamily="34" charset="0"/>
              </a:rPr>
              <a:t>() {</a:t>
            </a:r>
          </a:p>
          <a:p>
            <a:r>
              <a:rPr lang="en-US" sz="1800" dirty="0">
                <a:latin typeface="Calibri" panose="020F0502020204030204" pitchFamily="34" charset="0"/>
              </a:rPr>
              <a:t>    </a:t>
            </a:r>
            <a:r>
              <a:rPr lang="en-US" sz="1800" dirty="0" err="1">
                <a:latin typeface="Calibri" panose="020F0502020204030204" pitchFamily="34" charset="0"/>
              </a:rPr>
              <a:t>const</a:t>
            </a:r>
            <a:r>
              <a:rPr lang="en-US" sz="1800" dirty="0">
                <a:latin typeface="Calibri" panose="020F0502020204030204" pitchFamily="34" charset="0"/>
              </a:rPr>
              <a:t> char *s = </a:t>
            </a:r>
            <a:r>
              <a:rPr lang="en-US" sz="1800" dirty="0" err="1">
                <a:latin typeface="Calibri" panose="020F0502020204030204" pitchFamily="34" charset="0"/>
              </a:rPr>
              <a:t>StringConst.c_str</a:t>
            </a:r>
            <a:r>
              <a:rPr lang="en-US" sz="1800" dirty="0">
                <a:latin typeface="Calibri" panose="020F0502020204030204" pitchFamily="34" charset="0"/>
              </a:rPr>
              <a:t>();</a:t>
            </a:r>
          </a:p>
          <a:p>
            <a:r>
              <a:rPr lang="en-US" sz="1800" dirty="0">
                <a:latin typeface="Calibri" panose="020F0502020204030204" pitchFamily="34" charset="0"/>
              </a:rPr>
              <a:t>    </a:t>
            </a:r>
            <a:r>
              <a:rPr lang="en-US" sz="1800" dirty="0" err="1">
                <a:latin typeface="Calibri" panose="020F0502020204030204" pitchFamily="34" charset="0"/>
              </a:rPr>
              <a:t>llvm</a:t>
            </a:r>
            <a:r>
              <a:rPr lang="en-US" sz="1800" dirty="0">
                <a:latin typeface="Calibri" panose="020F0502020204030204" pitchFamily="34" charset="0"/>
              </a:rPr>
              <a:t>::Value *GS = </a:t>
            </a:r>
            <a:r>
              <a:rPr lang="en-US" sz="1800" dirty="0" err="1">
                <a:latin typeface="Calibri" panose="020F0502020204030204" pitchFamily="34" charset="0"/>
              </a:rPr>
              <a:t>Builder.CreateGlobalString</a:t>
            </a:r>
            <a:r>
              <a:rPr lang="en-US" sz="1800" dirty="0">
                <a:latin typeface="Calibri" panose="020F0502020204030204" pitchFamily="34" charset="0"/>
              </a:rPr>
              <a:t>(s, "</a:t>
            </a:r>
            <a:r>
              <a:rPr lang="en-US" sz="1800" dirty="0" err="1">
                <a:latin typeface="Calibri" panose="020F0502020204030204" pitchFamily="34" charset="0"/>
              </a:rPr>
              <a:t>globalstring</a:t>
            </a:r>
            <a:r>
              <a:rPr lang="en-US" sz="1800" dirty="0">
                <a:latin typeface="Calibri" panose="020F0502020204030204" pitchFamily="34" charset="0"/>
              </a:rPr>
              <a:t>");</a:t>
            </a:r>
          </a:p>
          <a:p>
            <a:r>
              <a:rPr lang="en-US" sz="1800" dirty="0">
                <a:latin typeface="Calibri" panose="020F0502020204030204" pitchFamily="34" charset="0"/>
              </a:rPr>
              <a:t>    return Builder.CreateConstGEP2_32(GS, 0, 0, "cast");</a:t>
            </a:r>
          </a:p>
          <a:p>
            <a:r>
              <a:rPr lang="en-US" sz="1800" dirty="0">
                <a:latin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19813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Variables in LLVM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1131590"/>
            <a:ext cx="632211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anose="020F0502020204030204" pitchFamily="34" charset="0"/>
              </a:rPr>
              <a:t>llvm</a:t>
            </a:r>
            <a:r>
              <a:rPr lang="en-US" sz="1800" dirty="0">
                <a:latin typeface="Calibri" panose="020F0502020204030204" pitchFamily="34" charset="0"/>
              </a:rPr>
              <a:t>::</a:t>
            </a:r>
            <a:r>
              <a:rPr lang="en-US" sz="1800" dirty="0" err="1">
                <a:latin typeface="Calibri" panose="020F0502020204030204" pitchFamily="34" charset="0"/>
              </a:rPr>
              <a:t>AllocaInst</a:t>
            </a:r>
            <a:r>
              <a:rPr lang="en-US" sz="1800" dirty="0">
                <a:latin typeface="Calibri" panose="020F0502020204030204" pitchFamily="34" charset="0"/>
              </a:rPr>
              <a:t> *</a:t>
            </a:r>
            <a:r>
              <a:rPr lang="en-US" sz="1800" dirty="0" err="1">
                <a:latin typeface="Calibri" panose="020F0502020204030204" pitchFamily="34" charset="0"/>
              </a:rPr>
              <a:t>defineVariable</a:t>
            </a:r>
            <a:r>
              <a:rPr lang="en-US" sz="1800" dirty="0">
                <a:latin typeface="Calibri" panose="020F0502020204030204" pitchFamily="34" charset="0"/>
              </a:rPr>
              <a:t>(</a:t>
            </a:r>
          </a:p>
          <a:p>
            <a:r>
              <a:rPr lang="en-US" sz="1800" dirty="0">
                <a:latin typeface="Calibri" panose="020F0502020204030204" pitchFamily="34" charset="0"/>
              </a:rPr>
              <a:t>	</a:t>
            </a:r>
            <a:r>
              <a:rPr lang="en-US" sz="1800" dirty="0" err="1">
                <a:latin typeface="Calibri" panose="020F0502020204030204" pitchFamily="34" charset="0"/>
              </a:rPr>
              <a:t>llvm</a:t>
            </a:r>
            <a:r>
              <a:rPr lang="en-US" sz="1800" dirty="0">
                <a:latin typeface="Calibri" panose="020F0502020204030204" pitchFamily="34" charset="0"/>
              </a:rPr>
              <a:t>::Type *</a:t>
            </a:r>
            <a:r>
              <a:rPr lang="en-US" sz="1800" dirty="0" err="1">
                <a:latin typeface="Calibri" panose="020F0502020204030204" pitchFamily="34" charset="0"/>
              </a:rPr>
              <a:t>llvmTy</a:t>
            </a:r>
            <a:r>
              <a:rPr lang="en-US" sz="1800" dirty="0">
                <a:latin typeface="Calibri" panose="020F0502020204030204" pitchFamily="34" charset="0"/>
              </a:rPr>
              <a:t>, </a:t>
            </a:r>
          </a:p>
          <a:p>
            <a:r>
              <a:rPr lang="en-US" sz="1800" dirty="0">
                <a:latin typeface="Calibri" panose="020F0502020204030204" pitchFamily="34" charset="0"/>
              </a:rPr>
              <a:t>	string </a:t>
            </a:r>
            <a:r>
              <a:rPr lang="en-US" sz="1800" dirty="0" err="1">
                <a:latin typeface="Calibri" panose="020F0502020204030204" pitchFamily="34" charset="0"/>
              </a:rPr>
              <a:t>ident</a:t>
            </a:r>
            <a:r>
              <a:rPr lang="en-US" sz="1800" dirty="0">
                <a:latin typeface="Calibri" panose="020F0502020204030204" pitchFamily="34" charset="0"/>
              </a:rPr>
              <a:t>) </a:t>
            </a:r>
          </a:p>
          <a:p>
            <a:r>
              <a:rPr lang="en-US" sz="1800" dirty="0">
                <a:latin typeface="Calibri" panose="020F0502020204030204" pitchFamily="34" charset="0"/>
              </a:rPr>
              <a:t>{</a:t>
            </a:r>
          </a:p>
          <a:p>
            <a:r>
              <a:rPr lang="en-US" sz="1800" dirty="0">
                <a:latin typeface="Calibri" panose="020F0502020204030204" pitchFamily="34" charset="0"/>
              </a:rPr>
              <a:t>    </a:t>
            </a:r>
            <a:r>
              <a:rPr lang="en-US" sz="1800" dirty="0" err="1">
                <a:latin typeface="Calibri" panose="020F0502020204030204" pitchFamily="34" charset="0"/>
              </a:rPr>
              <a:t>llvm</a:t>
            </a:r>
            <a:r>
              <a:rPr lang="en-US" sz="1800" dirty="0">
                <a:latin typeface="Calibri" panose="020F0502020204030204" pitchFamily="34" charset="0"/>
              </a:rPr>
              <a:t>::</a:t>
            </a:r>
            <a:r>
              <a:rPr lang="en-US" sz="1800" dirty="0" err="1">
                <a:latin typeface="Calibri" panose="020F0502020204030204" pitchFamily="34" charset="0"/>
              </a:rPr>
              <a:t>AllocaInst</a:t>
            </a:r>
            <a:r>
              <a:rPr lang="en-US" sz="1800" dirty="0">
                <a:latin typeface="Calibri" panose="020F0502020204030204" pitchFamily="34" charset="0"/>
              </a:rPr>
              <a:t>* </a:t>
            </a:r>
            <a:r>
              <a:rPr lang="en-US" sz="1800" dirty="0" err="1">
                <a:latin typeface="Calibri" panose="020F0502020204030204" pitchFamily="34" charset="0"/>
              </a:rPr>
              <a:t>Alloca</a:t>
            </a:r>
            <a:r>
              <a:rPr lang="en-US" sz="1800" dirty="0">
                <a:latin typeface="Calibri" panose="020F0502020204030204" pitchFamily="34" charset="0"/>
              </a:rPr>
              <a:t> = </a:t>
            </a:r>
          </a:p>
          <a:p>
            <a:r>
              <a:rPr lang="en-US" sz="1800" dirty="0">
                <a:latin typeface="Calibri" panose="020F0502020204030204" pitchFamily="34" charset="0"/>
              </a:rPr>
              <a:t>		</a:t>
            </a:r>
            <a:r>
              <a:rPr lang="en-US" sz="1800" dirty="0" err="1">
                <a:latin typeface="Calibri" panose="020F0502020204030204" pitchFamily="34" charset="0"/>
              </a:rPr>
              <a:t>Builder.CreateAlloca</a:t>
            </a:r>
            <a:r>
              <a:rPr lang="en-US" sz="1800" dirty="0">
                <a:latin typeface="Calibri" panose="020F0502020204030204" pitchFamily="34" charset="0"/>
              </a:rPr>
              <a:t>(</a:t>
            </a:r>
            <a:r>
              <a:rPr lang="en-US" sz="1800" dirty="0" err="1">
                <a:latin typeface="Calibri" panose="020F0502020204030204" pitchFamily="34" charset="0"/>
              </a:rPr>
              <a:t>llvmTy</a:t>
            </a:r>
            <a:r>
              <a:rPr lang="en-US" sz="1800" dirty="0">
                <a:latin typeface="Calibri" panose="020F0502020204030204" pitchFamily="34" charset="0"/>
              </a:rPr>
              <a:t>, 0, </a:t>
            </a:r>
            <a:r>
              <a:rPr lang="en-US" sz="1800" dirty="0" err="1">
                <a:latin typeface="Calibri" panose="020F0502020204030204" pitchFamily="34" charset="0"/>
              </a:rPr>
              <a:t>ident.c_str</a:t>
            </a:r>
            <a:r>
              <a:rPr lang="en-US" sz="1800" dirty="0">
                <a:latin typeface="Calibri" panose="020F0502020204030204" pitchFamily="34" charset="0"/>
              </a:rPr>
              <a:t>());</a:t>
            </a:r>
          </a:p>
          <a:p>
            <a:r>
              <a:rPr lang="en-US" sz="1800" dirty="0">
                <a:latin typeface="Calibri" panose="020F0502020204030204" pitchFamily="34" charset="0"/>
              </a:rPr>
              <a:t>    </a:t>
            </a:r>
            <a:r>
              <a:rPr lang="en-US" sz="1800" dirty="0" err="1">
                <a:latin typeface="Calibri" panose="020F0502020204030204" pitchFamily="34" charset="0"/>
              </a:rPr>
              <a:t>syms.enter_symtbl</a:t>
            </a:r>
            <a:r>
              <a:rPr lang="en-US" sz="1800" dirty="0">
                <a:latin typeface="Calibri" panose="020F0502020204030204" pitchFamily="34" charset="0"/>
              </a:rPr>
              <a:t>(</a:t>
            </a:r>
            <a:r>
              <a:rPr lang="en-US" sz="1800" dirty="0" err="1">
                <a:latin typeface="Calibri" panose="020F0502020204030204" pitchFamily="34" charset="0"/>
              </a:rPr>
              <a:t>ident</a:t>
            </a:r>
            <a:r>
              <a:rPr lang="en-US" sz="1800" dirty="0">
                <a:latin typeface="Calibri" panose="020F0502020204030204" pitchFamily="34" charset="0"/>
              </a:rPr>
              <a:t>, </a:t>
            </a:r>
            <a:r>
              <a:rPr lang="en-US" sz="1800" dirty="0" err="1">
                <a:latin typeface="Calibri" panose="020F0502020204030204" pitchFamily="34" charset="0"/>
              </a:rPr>
              <a:t>Alloca</a:t>
            </a:r>
            <a:r>
              <a:rPr lang="en-US" sz="1800" dirty="0">
                <a:latin typeface="Calibri" panose="020F0502020204030204" pitchFamily="34" charset="0"/>
              </a:rPr>
              <a:t>);</a:t>
            </a:r>
          </a:p>
          <a:p>
            <a:r>
              <a:rPr lang="en-US" sz="1800" dirty="0">
                <a:latin typeface="Calibri" panose="020F0502020204030204" pitchFamily="34" charset="0"/>
              </a:rPr>
              <a:t>    return </a:t>
            </a:r>
            <a:r>
              <a:rPr lang="en-US" sz="1800" dirty="0" err="1">
                <a:latin typeface="Calibri" panose="020F0502020204030204" pitchFamily="34" charset="0"/>
              </a:rPr>
              <a:t>Alloca</a:t>
            </a:r>
            <a:r>
              <a:rPr lang="en-US" sz="1800" dirty="0">
                <a:latin typeface="Calibri" panose="020F0502020204030204" pitchFamily="34" charset="0"/>
              </a:rPr>
              <a:t>;</a:t>
            </a:r>
          </a:p>
          <a:p>
            <a:r>
              <a:rPr lang="en-US" sz="1800" dirty="0">
                <a:latin typeface="Calibri" panose="020F0502020204030204" pitchFamily="34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5446" y="3846076"/>
            <a:ext cx="4709174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Calibri" panose="020F0502020204030204" pitchFamily="34" charset="0"/>
              </a:rPr>
              <a:t>Using the Variable:</a:t>
            </a:r>
          </a:p>
          <a:p>
            <a:r>
              <a:rPr lang="en-US" sz="1800" dirty="0">
                <a:latin typeface="Calibri" panose="020F0502020204030204" pitchFamily="34" charset="0"/>
              </a:rPr>
              <a:t>    </a:t>
            </a:r>
            <a:r>
              <a:rPr lang="en-US" sz="1800" dirty="0" err="1">
                <a:latin typeface="Calibri" panose="020F0502020204030204" pitchFamily="34" charset="0"/>
              </a:rPr>
              <a:t>llvm</a:t>
            </a:r>
            <a:r>
              <a:rPr lang="en-US" sz="1800" dirty="0">
                <a:latin typeface="Calibri" panose="020F0502020204030204" pitchFamily="34" charset="0"/>
              </a:rPr>
              <a:t>::Value *V = </a:t>
            </a:r>
            <a:r>
              <a:rPr lang="en-US" sz="1800" dirty="0" err="1">
                <a:latin typeface="Calibri" panose="020F0502020204030204" pitchFamily="34" charset="0"/>
              </a:rPr>
              <a:t>syms.access_symtbl</a:t>
            </a:r>
            <a:r>
              <a:rPr lang="en-US" sz="1800" dirty="0">
                <a:latin typeface="Calibri" panose="020F0502020204030204" pitchFamily="34" charset="0"/>
              </a:rPr>
              <a:t>(Name);</a:t>
            </a:r>
          </a:p>
          <a:p>
            <a:r>
              <a:rPr lang="en-US" sz="1800" dirty="0">
                <a:latin typeface="Calibri" panose="020F0502020204030204" pitchFamily="34" charset="0"/>
              </a:rPr>
              <a:t>    return </a:t>
            </a:r>
            <a:r>
              <a:rPr lang="en-US" sz="1800" dirty="0" err="1">
                <a:latin typeface="Calibri" panose="020F0502020204030204" pitchFamily="34" charset="0"/>
              </a:rPr>
              <a:t>Builder.CreateLoad</a:t>
            </a:r>
            <a:r>
              <a:rPr lang="en-US" sz="1800" dirty="0">
                <a:latin typeface="Calibri" panose="020F0502020204030204" pitchFamily="34" charset="0"/>
              </a:rPr>
              <a:t>(V, </a:t>
            </a:r>
            <a:r>
              <a:rPr lang="en-US" sz="1800" dirty="0" err="1">
                <a:latin typeface="Calibri" panose="020F0502020204030204" pitchFamily="34" charset="0"/>
              </a:rPr>
              <a:t>Name.c_str</a:t>
            </a:r>
            <a:r>
              <a:rPr lang="en-US" sz="1800" dirty="0">
                <a:latin typeface="Calibri" panose="020F0502020204030204" pitchFamily="34" charset="0"/>
              </a:rPr>
              <a:t>());</a:t>
            </a:r>
          </a:p>
        </p:txBody>
      </p:sp>
      <p:sp>
        <p:nvSpPr>
          <p:cNvPr id="8" name="Rectangular Callout 7">
            <a:extLst>
              <a:ext uri="{FF2B5EF4-FFF2-40B4-BE49-F238E27FC236}">
                <a16:creationId xmlns:a16="http://schemas.microsoft.com/office/drawing/2014/main" id="{687536C4-53C2-834B-8B6B-0D466E2F520D}"/>
              </a:ext>
            </a:extLst>
          </p:cNvPr>
          <p:cNvSpPr/>
          <p:nvPr/>
        </p:nvSpPr>
        <p:spPr>
          <a:xfrm>
            <a:off x="4765762" y="3028994"/>
            <a:ext cx="3406638" cy="1126932"/>
          </a:xfrm>
          <a:prstGeom prst="wedgeRectCallout">
            <a:avLst>
              <a:gd name="adj1" fmla="val -68731"/>
              <a:gd name="adj2" fmla="val -521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/>
              <a:t>This is the symbol table you need to keep information about each identifier. We store an </a:t>
            </a:r>
            <a:r>
              <a:rPr lang="en-US" sz="1800" dirty="0" err="1"/>
              <a:t>AllocaInst</a:t>
            </a:r>
            <a:r>
              <a:rPr lang="en-US" sz="1800" dirty="0"/>
              <a:t>* for each variable.</a:t>
            </a:r>
          </a:p>
        </p:txBody>
      </p:sp>
    </p:spTree>
    <p:extLst>
      <p:ext uri="{BB962C8B-B14F-4D97-AF65-F5344CB8AC3E}">
        <p14:creationId xmlns:p14="http://schemas.microsoft.com/office/powerpoint/2010/main" val="392680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74BB9-19F2-B242-8BFB-37C7D81C8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and checking types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ECCC25-87B6-E34F-B722-C1742A2CA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CF9795-1EC4-474B-98E3-362D283FD300}"/>
              </a:ext>
            </a:extLst>
          </p:cNvPr>
          <p:cNvSpPr txBox="1"/>
          <p:nvPr/>
        </p:nvSpPr>
        <p:spPr>
          <a:xfrm>
            <a:off x="755576" y="1143554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a = b</a:t>
            </a:r>
          </a:p>
        </p:txBody>
      </p:sp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B2CDE18F-FA97-B34A-BCEB-C7D60E9EB41A}"/>
              </a:ext>
            </a:extLst>
          </p:cNvPr>
          <p:cNvSpPr/>
          <p:nvPr/>
        </p:nvSpPr>
        <p:spPr>
          <a:xfrm>
            <a:off x="2483768" y="1431586"/>
            <a:ext cx="3406638" cy="576064"/>
          </a:xfrm>
          <a:prstGeom prst="wedgeRectCallout">
            <a:avLst>
              <a:gd name="adj1" fmla="val -68731"/>
              <a:gd name="adj2" fmla="val -521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/>
              <a:t>We need to check if type of </a:t>
            </a:r>
            <a:r>
              <a:rPr lang="en-US" sz="1800" dirty="0" err="1"/>
              <a:t>lvalue</a:t>
            </a:r>
            <a:r>
              <a:rPr lang="en-US" sz="1800" dirty="0"/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800" dirty="0"/>
              <a:t> is the same as type of </a:t>
            </a:r>
            <a:r>
              <a:rPr lang="en-US" sz="1800" dirty="0" err="1"/>
              <a:t>rvalue</a:t>
            </a:r>
            <a:r>
              <a:rPr lang="en-US" sz="1800" dirty="0"/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800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06A67D-C78E-784A-8890-865740C44D0D}"/>
              </a:ext>
            </a:extLst>
          </p:cNvPr>
          <p:cNvSpPr txBox="1"/>
          <p:nvPr/>
        </p:nvSpPr>
        <p:spPr>
          <a:xfrm>
            <a:off x="827584" y="2247233"/>
            <a:ext cx="3852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assign: T_ID T_ASSIGN expr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429BD68-0AEC-7D41-9F18-BA14CA5D1AC8}"/>
              </a:ext>
            </a:extLst>
          </p:cNvPr>
          <p:cNvSpPr/>
          <p:nvPr/>
        </p:nvSpPr>
        <p:spPr>
          <a:xfrm>
            <a:off x="1907704" y="2634338"/>
            <a:ext cx="792088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Name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C179676-1C5A-2540-B78D-6845F7A26570}"/>
              </a:ext>
            </a:extLst>
          </p:cNvPr>
          <p:cNvSpPr/>
          <p:nvPr/>
        </p:nvSpPr>
        <p:spPr>
          <a:xfrm>
            <a:off x="3887833" y="2640841"/>
            <a:ext cx="792088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rvalue</a:t>
            </a:r>
            <a:endParaRPr lang="en-US" sz="1800" dirty="0"/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F50ED283-ADB8-5542-82E3-FD6DBB80733E}"/>
              </a:ext>
            </a:extLst>
          </p:cNvPr>
          <p:cNvSpPr/>
          <p:nvPr/>
        </p:nvSpPr>
        <p:spPr>
          <a:xfrm>
            <a:off x="179512" y="3002217"/>
            <a:ext cx="3384376" cy="913334"/>
          </a:xfrm>
          <a:prstGeom prst="wedgeRectCallout">
            <a:avLst>
              <a:gd name="adj1" fmla="val 7198"/>
              <a:gd name="adj2" fmla="val -625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llvm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AllocaInst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18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Alloca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llvm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AllocaInst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*)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syms.access_symtbl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(Name);</a:t>
            </a:r>
          </a:p>
        </p:txBody>
      </p:sp>
      <p:sp>
        <p:nvSpPr>
          <p:cNvPr id="10" name="Rectangular Callout 9">
            <a:extLst>
              <a:ext uri="{FF2B5EF4-FFF2-40B4-BE49-F238E27FC236}">
                <a16:creationId xmlns:a16="http://schemas.microsoft.com/office/drawing/2014/main" id="{CADFB7CA-AB49-DF40-9888-A918863DDD06}"/>
              </a:ext>
            </a:extLst>
          </p:cNvPr>
          <p:cNvSpPr/>
          <p:nvPr/>
        </p:nvSpPr>
        <p:spPr>
          <a:xfrm>
            <a:off x="4187086" y="3017155"/>
            <a:ext cx="4489369" cy="576065"/>
          </a:xfrm>
          <a:prstGeom prst="wedgeRectCallout">
            <a:avLst>
              <a:gd name="adj1" fmla="val -37256"/>
              <a:gd name="adj2" fmla="val -747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const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llvm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PointerType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18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ptrTy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rvalue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getType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()-&gt;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getPointerTo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8FA35C-79C7-0C4A-BCCB-4CEB07D020FB}"/>
              </a:ext>
            </a:extLst>
          </p:cNvPr>
          <p:cNvSpPr txBox="1"/>
          <p:nvPr/>
        </p:nvSpPr>
        <p:spPr>
          <a:xfrm>
            <a:off x="4099766" y="3758912"/>
            <a:ext cx="49968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18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ptrTy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Alloca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getType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()) {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Builder.CreateStore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rvalue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Alloca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1393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  <p:bldP spid="9" grpId="0" animBg="1"/>
      <p:bldP spid="10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 Function in LLVM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1249882"/>
            <a:ext cx="5381025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Calibri" panose="020F0502020204030204" pitchFamily="34" charset="0"/>
              </a:rPr>
              <a:t>// </a:t>
            </a:r>
            <a:r>
              <a:rPr lang="en-US" sz="2000" dirty="0" err="1">
                <a:solidFill>
                  <a:srgbClr val="C00000"/>
                </a:solidFill>
                <a:latin typeface="Calibri" panose="020F0502020204030204" pitchFamily="34" charset="0"/>
              </a:rPr>
              <a:t>initalize</a:t>
            </a:r>
            <a:r>
              <a:rPr lang="en-US" sz="2000" dirty="0">
                <a:solidFill>
                  <a:srgbClr val="C00000"/>
                </a:solidFill>
                <a:latin typeface="Calibri" panose="020F0502020204030204" pitchFamily="34" charset="0"/>
              </a:rPr>
              <a:t> return type </a:t>
            </a:r>
          </a:p>
          <a:p>
            <a:r>
              <a:rPr lang="en-US" sz="2000" dirty="0" err="1">
                <a:latin typeface="Calibri" panose="020F0502020204030204" pitchFamily="34" charset="0"/>
              </a:rPr>
              <a:t>llvm</a:t>
            </a:r>
            <a:r>
              <a:rPr lang="en-US" sz="2000" dirty="0">
                <a:latin typeface="Calibri" panose="020F0502020204030204" pitchFamily="34" charset="0"/>
              </a:rPr>
              <a:t>::Type *</a:t>
            </a:r>
            <a:r>
              <a:rPr lang="en-US" sz="2000" dirty="0" err="1">
                <a:latin typeface="Calibri" panose="020F0502020204030204" pitchFamily="34" charset="0"/>
              </a:rPr>
              <a:t>returnTy</a:t>
            </a:r>
            <a:r>
              <a:rPr lang="en-US" sz="2000" dirty="0">
                <a:latin typeface="Calibri" panose="020F0502020204030204" pitchFamily="34" charset="0"/>
              </a:rPr>
              <a:t> = </a:t>
            </a:r>
            <a:r>
              <a:rPr lang="en-US" sz="2000" dirty="0" err="1">
                <a:latin typeface="Calibri" panose="020F0502020204030204" pitchFamily="34" charset="0"/>
              </a:rPr>
              <a:t>getLLVMType</a:t>
            </a:r>
            <a:r>
              <a:rPr lang="en-US" sz="2000" dirty="0">
                <a:latin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</a:rPr>
              <a:t>ReturnType</a:t>
            </a:r>
            <a:r>
              <a:rPr lang="en-US" sz="2000">
                <a:latin typeface="Calibri" panose="020F0502020204030204" pitchFamily="34" charset="0"/>
              </a:rPr>
              <a:t>);</a:t>
            </a:r>
          </a:p>
          <a:p>
            <a:r>
              <a:rPr lang="en-US" sz="2000">
                <a:latin typeface="Calibri" panose="020F0502020204030204" pitchFamily="34" charset="0"/>
              </a:rPr>
              <a:t>std</a:t>
            </a:r>
            <a:r>
              <a:rPr lang="en-US" sz="2000" dirty="0">
                <a:latin typeface="Calibri" panose="020F0502020204030204" pitchFamily="34" charset="0"/>
              </a:rPr>
              <a:t>::vector&lt;</a:t>
            </a:r>
            <a:r>
              <a:rPr lang="en-US" sz="2000" dirty="0" err="1">
                <a:latin typeface="Calibri" panose="020F0502020204030204" pitchFamily="34" charset="0"/>
              </a:rPr>
              <a:t>llvm</a:t>
            </a:r>
            <a:r>
              <a:rPr lang="en-US" sz="2000" dirty="0">
                <a:latin typeface="Calibri" panose="020F0502020204030204" pitchFamily="34" charset="0"/>
              </a:rPr>
              <a:t>::Type *&gt; </a:t>
            </a:r>
            <a:r>
              <a:rPr lang="en-US" sz="2000" dirty="0" err="1">
                <a:latin typeface="Calibri" panose="020F0502020204030204" pitchFamily="34" charset="0"/>
              </a:rPr>
              <a:t>args</a:t>
            </a:r>
            <a:r>
              <a:rPr lang="en-US" sz="2000" dirty="0">
                <a:latin typeface="Calibri" panose="020F0502020204030204" pitchFamily="34" charset="0"/>
              </a:rPr>
              <a:t>; </a:t>
            </a:r>
          </a:p>
          <a:p>
            <a:r>
              <a:rPr lang="en-US" sz="2000" dirty="0">
                <a:solidFill>
                  <a:srgbClr val="C00000"/>
                </a:solidFill>
                <a:latin typeface="Calibri" panose="020F0502020204030204" pitchFamily="34" charset="0"/>
              </a:rPr>
              <a:t>// </a:t>
            </a:r>
            <a:r>
              <a:rPr lang="en-US" sz="2000" dirty="0" err="1">
                <a:solidFill>
                  <a:srgbClr val="C00000"/>
                </a:solidFill>
                <a:latin typeface="Calibri" panose="020F0502020204030204" pitchFamily="34" charset="0"/>
              </a:rPr>
              <a:t>args</a:t>
            </a:r>
            <a:r>
              <a:rPr lang="en-US" sz="2000" dirty="0">
                <a:solidFill>
                  <a:srgbClr val="C00000"/>
                </a:solidFill>
                <a:latin typeface="Calibri" panose="020F0502020204030204" pitchFamily="34" charset="0"/>
              </a:rPr>
              <a:t> := initialize the vector of argument types</a:t>
            </a:r>
          </a:p>
          <a:p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llvm</a:t>
            </a:r>
            <a:r>
              <a:rPr lang="en-US" sz="2000" dirty="0">
                <a:latin typeface="Calibri" panose="020F0502020204030204" pitchFamily="34" charset="0"/>
              </a:rPr>
              <a:t>::Function *</a:t>
            </a:r>
            <a:r>
              <a:rPr lang="en-US" sz="2000" dirty="0" err="1">
                <a:latin typeface="Calibri" panose="020F0502020204030204" pitchFamily="34" charset="0"/>
              </a:rPr>
              <a:t>func</a:t>
            </a:r>
            <a:r>
              <a:rPr lang="en-US" sz="2000" dirty="0">
                <a:latin typeface="Calibri" panose="020F0502020204030204" pitchFamily="34" charset="0"/>
              </a:rPr>
              <a:t> = </a:t>
            </a:r>
            <a:r>
              <a:rPr lang="en-US" sz="2000" dirty="0" err="1">
                <a:latin typeface="Calibri" panose="020F0502020204030204" pitchFamily="34" charset="0"/>
              </a:rPr>
              <a:t>llvm</a:t>
            </a:r>
            <a:r>
              <a:rPr lang="en-US" sz="2000" dirty="0">
                <a:latin typeface="Calibri" panose="020F0502020204030204" pitchFamily="34" charset="0"/>
              </a:rPr>
              <a:t>::Function::Create(</a:t>
            </a:r>
          </a:p>
          <a:p>
            <a:r>
              <a:rPr lang="en-US" sz="2000" dirty="0">
                <a:latin typeface="Calibri" panose="020F0502020204030204" pitchFamily="34" charset="0"/>
              </a:rPr>
              <a:t>        </a:t>
            </a:r>
            <a:r>
              <a:rPr lang="en-US" sz="2000" dirty="0" err="1">
                <a:latin typeface="Calibri" panose="020F0502020204030204" pitchFamily="34" charset="0"/>
              </a:rPr>
              <a:t>llvm</a:t>
            </a:r>
            <a:r>
              <a:rPr lang="en-US" sz="2000" dirty="0">
                <a:latin typeface="Calibri" panose="020F0502020204030204" pitchFamily="34" charset="0"/>
              </a:rPr>
              <a:t>::</a:t>
            </a:r>
            <a:r>
              <a:rPr lang="en-US" sz="2000" dirty="0" err="1">
                <a:latin typeface="Calibri" panose="020F0502020204030204" pitchFamily="34" charset="0"/>
              </a:rPr>
              <a:t>FunctionType</a:t>
            </a:r>
            <a:r>
              <a:rPr lang="en-US" sz="2000" dirty="0">
                <a:latin typeface="Calibri" panose="020F0502020204030204" pitchFamily="34" charset="0"/>
              </a:rPr>
              <a:t>::get(</a:t>
            </a:r>
            <a:r>
              <a:rPr lang="en-US" sz="2000" dirty="0" err="1">
                <a:latin typeface="Calibri" panose="020F0502020204030204" pitchFamily="34" charset="0"/>
              </a:rPr>
              <a:t>returnTy</a:t>
            </a:r>
            <a:r>
              <a:rPr lang="en-US" sz="2000" dirty="0">
                <a:latin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</a:rPr>
              <a:t>args</a:t>
            </a:r>
            <a:r>
              <a:rPr lang="en-US" sz="2000" dirty="0">
                <a:latin typeface="Calibri" panose="020F0502020204030204" pitchFamily="34" charset="0"/>
              </a:rPr>
              <a:t>, false),</a:t>
            </a:r>
          </a:p>
          <a:p>
            <a:r>
              <a:rPr lang="en-US" sz="2000" dirty="0">
                <a:latin typeface="Calibri" panose="020F0502020204030204" pitchFamily="34" charset="0"/>
              </a:rPr>
              <a:t>        </a:t>
            </a:r>
            <a:r>
              <a:rPr lang="en-US" sz="2000" dirty="0" err="1">
                <a:latin typeface="Calibri" panose="020F0502020204030204" pitchFamily="34" charset="0"/>
              </a:rPr>
              <a:t>llvm</a:t>
            </a:r>
            <a:r>
              <a:rPr lang="en-US" sz="2000" dirty="0">
                <a:latin typeface="Calibri" panose="020F0502020204030204" pitchFamily="34" charset="0"/>
              </a:rPr>
              <a:t>::Function::</a:t>
            </a:r>
            <a:r>
              <a:rPr lang="en-US" sz="2000" dirty="0" err="1">
                <a:latin typeface="Calibri" panose="020F0502020204030204" pitchFamily="34" charset="0"/>
              </a:rPr>
              <a:t>ExternalLinkage</a:t>
            </a:r>
            <a:r>
              <a:rPr lang="en-US" sz="2000" dirty="0">
                <a:latin typeface="Calibri" panose="020F0502020204030204" pitchFamily="34" charset="0"/>
              </a:rPr>
              <a:t>,</a:t>
            </a:r>
          </a:p>
          <a:p>
            <a:r>
              <a:rPr lang="en-US" sz="2000" dirty="0">
                <a:latin typeface="Calibri" panose="020F0502020204030204" pitchFamily="34" charset="0"/>
              </a:rPr>
              <a:t>        Name,</a:t>
            </a:r>
          </a:p>
          <a:p>
            <a:r>
              <a:rPr lang="en-US" sz="2000" dirty="0">
                <a:latin typeface="Calibri" panose="020F0502020204030204" pitchFamily="34" charset="0"/>
              </a:rPr>
              <a:t>        </a:t>
            </a:r>
            <a:r>
              <a:rPr lang="en-US" sz="2000" dirty="0" err="1">
                <a:latin typeface="Calibri" panose="020F0502020204030204" pitchFamily="34" charset="0"/>
              </a:rPr>
              <a:t>TheModule</a:t>
            </a:r>
            <a:endParaRPr lang="en-US" sz="2000" dirty="0">
              <a:latin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</a:rPr>
              <a:t>    );</a:t>
            </a:r>
          </a:p>
          <a:p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syms.enter_symtbl</a:t>
            </a:r>
            <a:r>
              <a:rPr lang="en-US" sz="2000" dirty="0">
                <a:latin typeface="Calibri" panose="020F0502020204030204" pitchFamily="34" charset="0"/>
              </a:rPr>
              <a:t>(Name, </a:t>
            </a:r>
            <a:r>
              <a:rPr lang="en-US" sz="2000" dirty="0" err="1">
                <a:latin typeface="Calibri" panose="020F0502020204030204" pitchFamily="34" charset="0"/>
              </a:rPr>
              <a:t>func</a:t>
            </a:r>
            <a:r>
              <a:rPr lang="en-US" sz="2000" dirty="0">
                <a:latin typeface="Calibri" panose="020F0502020204030204" pitchFamily="34" charset="0"/>
              </a:rPr>
              <a:t>);</a:t>
            </a:r>
          </a:p>
        </p:txBody>
      </p:sp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95E53A29-7A1A-F640-BEC2-7C81FB7A0208}"/>
              </a:ext>
            </a:extLst>
          </p:cNvPr>
          <p:cNvSpPr/>
          <p:nvPr/>
        </p:nvSpPr>
        <p:spPr>
          <a:xfrm>
            <a:off x="4765762" y="3485077"/>
            <a:ext cx="3384376" cy="817082"/>
          </a:xfrm>
          <a:prstGeom prst="wedgeRectCallout">
            <a:avLst>
              <a:gd name="adj1" fmla="val -66041"/>
              <a:gd name="adj2" fmla="val 340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/>
              <a:t>This is the symbol table you need to keep information about each identifier</a:t>
            </a:r>
          </a:p>
        </p:txBody>
      </p:sp>
    </p:spTree>
    <p:extLst>
      <p:ext uri="{BB962C8B-B14F-4D97-AF65-F5344CB8AC3E}">
        <p14:creationId xmlns:p14="http://schemas.microsoft.com/office/powerpoint/2010/main" val="1862792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Promoting Types in LLVM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3435846"/>
            <a:ext cx="726333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Calibri" panose="020F0502020204030204" pitchFamily="34" charset="0"/>
              </a:rPr>
              <a:t> </a:t>
            </a:r>
            <a:r>
              <a:rPr lang="en-US" sz="2100" dirty="0" err="1">
                <a:latin typeface="Calibri" panose="020F0502020204030204" pitchFamily="34" charset="0"/>
              </a:rPr>
              <a:t>llvm</a:t>
            </a:r>
            <a:r>
              <a:rPr lang="en-US" sz="2100" dirty="0">
                <a:latin typeface="Calibri" panose="020F0502020204030204" pitchFamily="34" charset="0"/>
              </a:rPr>
              <a:t>::Value *promo = </a:t>
            </a:r>
          </a:p>
          <a:p>
            <a:r>
              <a:rPr lang="en-US" sz="2100" dirty="0">
                <a:latin typeface="Calibri" panose="020F0502020204030204" pitchFamily="34" charset="0"/>
              </a:rPr>
              <a:t>	</a:t>
            </a:r>
            <a:r>
              <a:rPr lang="en-US" sz="2100" dirty="0" err="1">
                <a:latin typeface="Calibri" panose="020F0502020204030204" pitchFamily="34" charset="0"/>
              </a:rPr>
              <a:t>Builder.CreateZExt</a:t>
            </a:r>
            <a:r>
              <a:rPr lang="en-US" sz="2100" dirty="0">
                <a:latin typeface="Calibri" panose="020F0502020204030204" pitchFamily="34" charset="0"/>
              </a:rPr>
              <a:t>(*</a:t>
            </a:r>
            <a:r>
              <a:rPr lang="en-US" sz="2100" dirty="0" err="1">
                <a:latin typeface="Calibri" panose="020F0502020204030204" pitchFamily="34" charset="0"/>
              </a:rPr>
              <a:t>i</a:t>
            </a:r>
            <a:r>
              <a:rPr lang="en-US" sz="2100" dirty="0">
                <a:latin typeface="Calibri" panose="020F0502020204030204" pitchFamily="34" charset="0"/>
              </a:rPr>
              <a:t>, Builder.getInt32Ty(), "</a:t>
            </a:r>
            <a:r>
              <a:rPr lang="en-US" sz="2100" dirty="0" err="1">
                <a:latin typeface="Calibri" panose="020F0502020204030204" pitchFamily="34" charset="0"/>
              </a:rPr>
              <a:t>zexttmp</a:t>
            </a:r>
            <a:r>
              <a:rPr lang="en-US" sz="2100" dirty="0">
                <a:latin typeface="Calibri" panose="020F0502020204030204" pitchFamily="34" charset="0"/>
              </a:rPr>
              <a:t>");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8650" y="1419622"/>
            <a:ext cx="70396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Arial"/>
              <a:buChar char="•"/>
            </a:pPr>
            <a:r>
              <a:rPr lang="en-US" dirty="0">
                <a:latin typeface="Calibri" panose="020F0502020204030204" pitchFamily="34" charset="0"/>
              </a:rPr>
              <a:t>What if the variable is of type i1 (</a:t>
            </a:r>
            <a:r>
              <a:rPr lang="en-US" dirty="0" err="1">
                <a:latin typeface="Calibri" panose="020F0502020204030204" pitchFamily="34" charset="0"/>
              </a:rPr>
              <a:t>boolean</a:t>
            </a:r>
            <a:r>
              <a:rPr lang="en-US" dirty="0">
                <a:latin typeface="Calibri" panose="020F0502020204030204" pitchFamily="34" charset="0"/>
              </a:rPr>
              <a:t>)</a:t>
            </a:r>
          </a:p>
          <a:p>
            <a:pPr marL="257175" indent="-257175">
              <a:buFont typeface="Arial"/>
              <a:buChar char="•"/>
            </a:pPr>
            <a:r>
              <a:rPr lang="en-US" dirty="0">
                <a:latin typeface="Calibri" panose="020F0502020204030204" pitchFamily="34" charset="0"/>
              </a:rPr>
              <a:t>But the function only takes i32 (</a:t>
            </a:r>
            <a:r>
              <a:rPr lang="en-US" dirty="0" err="1">
                <a:latin typeface="Calibri" panose="020F0502020204030204" pitchFamily="34" charset="0"/>
              </a:rPr>
              <a:t>int</a:t>
            </a:r>
            <a:r>
              <a:rPr lang="en-US" dirty="0">
                <a:latin typeface="Calibri" panose="020F0502020204030204" pitchFamily="34" charset="0"/>
              </a:rPr>
              <a:t>)</a:t>
            </a:r>
          </a:p>
          <a:p>
            <a:pPr marL="257175" indent="-257175">
              <a:buFont typeface="Arial"/>
              <a:buChar char="•"/>
            </a:pPr>
            <a:r>
              <a:rPr lang="en-US" dirty="0">
                <a:latin typeface="Calibri" panose="020F0502020204030204" pitchFamily="34" charset="0"/>
              </a:rPr>
              <a:t>We must promote the type i1 to i32</a:t>
            </a:r>
          </a:p>
          <a:p>
            <a:pPr marL="257175" indent="-257175">
              <a:buFont typeface="Arial"/>
              <a:buChar char="•"/>
            </a:pPr>
            <a:r>
              <a:rPr lang="en-US" dirty="0">
                <a:latin typeface="Calibri" panose="020F0502020204030204" pitchFamily="34" charset="0"/>
              </a:rPr>
              <a:t>LLVM can do that for you using the </a:t>
            </a:r>
            <a:r>
              <a:rPr lang="en-US" dirty="0" err="1">
                <a:latin typeface="Calibri" panose="020F0502020204030204" pitchFamily="34" charset="0"/>
              </a:rPr>
              <a:t>ZExt</a:t>
            </a:r>
            <a:r>
              <a:rPr lang="en-US" dirty="0">
                <a:latin typeface="Calibri" panose="020F0502020204030204" pitchFamily="34" charset="0"/>
              </a:rPr>
              <a:t> instruction</a:t>
            </a:r>
          </a:p>
        </p:txBody>
      </p:sp>
    </p:spTree>
    <p:extLst>
      <p:ext uri="{BB962C8B-B14F-4D97-AF65-F5344CB8AC3E}">
        <p14:creationId xmlns:p14="http://schemas.microsoft.com/office/powerpoint/2010/main" val="423468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Blocks in LLVM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43508" y="1233736"/>
            <a:ext cx="885698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C00000"/>
                </a:solidFill>
                <a:latin typeface="Calibri" panose="020F0502020204030204" pitchFamily="34" charset="0"/>
              </a:rPr>
              <a:t>// Create a new basic block which contains a sequence of LLVM instructions</a:t>
            </a:r>
          </a:p>
          <a:p>
            <a:r>
              <a:rPr lang="en-US" sz="2100" dirty="0" err="1">
                <a:latin typeface="Calibri" panose="020F0502020204030204" pitchFamily="34" charset="0"/>
              </a:rPr>
              <a:t>llvm</a:t>
            </a:r>
            <a:r>
              <a:rPr lang="en-US" sz="2100" dirty="0">
                <a:latin typeface="Calibri" panose="020F0502020204030204" pitchFamily="34" charset="0"/>
              </a:rPr>
              <a:t>::</a:t>
            </a:r>
            <a:r>
              <a:rPr lang="en-US" sz="2100" dirty="0" err="1">
                <a:latin typeface="Calibri" panose="020F0502020204030204" pitchFamily="34" charset="0"/>
              </a:rPr>
              <a:t>BasicBlock</a:t>
            </a:r>
            <a:r>
              <a:rPr lang="en-US" sz="2100" dirty="0">
                <a:latin typeface="Calibri" panose="020F0502020204030204" pitchFamily="34" charset="0"/>
              </a:rPr>
              <a:t> *BB = </a:t>
            </a:r>
          </a:p>
          <a:p>
            <a:r>
              <a:rPr lang="en-US" sz="2100" dirty="0">
                <a:latin typeface="Calibri" panose="020F0502020204030204" pitchFamily="34" charset="0"/>
              </a:rPr>
              <a:t>	</a:t>
            </a:r>
            <a:r>
              <a:rPr lang="en-US" sz="2100" dirty="0" err="1">
                <a:latin typeface="Calibri" panose="020F0502020204030204" pitchFamily="34" charset="0"/>
              </a:rPr>
              <a:t>llvm</a:t>
            </a:r>
            <a:r>
              <a:rPr lang="en-US" sz="2100" dirty="0">
                <a:latin typeface="Calibri" panose="020F0502020204030204" pitchFamily="34" charset="0"/>
              </a:rPr>
              <a:t>::</a:t>
            </a:r>
            <a:r>
              <a:rPr lang="en-US" sz="2100" dirty="0" err="1">
                <a:latin typeface="Calibri" panose="020F0502020204030204" pitchFamily="34" charset="0"/>
              </a:rPr>
              <a:t>BasicBlock</a:t>
            </a:r>
            <a:r>
              <a:rPr lang="en-US" sz="2100" dirty="0">
                <a:latin typeface="Calibri" panose="020F0502020204030204" pitchFamily="34" charset="0"/>
              </a:rPr>
              <a:t>::Create(</a:t>
            </a:r>
          </a:p>
          <a:p>
            <a:r>
              <a:rPr lang="en-US" sz="2100" dirty="0">
                <a:latin typeface="Calibri" panose="020F0502020204030204" pitchFamily="34" charset="0"/>
              </a:rPr>
              <a:t>		</a:t>
            </a:r>
            <a:r>
              <a:rPr lang="en-US" sz="2100" dirty="0" err="1">
                <a:latin typeface="Calibri" panose="020F0502020204030204" pitchFamily="34" charset="0"/>
              </a:rPr>
              <a:t>TheContext</a:t>
            </a:r>
            <a:r>
              <a:rPr lang="en-US" sz="2100" dirty="0">
                <a:latin typeface="Calibri" panose="020F0502020204030204" pitchFamily="34" charset="0"/>
              </a:rPr>
              <a:t>, </a:t>
            </a:r>
          </a:p>
          <a:p>
            <a:r>
              <a:rPr lang="en-US" sz="2100" dirty="0">
                <a:latin typeface="Calibri" panose="020F0502020204030204" pitchFamily="34" charset="0"/>
              </a:rPr>
              <a:t>		"entry", </a:t>
            </a:r>
          </a:p>
          <a:p>
            <a:r>
              <a:rPr lang="en-US" sz="2100" dirty="0">
                <a:latin typeface="Calibri" panose="020F0502020204030204" pitchFamily="34" charset="0"/>
              </a:rPr>
              <a:t>		</a:t>
            </a:r>
            <a:r>
              <a:rPr lang="en-US" sz="2100" dirty="0" err="1">
                <a:latin typeface="Calibri" panose="020F0502020204030204" pitchFamily="34" charset="0"/>
              </a:rPr>
              <a:t>func</a:t>
            </a:r>
            <a:r>
              <a:rPr lang="en-US" sz="2100" dirty="0">
                <a:latin typeface="Calibri" panose="020F0502020204030204" pitchFamily="34" charset="0"/>
              </a:rPr>
              <a:t>);</a:t>
            </a:r>
          </a:p>
          <a:p>
            <a:r>
              <a:rPr lang="en-US" sz="2100" dirty="0">
                <a:solidFill>
                  <a:srgbClr val="C00000"/>
                </a:solidFill>
                <a:latin typeface="Calibri" panose="020F0502020204030204" pitchFamily="34" charset="0"/>
              </a:rPr>
              <a:t>// insert into symbol table</a:t>
            </a:r>
          </a:p>
          <a:p>
            <a:r>
              <a:rPr lang="en-US" sz="2100" dirty="0" err="1">
                <a:latin typeface="Calibri" panose="020F0502020204030204" pitchFamily="34" charset="0"/>
              </a:rPr>
              <a:t>syms.enter_symtbl</a:t>
            </a:r>
            <a:r>
              <a:rPr lang="en-US" sz="2100" dirty="0">
                <a:latin typeface="Calibri" panose="020F0502020204030204" pitchFamily="34" charset="0"/>
              </a:rPr>
              <a:t>(string("entry"), BB);</a:t>
            </a:r>
          </a:p>
          <a:p>
            <a:r>
              <a:rPr lang="en-US" sz="2100" dirty="0">
                <a:solidFill>
                  <a:srgbClr val="C00000"/>
                </a:solidFill>
                <a:latin typeface="Calibri" panose="020F0502020204030204" pitchFamily="34" charset="0"/>
              </a:rPr>
              <a:t>// All subsequent calls to </a:t>
            </a:r>
            <a:r>
              <a:rPr lang="en-US" sz="2100" dirty="0" err="1">
                <a:solidFill>
                  <a:srgbClr val="C00000"/>
                </a:solidFill>
                <a:latin typeface="Calibri" panose="020F0502020204030204" pitchFamily="34" charset="0"/>
              </a:rPr>
              <a:t>IRBuilder</a:t>
            </a:r>
            <a:r>
              <a:rPr lang="en-US" sz="2100" dirty="0">
                <a:solidFill>
                  <a:srgbClr val="C00000"/>
                </a:solidFill>
                <a:latin typeface="Calibri" panose="020F0502020204030204" pitchFamily="34" charset="0"/>
              </a:rPr>
              <a:t> will place instructions in this location</a:t>
            </a:r>
          </a:p>
          <a:p>
            <a:r>
              <a:rPr lang="en-US" sz="2100" dirty="0" err="1">
                <a:latin typeface="Calibri" panose="020F0502020204030204" pitchFamily="34" charset="0"/>
              </a:rPr>
              <a:t>Builder.SetInsertPoint</a:t>
            </a:r>
            <a:r>
              <a:rPr lang="en-US" sz="2100" dirty="0">
                <a:latin typeface="Calibri" panose="020F0502020204030204" pitchFamily="34" charset="0"/>
              </a:rPr>
              <a:t>(BB);</a:t>
            </a:r>
          </a:p>
        </p:txBody>
      </p:sp>
    </p:spTree>
    <p:extLst>
      <p:ext uri="{BB962C8B-B14F-4D97-AF65-F5344CB8AC3E}">
        <p14:creationId xmlns:p14="http://schemas.microsoft.com/office/powerpoint/2010/main" val="278775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5178</TotalTime>
  <Words>1856</Words>
  <Application>Microsoft Macintosh PowerPoint</Application>
  <PresentationFormat>On-screen Show (16:9)</PresentationFormat>
  <Paragraphs>258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Times</vt:lpstr>
      <vt:lpstr>Times New Roman</vt:lpstr>
      <vt:lpstr>1_Office Theme</vt:lpstr>
      <vt:lpstr>Introduction to LLVM</vt:lpstr>
      <vt:lpstr>Setting up</vt:lpstr>
      <vt:lpstr>Types in LLVM</vt:lpstr>
      <vt:lpstr>Constants in LLVM</vt:lpstr>
      <vt:lpstr>Local Variables in LLVM</vt:lpstr>
      <vt:lpstr>Assignment and checking types</vt:lpstr>
      <vt:lpstr>Declaring a Function in LLVM</vt:lpstr>
      <vt:lpstr>Promoting Types in LLVM</vt:lpstr>
      <vt:lpstr>Basic Blocks in LLVM</vt:lpstr>
      <vt:lpstr>Function parameters</vt:lpstr>
      <vt:lpstr>Function parameters</vt:lpstr>
      <vt:lpstr>Useful Tricks in LLVM</vt:lpstr>
      <vt:lpstr>Modulus in LLVM</vt:lpstr>
      <vt:lpstr>Backward Function Declarations</vt:lpstr>
      <vt:lpstr>Backwards Declarations</vt:lpstr>
      <vt:lpstr>Control Flow in LLVM</vt:lpstr>
      <vt:lpstr>“Backpatching” in LLVM</vt:lpstr>
      <vt:lpstr>“Backpatching” in LLVM</vt:lpstr>
      <vt:lpstr>Static Single Assignment in LLVM</vt:lpstr>
      <vt:lpstr>Short-circuit of boolean expressions</vt:lpstr>
      <vt:lpstr>Short-circuit of boolean expressions</vt:lpstr>
      <vt:lpstr>Short-circuit of boolean expressions</vt:lpstr>
      <vt:lpstr>Short-circuit of boolean expressions</vt:lpstr>
    </vt:vector>
  </TitlesOfParts>
  <Company>SFU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379  Compilers</dc:title>
  <dc:creator>Anoop Sarkar</dc:creator>
  <cp:lastModifiedBy>Anoop Sarkar</cp:lastModifiedBy>
  <cp:revision>639</cp:revision>
  <cp:lastPrinted>2019-07-04T15:47:24Z</cp:lastPrinted>
  <dcterms:created xsi:type="dcterms:W3CDTF">2011-11-10T22:26:16Z</dcterms:created>
  <dcterms:modified xsi:type="dcterms:W3CDTF">2021-11-15T15:23:52Z</dcterms:modified>
</cp:coreProperties>
</file>