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18149" cy="4667251"/>
          </a:xfrm>
        </p:spPr>
        <p:txBody>
          <a:bodyPr>
            <a:normAutofit/>
          </a:bodyPr>
          <a:lstStyle/>
          <a:p>
            <a:r>
              <a:rPr lang="en-US" sz="2000" dirty="0"/>
              <a:t>Included objective tree is blurry.</a:t>
            </a:r>
          </a:p>
          <a:p>
            <a:r>
              <a:rPr lang="en-US" sz="2000" dirty="0"/>
              <a:t>Conclusions section is just the placeholder text.</a:t>
            </a:r>
          </a:p>
          <a:p>
            <a:r>
              <a:rPr lang="en-US" sz="2000" dirty="0"/>
              <a:t>Some sections are just copy and paste of the same content.</a:t>
            </a:r>
          </a:p>
          <a:p>
            <a:r>
              <a:rPr lang="en-US" sz="2000" dirty="0"/>
              <a:t>Flow Diagram is confusing to follow. Algorithm shown needs more elaboration.</a:t>
            </a:r>
          </a:p>
          <a:p>
            <a:r>
              <a:rPr lang="en-US" sz="2000" dirty="0"/>
              <a:t>Alternatives and tradeoffs section does not go over software alternatives, microcontroller alternatives, or servo alternatives. 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5E72C-8934-4CA0-B95B-7DD18C1D79B5}"/>
              </a:ext>
            </a:extLst>
          </p:cNvPr>
          <p:cNvSpPr txBox="1">
            <a:spLocks/>
          </p:cNvSpPr>
          <p:nvPr/>
        </p:nvSpPr>
        <p:spPr>
          <a:xfrm>
            <a:off x="5856349" y="1825623"/>
            <a:ext cx="501814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Machine learning is mentioned in the first sentence of the paper but has no firm documentation in the paper.</a:t>
            </a:r>
          </a:p>
          <a:p>
            <a:r>
              <a:rPr lang="en-US" sz="2400" dirty="0"/>
              <a:t>Schematic: </a:t>
            </a:r>
          </a:p>
          <a:p>
            <a:pPr lvl="1"/>
            <a:r>
              <a:rPr lang="en-US" sz="2000" dirty="0"/>
              <a:t>Bluetooth module is shown but not referenced in the paper.</a:t>
            </a:r>
          </a:p>
          <a:p>
            <a:pPr lvl="1"/>
            <a:r>
              <a:rPr lang="en-US" sz="2000" dirty="0"/>
              <a:t>Wiring is not neat, this makes the connections unclear.</a:t>
            </a:r>
          </a:p>
          <a:p>
            <a:pPr lvl="1"/>
            <a:r>
              <a:rPr lang="en-US" sz="2000" dirty="0"/>
              <a:t>In the paper, the microcontroller is stated to be powered via a voltage regulator, this is not shown. </a:t>
            </a:r>
          </a:p>
          <a:p>
            <a:pPr lvl="1"/>
            <a:r>
              <a:rPr lang="en-US" sz="2000" dirty="0"/>
              <a:t>In the schematic, the microcontroller is stated to be powered via USB, </a:t>
            </a:r>
            <a:r>
              <a:rPr lang="en-US" sz="2000" b="1" dirty="0"/>
              <a:t>conflicting with previous statement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D55E8-648D-48BB-8862-9929B8719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8" r="16181" b="5927"/>
          <a:stretch/>
        </p:blipFill>
        <p:spPr>
          <a:xfrm>
            <a:off x="713232" y="1129152"/>
            <a:ext cx="4736592" cy="4599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E15BB-50DC-49AE-AF03-F97B175060B6}"/>
              </a:ext>
            </a:extLst>
          </p:cNvPr>
          <p:cNvSpPr txBox="1"/>
          <p:nvPr/>
        </p:nvSpPr>
        <p:spPr>
          <a:xfrm>
            <a:off x="1429512" y="5913513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Objective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917EC-6A26-4D7E-B496-6E4024D5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78" y="2539268"/>
            <a:ext cx="4853835" cy="1779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FC488-0A9B-46B9-9A22-8BFE932FCF3B}"/>
              </a:ext>
            </a:extLst>
          </p:cNvPr>
          <p:cNvSpPr txBox="1"/>
          <p:nvPr/>
        </p:nvSpPr>
        <p:spPr>
          <a:xfrm>
            <a:off x="7329054" y="5913513"/>
            <a:ext cx="36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Conclusion Section</a:t>
            </a:r>
          </a:p>
        </p:txBody>
      </p:sp>
    </p:spTree>
    <p:extLst>
      <p:ext uri="{BB962C8B-B14F-4D97-AF65-F5344CB8AC3E}">
        <p14:creationId xmlns:p14="http://schemas.microsoft.com/office/powerpoint/2010/main" val="36780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CC50DC8-4098-4ABF-A8FD-87F0FB918A9F}"/>
              </a:ext>
            </a:extLst>
          </p:cNvPr>
          <p:cNvGrpSpPr/>
          <p:nvPr/>
        </p:nvGrpSpPr>
        <p:grpSpPr>
          <a:xfrm>
            <a:off x="637252" y="1333134"/>
            <a:ext cx="4897916" cy="4191731"/>
            <a:chOff x="219310" y="941882"/>
            <a:chExt cx="5733068" cy="50560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F9798A-61EA-4E25-B4E8-3022C555E6B7}"/>
                </a:ext>
              </a:extLst>
            </p:cNvPr>
            <p:cNvGrpSpPr/>
            <p:nvPr/>
          </p:nvGrpSpPr>
          <p:grpSpPr>
            <a:xfrm>
              <a:off x="219310" y="1534817"/>
              <a:ext cx="5733068" cy="3788365"/>
              <a:chOff x="219310" y="1534817"/>
              <a:chExt cx="5733068" cy="378836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1C02EA7-7FED-463E-94EA-9F5544557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310" y="1534817"/>
                <a:ext cx="2770510" cy="37883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 descr="A close up of a newspaper&#10;&#10;Description automatically generated">
                <a:extLst>
                  <a:ext uri="{FF2B5EF4-FFF2-40B4-BE49-F238E27FC236}">
                    <a16:creationId xmlns:a16="http://schemas.microsoft.com/office/drawing/2014/main" id="{7B95855C-73C4-4C9A-B4B7-5A6E971059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3" r="2061" b="-1"/>
              <a:stretch/>
            </p:blipFill>
            <p:spPr>
              <a:xfrm>
                <a:off x="3181868" y="1534817"/>
                <a:ext cx="2770510" cy="37883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C4039-6B5E-4FD9-83DC-76E7E8C7DAC3}"/>
                </a:ext>
              </a:extLst>
            </p:cNvPr>
            <p:cNvSpPr txBox="1"/>
            <p:nvPr/>
          </p:nvSpPr>
          <p:spPr>
            <a:xfrm>
              <a:off x="1726436" y="941882"/>
              <a:ext cx="3063747" cy="38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Alternatives and Tradeoffs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4ECC8-47D8-4E42-B26B-37BA2133B5D2}"/>
                </a:ext>
              </a:extLst>
            </p:cNvPr>
            <p:cNvSpPr txBox="1"/>
            <p:nvPr/>
          </p:nvSpPr>
          <p:spPr>
            <a:xfrm>
              <a:off x="799850" y="5552455"/>
              <a:ext cx="1609430" cy="44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Page 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22171-E0D3-4BBD-812A-9FF3232C176A}"/>
                </a:ext>
              </a:extLst>
            </p:cNvPr>
            <p:cNvSpPr txBox="1"/>
            <p:nvPr/>
          </p:nvSpPr>
          <p:spPr>
            <a:xfrm>
              <a:off x="3719986" y="5552455"/>
              <a:ext cx="1694274" cy="445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Page 11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C70236-08F3-43DB-8A9E-00D39CFD5A2D}"/>
              </a:ext>
            </a:extLst>
          </p:cNvPr>
          <p:cNvGrpSpPr/>
          <p:nvPr/>
        </p:nvGrpSpPr>
        <p:grpSpPr>
          <a:xfrm>
            <a:off x="6195211" y="1333134"/>
            <a:ext cx="5331787" cy="4191731"/>
            <a:chOff x="6231795" y="1333134"/>
            <a:chExt cx="5331787" cy="41917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A291DA-81A0-46A0-A35A-541EA42A7D7F}"/>
                </a:ext>
              </a:extLst>
            </p:cNvPr>
            <p:cNvGrpSpPr/>
            <p:nvPr/>
          </p:nvGrpSpPr>
          <p:grpSpPr>
            <a:xfrm>
              <a:off x="6231795" y="1824707"/>
              <a:ext cx="5331787" cy="3700158"/>
              <a:chOff x="6231795" y="1824707"/>
              <a:chExt cx="5331787" cy="370015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0FB49E-C8A7-4058-A45F-1F7B6C633FF9}"/>
                  </a:ext>
                </a:extLst>
              </p:cNvPr>
              <p:cNvGrpSpPr/>
              <p:nvPr/>
            </p:nvGrpSpPr>
            <p:grpSpPr>
              <a:xfrm>
                <a:off x="6231795" y="1824707"/>
                <a:ext cx="5331787" cy="2997229"/>
                <a:chOff x="6231795" y="1824707"/>
                <a:chExt cx="5331787" cy="2997229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5DD9D027-4A3F-4B32-8D37-F820939A2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65586" y="1824707"/>
                  <a:ext cx="2597996" cy="29972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261A8E1-D554-4751-A613-5F948FBAA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3974"/>
                <a:stretch/>
              </p:blipFill>
              <p:spPr>
                <a:xfrm>
                  <a:off x="6231795" y="1824707"/>
                  <a:ext cx="2597996" cy="29972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10FF5D-2487-41A3-8B2E-B57A74D7312D}"/>
                  </a:ext>
                </a:extLst>
              </p:cNvPr>
              <p:cNvSpPr txBox="1"/>
              <p:nvPr/>
            </p:nvSpPr>
            <p:spPr>
              <a:xfrm>
                <a:off x="6761267" y="5155533"/>
                <a:ext cx="137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Page 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F8CFE6-7E73-4AB8-AF85-157D0517D478}"/>
                  </a:ext>
                </a:extLst>
              </p:cNvPr>
              <p:cNvSpPr txBox="1"/>
              <p:nvPr/>
            </p:nvSpPr>
            <p:spPr>
              <a:xfrm>
                <a:off x="9540852" y="5155533"/>
                <a:ext cx="1447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Page 11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989763-3210-4C75-8E35-CEA3F7567C28}"/>
                </a:ext>
              </a:extLst>
            </p:cNvPr>
            <p:cNvSpPr txBox="1"/>
            <p:nvPr/>
          </p:nvSpPr>
          <p:spPr>
            <a:xfrm>
              <a:off x="7065148" y="1333134"/>
              <a:ext cx="380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Experiments, Testing, and Data Results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B1E2999-54FE-42BF-B4A0-BCDF22AE92B1}"/>
              </a:ext>
            </a:extLst>
          </p:cNvPr>
          <p:cNvSpPr txBox="1"/>
          <p:nvPr/>
        </p:nvSpPr>
        <p:spPr>
          <a:xfrm>
            <a:off x="3135446" y="537872"/>
            <a:ext cx="611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Content On Separate Pages of the Paper</a:t>
            </a:r>
          </a:p>
        </p:txBody>
      </p:sp>
    </p:spTree>
    <p:extLst>
      <p:ext uri="{BB962C8B-B14F-4D97-AF65-F5344CB8AC3E}">
        <p14:creationId xmlns:p14="http://schemas.microsoft.com/office/powerpoint/2010/main" val="26504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C8E4D4-2518-4060-8A53-1D948FBD4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2" t="4326" r="6819" b="11285"/>
          <a:stretch/>
        </p:blipFill>
        <p:spPr>
          <a:xfrm>
            <a:off x="880872" y="888481"/>
            <a:ext cx="4099560" cy="5081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4EC55-2DB2-460C-A121-D29E5E1C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752"/>
            <a:ext cx="5659658" cy="3206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5FCCA-E543-4BDB-B5BA-C3B0343D2005}"/>
              </a:ext>
            </a:extLst>
          </p:cNvPr>
          <p:cNvSpPr txBox="1"/>
          <p:nvPr/>
        </p:nvSpPr>
        <p:spPr>
          <a:xfrm>
            <a:off x="1451610" y="6048767"/>
            <a:ext cx="29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Flow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6CE95-6F0D-4310-A3CD-5D6B162CC4DF}"/>
              </a:ext>
            </a:extLst>
          </p:cNvPr>
          <p:cNvSpPr txBox="1"/>
          <p:nvPr/>
        </p:nvSpPr>
        <p:spPr>
          <a:xfrm>
            <a:off x="7446787" y="6048767"/>
            <a:ext cx="295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Schematic</a:t>
            </a:r>
          </a:p>
        </p:txBody>
      </p:sp>
    </p:spTree>
    <p:extLst>
      <p:ext uri="{BB962C8B-B14F-4D97-AF65-F5344CB8AC3E}">
        <p14:creationId xmlns:p14="http://schemas.microsoft.com/office/powerpoint/2010/main" val="4318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sz="2000" dirty="0"/>
              <a:t>Included table of contents is helpful for traversing the paper.</a:t>
            </a:r>
          </a:p>
          <a:p>
            <a:r>
              <a:rPr lang="en-US" sz="2000" dirty="0"/>
              <a:t>Paper is well organized to the scholarly format.</a:t>
            </a:r>
          </a:p>
          <a:p>
            <a:r>
              <a:rPr lang="en-US" sz="2000" dirty="0"/>
              <a:t>Project analysis is well organized and explains each aspect thoroughly.</a:t>
            </a:r>
          </a:p>
          <a:p>
            <a:r>
              <a:rPr lang="en-US" sz="2000" dirty="0"/>
              <a:t>Previous comments by our team are shown to be included in this version of the paper, most notably in the alternatives and tradeoffs section.</a:t>
            </a:r>
          </a:p>
          <a:p>
            <a:r>
              <a:rPr lang="en-US" sz="2000" dirty="0"/>
              <a:t>Experiments, Testing and Data Results section is informative about how the team is planning to test and evaluate the performance of the project.</a:t>
            </a:r>
          </a:p>
          <a:p>
            <a:r>
              <a:rPr lang="en-US" sz="2000" dirty="0"/>
              <a:t>FMEA table is thorough with problems and solutions.</a:t>
            </a:r>
          </a:p>
          <a:p>
            <a:r>
              <a:rPr lang="en-US" sz="2000" dirty="0"/>
              <a:t>Level 1 diagram is detailed.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3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B425D-C861-4442-8E71-F4EAC67590F2}"/>
              </a:ext>
            </a:extLst>
          </p:cNvPr>
          <p:cNvSpPr txBox="1"/>
          <p:nvPr/>
        </p:nvSpPr>
        <p:spPr>
          <a:xfrm>
            <a:off x="4582015" y="6009307"/>
            <a:ext cx="302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1’s Provided FMEA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83BF7-6F54-4869-8626-F6D89214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94" y="479361"/>
            <a:ext cx="7904412" cy="5468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8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307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MCU TNC Assignment 1A</vt:lpstr>
      <vt:lpstr>Cons</vt:lpstr>
      <vt:lpstr>PowerPoint Presentation</vt:lpstr>
      <vt:lpstr>PowerPoint Presentation</vt:lpstr>
      <vt:lpstr>PowerPoint Presentation</vt:lpstr>
      <vt:lpstr>Pros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42</cp:revision>
  <dcterms:created xsi:type="dcterms:W3CDTF">2020-02-11T21:35:18Z</dcterms:created>
  <dcterms:modified xsi:type="dcterms:W3CDTF">2020-03-26T02:38:03Z</dcterms:modified>
</cp:coreProperties>
</file>