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77" r:id="rId11"/>
    <p:sldId id="267" r:id="rId12"/>
    <p:sldId id="266" r:id="rId13"/>
    <p:sldId id="268" r:id="rId14"/>
    <p:sldId id="273" r:id="rId15"/>
    <p:sldId id="27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i.com/product/DAC38RF8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1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February 18,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66679-DA10-4548-9E15-0D86CDB4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85" y="1384009"/>
            <a:ext cx="9287721" cy="5473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90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Objective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CDA61-EEF9-42C3-843B-337A17D4C411}"/>
              </a:ext>
            </a:extLst>
          </p:cNvPr>
          <p:cNvSpPr txBox="1"/>
          <p:nvPr/>
        </p:nvSpPr>
        <p:spPr>
          <a:xfrm>
            <a:off x="6808631" y="4803088"/>
            <a:ext cx="72121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TNC to PC</a:t>
            </a:r>
          </a:p>
        </p:txBody>
      </p:sp>
    </p:spTree>
    <p:extLst>
      <p:ext uri="{BB962C8B-B14F-4D97-AF65-F5344CB8AC3E}">
        <p14:creationId xmlns:p14="http://schemas.microsoft.com/office/powerpoint/2010/main" val="360239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Specs</a:t>
            </a:r>
          </a:p>
        </p:txBody>
      </p:sp>
    </p:spTree>
    <p:extLst>
      <p:ext uri="{BB962C8B-B14F-4D97-AF65-F5344CB8AC3E}">
        <p14:creationId xmlns:p14="http://schemas.microsoft.com/office/powerpoint/2010/main" val="61806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CEE4F9-7DCE-467D-AC38-8DBB958A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764590"/>
              </p:ext>
            </p:extLst>
          </p:nvPr>
        </p:nvGraphicFramePr>
        <p:xfrm>
          <a:off x="693821" y="355600"/>
          <a:ext cx="10515600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825974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444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 VDC to 5.5 VDC</a:t>
                      </a:r>
                    </a:p>
                    <a:p>
                      <a:r>
                        <a:rPr lang="en-US" dirty="0"/>
                        <a:t>10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9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 to 70 deg C</a:t>
                      </a:r>
                    </a:p>
                    <a:p>
                      <a:r>
                        <a:rPr lang="en-US" dirty="0"/>
                        <a:t>&lt;2x2 Inches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6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mV into 1K ohms</a:t>
                      </a:r>
                    </a:p>
                    <a:p>
                      <a:r>
                        <a:rPr lang="en-US" dirty="0"/>
                        <a:t>BER 10-3 @ 6db 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84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 mV into 1K ohms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9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KISS Mode</a:t>
                      </a:r>
                    </a:p>
                    <a:p>
                      <a:r>
                        <a:rPr lang="en-US" dirty="0"/>
                        <a:t>AX.25</a:t>
                      </a:r>
                    </a:p>
                    <a:p>
                      <a:r>
                        <a:rPr lang="en-US" dirty="0"/>
                        <a:t>HDLC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4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Volt UART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PTT indicator</a:t>
                      </a:r>
                    </a:p>
                    <a:p>
                      <a:r>
                        <a:rPr lang="en-US" dirty="0"/>
                        <a:t>RX good Packet</a:t>
                      </a:r>
                    </a:p>
                    <a:p>
                      <a:r>
                        <a:rPr lang="en-US" dirty="0"/>
                        <a:t>Energy in Audio Passband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PTT (Push to Talk)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High &amp; Low</a:t>
                      </a:r>
                    </a:p>
                    <a:p>
                      <a:r>
                        <a:rPr lang="en-US" dirty="0"/>
                        <a:t>Supply and Sink 20 mA</a:t>
                      </a:r>
                    </a:p>
                    <a:p>
                      <a:r>
                        <a:rPr lang="en-US" dirty="0"/>
                        <a:t>Accept 3 to 15 Volts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48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Alternatives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108427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60202"/>
              </p:ext>
            </p:extLst>
          </p:nvPr>
        </p:nvGraphicFramePr>
        <p:xfrm>
          <a:off x="1321067" y="634855"/>
          <a:ext cx="9549866" cy="5738240"/>
        </p:xfrm>
        <a:graphic>
          <a:graphicData uri="http://schemas.openxmlformats.org/drawingml/2006/table">
            <a:tbl>
              <a:tblPr/>
              <a:tblGrid>
                <a:gridCol w="146907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729561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161280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189953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371525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MICROCONTROLLER</a:t>
                      </a:r>
                      <a:endParaRPr lang="en-US" sz="10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STM32L4433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Teensey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4.0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Arduino Mega</a:t>
                      </a:r>
                      <a:endParaRPr lang="en-US" sz="3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2250794">
                <a:tc>
                  <a:txBody>
                    <a:bodyPr/>
                    <a:lstStyle/>
                    <a:p>
                      <a:pPr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103011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16 external ADC channels, 1 12-bit ADC, 2 12-bit DAC output channels, an on board RTC, 2 CAN buses, 2 ultra-low-power comparators, CRC calculation unit, and a Schmitt trigger I/O.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40 digital pins (all interrupt capable), 14 analog pins, 2 ADCs on chip, a RTC for date/time, an ARM Cortex-M7 at 600 MHz, 1024K RAM (512K is tightly coupled), and a 2048K Flash (64K reserved for recovery &amp; EEPROM emulation).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microcontroller contains 16 Analog read pins, 53 Digital pins, and  6 interrupt pins.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29171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14.90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19.99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18.99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9432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Pros</a:t>
                      </a:r>
                      <a:endParaRPr lang="en-US" sz="120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Contains CRC calculation unit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 Cost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GPIOs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 clock speed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 RTC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Easy to use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Many GPIOs</a:t>
                      </a:r>
                    </a:p>
                    <a:p>
                      <a:pPr algn="ctr" fontAlgn="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7008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Embedded C programming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Highest Cost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CRC calculation unit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not contain RTC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Does not contain DACs or ADCs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pic>
        <p:nvPicPr>
          <p:cNvPr id="3075" name="Picture 3">
            <a:extLst>
              <a:ext uri="{FF2B5EF4-FFF2-40B4-BE49-F238E27FC236}">
                <a16:creationId xmlns:a16="http://schemas.microsoft.com/office/drawing/2014/main" id="{7F9C3546-59F2-4FBA-A856-FEA11476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55" y="1182576"/>
            <a:ext cx="1747296" cy="17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0F8813-049C-46D8-AFFB-6F851D6B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51" y="1242143"/>
            <a:ext cx="2170882" cy="162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972E2D4-9845-4E80-A5B1-E1E11061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44" y="1080651"/>
            <a:ext cx="1951146" cy="195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3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2C2C5-B765-4E34-9D29-2E2F9799D954}"/>
              </a:ext>
            </a:extLst>
          </p:cNvPr>
          <p:cNvGraphicFramePr>
            <a:graphicFrameLocks noGrp="1"/>
          </p:cNvGraphicFramePr>
          <p:nvPr/>
        </p:nvGraphicFramePr>
        <p:xfrm>
          <a:off x="1321066" y="634855"/>
          <a:ext cx="10075246" cy="5534938"/>
        </p:xfrm>
        <a:graphic>
          <a:graphicData uri="http://schemas.openxmlformats.org/drawingml/2006/table">
            <a:tbl>
              <a:tblPr/>
              <a:tblGrid>
                <a:gridCol w="1549892">
                  <a:extLst>
                    <a:ext uri="{9D8B030D-6E8A-4147-A177-3AD203B41FA5}">
                      <a16:colId xmlns:a16="http://schemas.microsoft.com/office/drawing/2014/main" val="2161677173"/>
                    </a:ext>
                  </a:extLst>
                </a:gridCol>
                <a:gridCol w="2879726">
                  <a:extLst>
                    <a:ext uri="{9D8B030D-6E8A-4147-A177-3AD203B41FA5}">
                      <a16:colId xmlns:a16="http://schemas.microsoft.com/office/drawing/2014/main" val="1947087275"/>
                    </a:ext>
                  </a:extLst>
                </a:gridCol>
                <a:gridCol w="3335196">
                  <a:extLst>
                    <a:ext uri="{9D8B030D-6E8A-4147-A177-3AD203B41FA5}">
                      <a16:colId xmlns:a16="http://schemas.microsoft.com/office/drawing/2014/main" val="3494643594"/>
                    </a:ext>
                  </a:extLst>
                </a:gridCol>
                <a:gridCol w="2310432">
                  <a:extLst>
                    <a:ext uri="{9D8B030D-6E8A-4147-A177-3AD203B41FA5}">
                      <a16:colId xmlns:a16="http://schemas.microsoft.com/office/drawing/2014/main" val="1521571505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Circuit Design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 into Controller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Resistor Switching Network</a:t>
                      </a:r>
                      <a:endParaRPr lang="en-US" sz="4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DAC IC</a:t>
                      </a:r>
                      <a:endParaRPr lang="en-US" sz="4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05152"/>
                  </a:ext>
                </a:extLst>
              </a:tr>
              <a:tr h="186692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</a:b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05945"/>
                  </a:ext>
                </a:extLst>
              </a:tr>
              <a:tr h="892855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design were to include any of the STM32 line, the MCUs have builts in DACs.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only consist of using ~4-6 GPIO, connected to different resistor values to represent variable step voltage output. This output would be passed through an LPF to generate a smooth sinusoid. 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would be using a dedicated High-Speed DAC ICs (such as </a:t>
                      </a:r>
                      <a:r>
                        <a:rPr lang="en-US" sz="1050" b="0" i="0" u="sng" strike="noStrike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DAC38RF82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that only requires digital input translated to an analog wave for us.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765445"/>
                  </a:ext>
                </a:extLst>
              </a:tr>
              <a:tr h="787339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Similarly to the dedicated IC, the benefit is there will only be a need to generate digital values.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this option is the simplicity and lack of components needed to generate waveform at low power cost.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 the ease of use, only needing to generate digital values that will quickly be converted to sinusoidal waveform.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231487"/>
                  </a:ext>
                </a:extLst>
              </a:tr>
              <a:tr h="73811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Often built in DACs are slow and this may not work within the strict timing constraints of AX.25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be the requirement to create code to drive a resistor network meaning more time would be spent on the DAC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 the dedicated silicon, this will raise the price and power consumption of the board.</a:t>
                      </a:r>
                      <a:endParaRPr lang="en-US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9808"/>
                  </a:ext>
                </a:extLst>
              </a:tr>
              <a:tr h="816761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marL="41394" marR="41394" marT="41394" marB="4139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If the design were to include any of the STM32 line, the MCUs have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builts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 DACs.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Would only consist of using ~4-6 GPIO, connected to different resistor values to represent variable step voltage output. This output would be passed through an LPF to generate a smooth sinusoid. 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This would be using a dedicated High-Speed DAC ICs (such as </a:t>
                      </a:r>
                      <a:r>
                        <a:rPr lang="en-US" sz="1050" b="0" i="0" u="sng" strike="noStrike" dirty="0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DAC38RF82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that only requires digital input translated to an analog wave for us.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1701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B51D0E-9927-45A1-8F15-B0D29F36C2A4}"/>
              </a:ext>
            </a:extLst>
          </p:cNvPr>
          <p:cNvGraphicFramePr>
            <a:graphicFrameLocks noGrp="1"/>
          </p:cNvGraphicFramePr>
          <p:nvPr/>
        </p:nvGraphicFramePr>
        <p:xfrm>
          <a:off x="506129" y="-1694188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2838876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6955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8212F4-A626-4714-8A90-4E5A5A0DC234}"/>
              </a:ext>
            </a:extLst>
          </p:cNvPr>
          <p:cNvGraphicFramePr>
            <a:graphicFrameLocks noGrp="1"/>
          </p:cNvGraphicFramePr>
          <p:nvPr/>
        </p:nvGraphicFramePr>
        <p:xfrm>
          <a:off x="1030004" y="-1376555"/>
          <a:ext cx="5943600" cy="264160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3289747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75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75E4AC-4EDA-4697-BFD8-4DAFACE20294}"/>
              </a:ext>
            </a:extLst>
          </p:cNvPr>
          <p:cNvGraphicFramePr>
            <a:graphicFrameLocks noGrp="1"/>
          </p:cNvGraphicFramePr>
          <p:nvPr/>
        </p:nvGraphicFramePr>
        <p:xfrm>
          <a:off x="795688" y="-1742047"/>
          <a:ext cx="9783090" cy="416394"/>
        </p:xfrm>
        <a:graphic>
          <a:graphicData uri="http://schemas.openxmlformats.org/drawingml/2006/table">
            <a:tbl>
              <a:tblPr/>
              <a:tblGrid>
                <a:gridCol w="9783090">
                  <a:extLst>
                    <a:ext uri="{9D8B030D-6E8A-4147-A177-3AD203B41FA5}">
                      <a16:colId xmlns:a16="http://schemas.microsoft.com/office/drawing/2014/main" val="4048186148"/>
                    </a:ext>
                  </a:extLst>
                </a:gridCol>
              </a:tblGrid>
              <a:tr h="416394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6063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B6209E59-25D2-4DF1-8BA9-968E2B19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76" y="1172126"/>
            <a:ext cx="2210602" cy="16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BD3C8-508C-409C-B968-585083972EAF}"/>
              </a:ext>
            </a:extLst>
          </p:cNvPr>
          <p:cNvGraphicFramePr>
            <a:graphicFrameLocks noGrp="1"/>
          </p:cNvGraphicFramePr>
          <p:nvPr/>
        </p:nvGraphicFramePr>
        <p:xfrm>
          <a:off x="3960759" y="-1561189"/>
          <a:ext cx="7317696" cy="347938"/>
        </p:xfrm>
        <a:graphic>
          <a:graphicData uri="http://schemas.openxmlformats.org/drawingml/2006/table">
            <a:tbl>
              <a:tblPr/>
              <a:tblGrid>
                <a:gridCol w="7317696">
                  <a:extLst>
                    <a:ext uri="{9D8B030D-6E8A-4147-A177-3AD203B41FA5}">
                      <a16:colId xmlns:a16="http://schemas.microsoft.com/office/drawing/2014/main" val="4212051506"/>
                    </a:ext>
                  </a:extLst>
                </a:gridCol>
              </a:tblGrid>
              <a:tr h="347938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365183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2E2C8DFC-9D76-496D-85A2-3CDF6298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4" y="1405372"/>
            <a:ext cx="1781512" cy="12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A24214-1052-4258-8398-2A04F5136C1B}"/>
              </a:ext>
            </a:extLst>
          </p:cNvPr>
          <p:cNvGraphicFramePr>
            <a:graphicFrameLocks noGrp="1"/>
          </p:cNvGraphicFramePr>
          <p:nvPr/>
        </p:nvGraphicFramePr>
        <p:xfrm>
          <a:off x="-2028979" y="-1603936"/>
          <a:ext cx="7569801" cy="313281"/>
        </p:xfrm>
        <a:graphic>
          <a:graphicData uri="http://schemas.openxmlformats.org/drawingml/2006/table">
            <a:tbl>
              <a:tblPr/>
              <a:tblGrid>
                <a:gridCol w="7569801">
                  <a:extLst>
                    <a:ext uri="{9D8B030D-6E8A-4147-A177-3AD203B41FA5}">
                      <a16:colId xmlns:a16="http://schemas.microsoft.com/office/drawing/2014/main" val="863879813"/>
                    </a:ext>
                  </a:extLst>
                </a:gridCol>
              </a:tblGrid>
              <a:tr h="31328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09354"/>
                  </a:ext>
                </a:extLst>
              </a:tr>
            </a:tbl>
          </a:graphicData>
        </a:graphic>
      </p:graphicFrame>
      <p:pic>
        <p:nvPicPr>
          <p:cNvPr id="5126" name="Picture 6">
            <a:extLst>
              <a:ext uri="{FF2B5EF4-FFF2-40B4-BE49-F238E27FC236}">
                <a16:creationId xmlns:a16="http://schemas.microsoft.com/office/drawing/2014/main" id="{2E09B72C-9B48-4533-88AA-05AFA6BC2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985" y="1172126"/>
            <a:ext cx="1734746" cy="16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1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D4229F-4EDA-480C-8B3C-28A39A15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116748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6" y="1772503"/>
            <a:ext cx="5137484" cy="448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 the goal of the project aiming to replace hardware that was originally developed in the early 1980s, this means the technical requirements are minimal.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Tasks such as interfacing with UART or detecting the frequency of an audio signal not only have many options but also are very well documented.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5137484" cy="4482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hardware for the project has only a few requirements: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Interface with a terminal program via UART/USB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Packetize data into AX.25 Protocol requirements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Detect the frequency of an incoming audio signal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Output an audio signal representing the packet bitstream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Or output the packet bitstream via UART/USB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706580"/>
            <a:ext cx="5137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physical designing and testing will begin after a month of research </a:t>
            </a:r>
          </a:p>
          <a:p>
            <a:r>
              <a:rPr lang="en-US" sz="2400" dirty="0"/>
              <a:t>A goal of our project is to ensure documentation is enough for future groups to have a strong understanding of our system</a:t>
            </a:r>
          </a:p>
          <a:p>
            <a:r>
              <a:rPr lang="en-US" sz="2400" dirty="0"/>
              <a:t> To ensure this outcome, every three weeks we will dedicate time to ensuring the documentation current at that time is thorough and informative.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62F54E-3521-4752-8C5B-6676D47B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98" y="815974"/>
            <a:ext cx="2445763" cy="55885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6279137" y="558978"/>
            <a:ext cx="5137484" cy="5139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Gant Chart for Semester 1</a:t>
            </a:r>
          </a:p>
        </p:txBody>
      </p:sp>
    </p:spTree>
    <p:extLst>
      <p:ext uri="{BB962C8B-B14F-4D97-AF65-F5344CB8AC3E}">
        <p14:creationId xmlns:p14="http://schemas.microsoft.com/office/powerpoint/2010/main" val="16946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/>
              <a:t>MCU TNC Assignment 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AE6-DD2F-4643-8104-B0D39F66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TNC? (Terminal Node Controller)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0095-DB41-4A7B-80AF-A15ACDF1F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 device used by amateur radio operators to participate in AX.25 packet radio networks, with the addition of a modem to convert baseband digital signals to audio tones.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BB2E0-8560-43F4-965A-F0C59CF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27" y="3563937"/>
            <a:ext cx="3726024" cy="27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8D7-A6E3-43C6-B33C-E19E0657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packets are formatted</a:t>
            </a:r>
          </a:p>
        </p:txBody>
      </p:sp>
    </p:spTree>
    <p:extLst>
      <p:ext uri="{BB962C8B-B14F-4D97-AF65-F5344CB8AC3E}">
        <p14:creationId xmlns:p14="http://schemas.microsoft.com/office/powerpoint/2010/main" val="184448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153-16EE-4182-803E-A5605C6A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 (High level Data Link Control)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1C3B14-E20B-4648-9EFD-5A599565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1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Flags (start and end)</a:t>
            </a:r>
            <a:r>
              <a:rPr lang="en-US" dirty="0"/>
              <a:t> </a:t>
            </a:r>
            <a:r>
              <a:rPr lang="en-US"/>
              <a:t>– 01111110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Address</a:t>
            </a:r>
            <a:r>
              <a:rPr lang="en-US" dirty="0"/>
              <a:t> – AX.25</a:t>
            </a:r>
          </a:p>
          <a:p>
            <a:pPr marL="0" indent="0">
              <a:buNone/>
            </a:pPr>
            <a:r>
              <a:rPr lang="en-US" b="1" u="sng" dirty="0"/>
              <a:t>Control</a:t>
            </a:r>
            <a:r>
              <a:rPr lang="en-US" dirty="0"/>
              <a:t> – What is the data? Information, number, unnumbered, or supervisory</a:t>
            </a:r>
          </a:p>
          <a:p>
            <a:pPr marL="0" indent="0">
              <a:buNone/>
            </a:pPr>
            <a:r>
              <a:rPr lang="en-US" b="1" u="sng" dirty="0"/>
              <a:t>Information</a:t>
            </a:r>
            <a:r>
              <a:rPr lang="en-US" dirty="0"/>
              <a:t> – Basically your data up to 256 octets(512 bytes)</a:t>
            </a:r>
          </a:p>
          <a:p>
            <a:pPr marL="0" indent="0">
              <a:buNone/>
            </a:pPr>
            <a:r>
              <a:rPr lang="en-US" b="1" u="sng" dirty="0"/>
              <a:t>FCS(aka Parity Bits) </a:t>
            </a:r>
            <a:r>
              <a:rPr lang="en-US" dirty="0"/>
              <a:t>– used for error checking, a set of bits defined at the transmission side from the other frames using algorithm. If not the same on the received side packet is discarded.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E28-8646-468D-A06F-B90AF99C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46" y="5432847"/>
            <a:ext cx="8694108" cy="11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2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A621-50B5-430D-8D49-B9EFB737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AX.25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C4C4-20A0-489E-8C57-1700875D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3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Specifies that the address field of the HDLC frame be split into multiple addresses: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 Address</a:t>
            </a:r>
          </a:p>
          <a:p>
            <a:r>
              <a:rPr lang="en-US" dirty="0"/>
              <a:t>Zero or more repeater addresses</a:t>
            </a:r>
          </a:p>
          <a:p>
            <a:r>
              <a:rPr lang="en-US" dirty="0"/>
              <a:t>Destination Address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Addresses correspond to stations call signs</a:t>
            </a:r>
          </a:p>
        </p:txBody>
      </p:sp>
    </p:spTree>
    <p:extLst>
      <p:ext uri="{BB962C8B-B14F-4D97-AF65-F5344CB8AC3E}">
        <p14:creationId xmlns:p14="http://schemas.microsoft.com/office/powerpoint/2010/main" val="317448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4BF7234-FEBE-4D32-A091-484991DB6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" r="10272" b="11622"/>
          <a:stretch/>
        </p:blipFill>
        <p:spPr>
          <a:xfrm>
            <a:off x="910065" y="1082666"/>
            <a:ext cx="10371870" cy="46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4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A072-1A07-41A1-8121-49D88BE1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24539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288F-CD4D-4C93-9719-F412E5DB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16" y="1690688"/>
            <a:ext cx="34691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Receiving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Analog to digital convert into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 payload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payload via KISS to PC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5F42CD-82EE-43D7-A0A7-C68101DACCA6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346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Transmitting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KISS formatted data from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AX.25 protocol to form data packet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into analog audio tone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Audio tone to radio</a:t>
            </a:r>
          </a:p>
        </p:txBody>
      </p:sp>
    </p:spTree>
    <p:extLst>
      <p:ext uri="{BB962C8B-B14F-4D97-AF65-F5344CB8AC3E}">
        <p14:creationId xmlns:p14="http://schemas.microsoft.com/office/powerpoint/2010/main" val="378894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1011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Assignment 1 Presentation EECE 443  Team 2: MCU TNC Design Kaleb Leon – C00094357 Kobe Keopraseuth – C00092349 David Cain – C00043561  February 18, 2020</vt:lpstr>
      <vt:lpstr>MCU TNC Assignment 1</vt:lpstr>
      <vt:lpstr>What is a TNC? (Terminal Node Controller)</vt:lpstr>
      <vt:lpstr>How packets are formatted</vt:lpstr>
      <vt:lpstr>HDLC (High level Data Link Control) </vt:lpstr>
      <vt:lpstr>AX.25 Protocol</vt:lpstr>
      <vt:lpstr>PowerPoint Presentation</vt:lpstr>
      <vt:lpstr>Scope of Work</vt:lpstr>
      <vt:lpstr>System Basic Functionality</vt:lpstr>
      <vt:lpstr>Objective Tree</vt:lpstr>
      <vt:lpstr>Specs</vt:lpstr>
      <vt:lpstr>PowerPoint Presentation</vt:lpstr>
      <vt:lpstr>Alternatives and Tradeoffs</vt:lpstr>
      <vt:lpstr>PowerPoint Presentation</vt:lpstr>
      <vt:lpstr>PowerPoint Presentation</vt:lpstr>
      <vt:lpstr>Feasibility</vt:lpstr>
      <vt:lpstr>Technological Analysis</vt:lpstr>
      <vt:lpstr>Time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TNC MCU Project Basics</dc:title>
  <dc:creator>Kaleb Leon</dc:creator>
  <cp:lastModifiedBy>David Cain</cp:lastModifiedBy>
  <cp:revision>25</cp:revision>
  <dcterms:created xsi:type="dcterms:W3CDTF">2020-02-11T21:35:18Z</dcterms:created>
  <dcterms:modified xsi:type="dcterms:W3CDTF">2020-02-23T17:52:41Z</dcterms:modified>
</cp:coreProperties>
</file>