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TNC MCU Project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Kobe K., David Cain,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Basic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288F-CD4D-4C93-9719-F412E5DB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6" y="1690688"/>
            <a:ext cx="34691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Receiving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Audio Tone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to digital convert into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Gather payload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for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payload via KISS to PC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5F42CD-82EE-43D7-A0A7-C68101DACCA6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3469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Transmitting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KISS formatted data from 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AX.25 protocol to form data packet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Translate into analog audio tone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Audio tone to radio</a:t>
            </a:r>
          </a:p>
        </p:txBody>
      </p:sp>
    </p:spTree>
    <p:extLst>
      <p:ext uri="{BB962C8B-B14F-4D97-AF65-F5344CB8AC3E}">
        <p14:creationId xmlns:p14="http://schemas.microsoft.com/office/powerpoint/2010/main" val="378894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D4229F-4EDA-480C-8B3C-28A39A15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Specs</a:t>
            </a:r>
          </a:p>
        </p:txBody>
      </p:sp>
    </p:spTree>
    <p:extLst>
      <p:ext uri="{BB962C8B-B14F-4D97-AF65-F5344CB8AC3E}">
        <p14:creationId xmlns:p14="http://schemas.microsoft.com/office/powerpoint/2010/main" val="61806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EE4F9-7DCE-467D-AC38-8DBB958A2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922306"/>
              </p:ext>
            </p:extLst>
          </p:nvPr>
        </p:nvGraphicFramePr>
        <p:xfrm>
          <a:off x="693821" y="355600"/>
          <a:ext cx="10515600" cy="61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25974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444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 VDC to 5.5 VDC</a:t>
                      </a:r>
                    </a:p>
                    <a:p>
                      <a:r>
                        <a:rPr lang="en-US" dirty="0"/>
                        <a:t>10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9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 to 70 deg C</a:t>
                      </a:r>
                    </a:p>
                    <a:p>
                      <a:r>
                        <a:rPr lang="en-US" dirty="0"/>
                        <a:t>&lt;2x2 Inches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6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mV into 1K ohms</a:t>
                      </a:r>
                    </a:p>
                    <a:p>
                      <a:r>
                        <a:rPr lang="en-US" dirty="0"/>
                        <a:t>BER 10-3 @ 6db 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4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mV into 1K ohms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9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KISS Mode</a:t>
                      </a:r>
                    </a:p>
                    <a:p>
                      <a:r>
                        <a:rPr lang="en-US" dirty="0"/>
                        <a:t>AX.25</a:t>
                      </a:r>
                    </a:p>
                    <a:p>
                      <a:r>
                        <a:rPr lang="en-US" dirty="0"/>
                        <a:t>HDLC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Volt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Volt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PTT indicator</a:t>
                      </a:r>
                    </a:p>
                    <a:p>
                      <a:r>
                        <a:rPr lang="en-US" dirty="0"/>
                        <a:t>RX good Packet</a:t>
                      </a:r>
                    </a:p>
                    <a:p>
                      <a:r>
                        <a:rPr lang="en-US" dirty="0"/>
                        <a:t>Energy in Audio Passband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2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PTT (Push to Talk)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High &amp; Low</a:t>
                      </a:r>
                    </a:p>
                    <a:p>
                      <a:r>
                        <a:rPr lang="en-US" dirty="0"/>
                        <a:t>Supply and Sink 20 mA</a:t>
                      </a:r>
                    </a:p>
                    <a:p>
                      <a:r>
                        <a:rPr lang="en-US" dirty="0"/>
                        <a:t>Accept 3 to 15 Volts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48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05D-B26B-4314-8719-FC803D9F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By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0EED-4F2F-4D5F-BE33-23A16A5E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By the end of the year</a:t>
            </a:r>
          </a:p>
        </p:txBody>
      </p:sp>
    </p:spTree>
    <p:extLst>
      <p:ext uri="{BB962C8B-B14F-4D97-AF65-F5344CB8AC3E}">
        <p14:creationId xmlns:p14="http://schemas.microsoft.com/office/powerpoint/2010/main" val="399482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521E-095A-4013-A18D-E7F87C5D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960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7A70-2512-4023-8BDD-B9C898BE8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852"/>
            <a:ext cx="10515600" cy="31602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PTT – Physical or Digital? Will the 3 to 15 Volts be sent from the controller to the radio to turn on transmission?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Audio Input/output – Is the 1 </a:t>
            </a:r>
            <a:r>
              <a:rPr lang="en-US" dirty="0" err="1"/>
              <a:t>Kohm</a:t>
            </a:r>
            <a:r>
              <a:rPr lang="en-US" dirty="0"/>
              <a:t> load on the radio side?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UART Interface – USB port maybe?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Meetings on Tuesdays?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8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9AE6-DD2F-4643-8104-B0D39F66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TNC? (Terminal Node Controller)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0095-DB41-4A7B-80AF-A15ACDF1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device used by amateur radio operators to participate in AX.25 packet radio networks, with the addition of a modem to convert baseband digital signals to audio tones.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BB2E0-8560-43F4-965A-F0C59CF6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27" y="3563937"/>
            <a:ext cx="3726024" cy="27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00F9-1E01-4197-952F-5EEBE52B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How packets are formatted</a:t>
            </a:r>
            <a:br>
              <a:rPr lang="en-US" b="1" dirty="0"/>
            </a:br>
            <a:r>
              <a:rPr lang="en-US" b="1" dirty="0"/>
              <a:t>(PC to TNC)</a:t>
            </a:r>
          </a:p>
        </p:txBody>
      </p:sp>
    </p:spTree>
    <p:extLst>
      <p:ext uri="{BB962C8B-B14F-4D97-AF65-F5344CB8AC3E}">
        <p14:creationId xmlns:p14="http://schemas.microsoft.com/office/powerpoint/2010/main" val="316649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B18D-1509-4B17-B3D9-BD85CCC4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KISS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4A9E-F272-49A0-A020-F452769A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Packet format from PC to TNC or vice versa. Containing a start and end flag with a payload in the middle. (Assuming those flags will be considered our PTT?)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BB71A0-3AA6-42B4-8B26-E9AA8F946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77773"/>
              </p:ext>
            </p:extLst>
          </p:nvPr>
        </p:nvGraphicFramePr>
        <p:xfrm>
          <a:off x="1863558" y="4154905"/>
          <a:ext cx="8127999" cy="38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021">
                  <a:extLst>
                    <a:ext uri="{9D8B030D-6E8A-4147-A177-3AD203B41FA5}">
                      <a16:colId xmlns:a16="http://schemas.microsoft.com/office/drawing/2014/main" val="2136550664"/>
                    </a:ext>
                  </a:extLst>
                </a:gridCol>
                <a:gridCol w="6007768">
                  <a:extLst>
                    <a:ext uri="{9D8B030D-6E8A-4147-A177-3AD203B41FA5}">
                      <a16:colId xmlns:a16="http://schemas.microsoft.com/office/drawing/2014/main" val="3619235492"/>
                    </a:ext>
                  </a:extLst>
                </a:gridCol>
                <a:gridCol w="1096210">
                  <a:extLst>
                    <a:ext uri="{9D8B030D-6E8A-4147-A177-3AD203B41FA5}">
                      <a16:colId xmlns:a16="http://schemas.microsoft.com/office/drawing/2014/main" val="2142186274"/>
                    </a:ext>
                  </a:extLst>
                </a:gridCol>
              </a:tblGrid>
              <a:tr h="3846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84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4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48D7-A6E3-43C6-B33C-E19E0657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How packets are formatted</a:t>
            </a:r>
            <a:br>
              <a:rPr lang="en-US" b="1" dirty="0"/>
            </a:br>
            <a:r>
              <a:rPr lang="en-US" b="1" dirty="0"/>
              <a:t>(TNC to TNC)</a:t>
            </a:r>
          </a:p>
        </p:txBody>
      </p:sp>
    </p:spTree>
    <p:extLst>
      <p:ext uri="{BB962C8B-B14F-4D97-AF65-F5344CB8AC3E}">
        <p14:creationId xmlns:p14="http://schemas.microsoft.com/office/powerpoint/2010/main" val="18444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153-16EE-4182-803E-A5605C6A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HDLC (High level Data Link Control)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1C3B14-E20B-4648-9EFD-5A599565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1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Flags (start and end)</a:t>
            </a:r>
            <a:r>
              <a:rPr lang="en-US" dirty="0"/>
              <a:t> </a:t>
            </a:r>
            <a:r>
              <a:rPr lang="en-US"/>
              <a:t>– 01111110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Address</a:t>
            </a:r>
            <a:r>
              <a:rPr lang="en-US" dirty="0"/>
              <a:t> – AX.25</a:t>
            </a:r>
          </a:p>
          <a:p>
            <a:pPr marL="0" indent="0">
              <a:buNone/>
            </a:pPr>
            <a:r>
              <a:rPr lang="en-US" b="1" u="sng" dirty="0"/>
              <a:t>Control</a:t>
            </a:r>
            <a:r>
              <a:rPr lang="en-US" dirty="0"/>
              <a:t> – What is the data? Information, number, unnumbered, or supervisory</a:t>
            </a:r>
          </a:p>
          <a:p>
            <a:pPr marL="0" indent="0">
              <a:buNone/>
            </a:pPr>
            <a:r>
              <a:rPr lang="en-US" b="1" u="sng" dirty="0"/>
              <a:t>Information</a:t>
            </a:r>
            <a:r>
              <a:rPr lang="en-US" dirty="0"/>
              <a:t> – Basically your data up to 256 octets(512 bytes)</a:t>
            </a:r>
          </a:p>
          <a:p>
            <a:pPr marL="0" indent="0">
              <a:buNone/>
            </a:pPr>
            <a:r>
              <a:rPr lang="en-US" b="1" u="sng" dirty="0"/>
              <a:t>FCS(aka Parity Bits) </a:t>
            </a:r>
            <a:r>
              <a:rPr lang="en-US" dirty="0"/>
              <a:t>– used for error checking, a set of bits defined at the transmission side from the other frames using algorithm. If not the same on the received side packet is discarded.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B9E28-8646-468D-A06F-B90AF99C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46" y="5432847"/>
            <a:ext cx="8694108" cy="11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A621-50B5-430D-8D49-B9EFB737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AX.25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C4C4-20A0-489E-8C57-1700875D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3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Specifies that the address field of the HDLC frame be split into multiple addresses: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Source Address</a:t>
            </a:r>
          </a:p>
          <a:p>
            <a:r>
              <a:rPr lang="en-US" dirty="0"/>
              <a:t>Zero or more repeater addresses</a:t>
            </a:r>
          </a:p>
          <a:p>
            <a:r>
              <a:rPr lang="en-US" dirty="0"/>
              <a:t>Destination Address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Addresses correspond to stations call signs</a:t>
            </a:r>
          </a:p>
        </p:txBody>
      </p:sp>
    </p:spTree>
    <p:extLst>
      <p:ext uri="{BB962C8B-B14F-4D97-AF65-F5344CB8AC3E}">
        <p14:creationId xmlns:p14="http://schemas.microsoft.com/office/powerpoint/2010/main" val="317448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0B4A-7BA8-436B-9BCE-3F95E471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Level ZERO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A2ABE3-DDEC-4FB6-9612-C302C9082E03}"/>
              </a:ext>
            </a:extLst>
          </p:cNvPr>
          <p:cNvSpPr/>
          <p:nvPr/>
        </p:nvSpPr>
        <p:spPr>
          <a:xfrm>
            <a:off x="4527884" y="2546685"/>
            <a:ext cx="3136232" cy="2289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B8B27A-2642-4CEA-A3C2-D0CF2143B24D}"/>
              </a:ext>
            </a:extLst>
          </p:cNvPr>
          <p:cNvCxnSpPr/>
          <p:nvPr/>
        </p:nvCxnSpPr>
        <p:spPr>
          <a:xfrm>
            <a:off x="1844839" y="2775284"/>
            <a:ext cx="265176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35DBDF-197E-41F4-8FEC-25356A53A388}"/>
              </a:ext>
            </a:extLst>
          </p:cNvPr>
          <p:cNvCxnSpPr/>
          <p:nvPr/>
        </p:nvCxnSpPr>
        <p:spPr>
          <a:xfrm>
            <a:off x="1872110" y="4632152"/>
            <a:ext cx="265176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8B9A9C-4194-4B00-A7FB-5EF77F0F1B26}"/>
              </a:ext>
            </a:extLst>
          </p:cNvPr>
          <p:cNvSpPr txBox="1"/>
          <p:nvPr/>
        </p:nvSpPr>
        <p:spPr>
          <a:xfrm>
            <a:off x="1975582" y="2511921"/>
            <a:ext cx="2390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Tone (Frequency may vary)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E980F-0426-40D7-BF30-0C4CF0603262}"/>
              </a:ext>
            </a:extLst>
          </p:cNvPr>
          <p:cNvSpPr txBox="1"/>
          <p:nvPr/>
        </p:nvSpPr>
        <p:spPr>
          <a:xfrm>
            <a:off x="1975582" y="4368789"/>
            <a:ext cx="2390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Stream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D479D5-5F55-4C00-BB02-97AF2CE560A2}"/>
              </a:ext>
            </a:extLst>
          </p:cNvPr>
          <p:cNvCxnSpPr/>
          <p:nvPr/>
        </p:nvCxnSpPr>
        <p:spPr>
          <a:xfrm>
            <a:off x="7691387" y="4634404"/>
            <a:ext cx="265176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753BDA-5F22-48DF-ACB5-DD157B555C10}"/>
              </a:ext>
            </a:extLst>
          </p:cNvPr>
          <p:cNvSpPr txBox="1"/>
          <p:nvPr/>
        </p:nvSpPr>
        <p:spPr>
          <a:xfrm>
            <a:off x="7860231" y="4368789"/>
            <a:ext cx="2390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Tone (Frequency may vary)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9ADE75-02A8-4C22-8C65-3C41D761D1F6}"/>
              </a:ext>
            </a:extLst>
          </p:cNvPr>
          <p:cNvCxnSpPr/>
          <p:nvPr/>
        </p:nvCxnSpPr>
        <p:spPr>
          <a:xfrm>
            <a:off x="7691387" y="2679243"/>
            <a:ext cx="265176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70BC19-5872-4429-8981-2DED47ABCFAE}"/>
              </a:ext>
            </a:extLst>
          </p:cNvPr>
          <p:cNvSpPr txBox="1"/>
          <p:nvPr/>
        </p:nvSpPr>
        <p:spPr>
          <a:xfrm>
            <a:off x="7794859" y="2415880"/>
            <a:ext cx="2390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Stream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79632-DA13-446D-B3DA-493DD3F3CA3D}"/>
              </a:ext>
            </a:extLst>
          </p:cNvPr>
          <p:cNvSpPr txBox="1"/>
          <p:nvPr/>
        </p:nvSpPr>
        <p:spPr>
          <a:xfrm>
            <a:off x="4948989" y="3441028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TNC MCU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274C32-3A60-440B-9CCE-BD0A3A5DB294}"/>
              </a:ext>
            </a:extLst>
          </p:cNvPr>
          <p:cNvCxnSpPr>
            <a:cxnSpLocks/>
          </p:cNvCxnSpPr>
          <p:nvPr/>
        </p:nvCxnSpPr>
        <p:spPr>
          <a:xfrm>
            <a:off x="7691387" y="3513221"/>
            <a:ext cx="26517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0F5D19-05AD-4BA9-AEF0-86608A2A4289}"/>
              </a:ext>
            </a:extLst>
          </p:cNvPr>
          <p:cNvCxnSpPr>
            <a:cxnSpLocks/>
          </p:cNvCxnSpPr>
          <p:nvPr/>
        </p:nvCxnSpPr>
        <p:spPr>
          <a:xfrm flipH="1">
            <a:off x="1844839" y="3513221"/>
            <a:ext cx="26517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7CA511-F8C6-4117-BDF5-BBB62377D36E}"/>
              </a:ext>
            </a:extLst>
          </p:cNvPr>
          <p:cNvSpPr txBox="1"/>
          <p:nvPr/>
        </p:nvSpPr>
        <p:spPr>
          <a:xfrm>
            <a:off x="1872110" y="3488795"/>
            <a:ext cx="21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D41A5B-D35F-4875-A462-44A35A008A75}"/>
              </a:ext>
            </a:extLst>
          </p:cNvPr>
          <p:cNvSpPr txBox="1"/>
          <p:nvPr/>
        </p:nvSpPr>
        <p:spPr>
          <a:xfrm>
            <a:off x="7892313" y="3163725"/>
            <a:ext cx="21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2D367-AFAE-43F6-A8E4-FBC0FC9C50F7}"/>
              </a:ext>
            </a:extLst>
          </p:cNvPr>
          <p:cNvSpPr txBox="1"/>
          <p:nvPr/>
        </p:nvSpPr>
        <p:spPr>
          <a:xfrm>
            <a:off x="1848853" y="3160113"/>
            <a:ext cx="21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Radio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71882D-EC44-4581-9923-7B22809F2C90}"/>
              </a:ext>
            </a:extLst>
          </p:cNvPr>
          <p:cNvSpPr txBox="1"/>
          <p:nvPr/>
        </p:nvSpPr>
        <p:spPr>
          <a:xfrm>
            <a:off x="7881681" y="3513221"/>
            <a:ext cx="21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Radio</a:t>
            </a:r>
          </a:p>
        </p:txBody>
      </p:sp>
    </p:spTree>
    <p:extLst>
      <p:ext uri="{BB962C8B-B14F-4D97-AF65-F5344CB8AC3E}">
        <p14:creationId xmlns:p14="http://schemas.microsoft.com/office/powerpoint/2010/main" val="97074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A072-1A07-41A1-8121-49D88BE1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Scope of Work</a:t>
            </a:r>
          </a:p>
        </p:txBody>
      </p:sp>
    </p:spTree>
    <p:extLst>
      <p:ext uri="{BB962C8B-B14F-4D97-AF65-F5344CB8AC3E}">
        <p14:creationId xmlns:p14="http://schemas.microsoft.com/office/powerpoint/2010/main" val="245394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471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TNC MCU Project Basics</vt:lpstr>
      <vt:lpstr>What is a TNC? (Terminal Node Controller)</vt:lpstr>
      <vt:lpstr>How packets are formatted (PC to TNC)</vt:lpstr>
      <vt:lpstr>KISS Mode</vt:lpstr>
      <vt:lpstr>How packets are formatted (TNC to TNC)</vt:lpstr>
      <vt:lpstr>HDLC (High level Data Link Control) </vt:lpstr>
      <vt:lpstr>AX.25 Protocol</vt:lpstr>
      <vt:lpstr>Level ZERO Diagram</vt:lpstr>
      <vt:lpstr>Scope of Work</vt:lpstr>
      <vt:lpstr>System Basic Functionality</vt:lpstr>
      <vt:lpstr>Specs</vt:lpstr>
      <vt:lpstr>PowerPoint Presentation</vt:lpstr>
      <vt:lpstr>By When?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David Cain</cp:lastModifiedBy>
  <cp:revision>15</cp:revision>
  <dcterms:created xsi:type="dcterms:W3CDTF">2020-02-11T21:35:18Z</dcterms:created>
  <dcterms:modified xsi:type="dcterms:W3CDTF">2020-02-12T22:51:30Z</dcterms:modified>
</cp:coreProperties>
</file>