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0" r:id="rId4"/>
    <p:sldId id="281" r:id="rId5"/>
    <p:sldId id="280" r:id="rId6"/>
    <p:sldId id="282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tjcqv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2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March </a:t>
            </a:r>
            <a:r>
              <a:rPr lang="en-US" dirty="0">
                <a:latin typeface="Arial" panose="020B0604020202020204" pitchFamily="34" charset="0"/>
              </a:rPr>
              <a:t>20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dirty="0">
                <a:effectLst/>
                <a:latin typeface="Arial" panose="020B0604020202020204" pitchFamily="34" charset="0"/>
              </a:rPr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400" dirty="0"/>
              <a:t>Simulations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BJT PNP Circuit - http://tinyurl.com/uvuus54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Voltage Divider - </a:t>
            </a:r>
            <a:r>
              <a:rPr lang="en-US" dirty="0">
                <a:hlinkClick r:id="rId2"/>
              </a:rPr>
              <a:t>http://tinyurl.com/tjcqvlk</a:t>
            </a:r>
            <a:endParaRPr lang="en-US" sz="2000" dirty="0"/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Calculations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Drawings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Bill of Materials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Instructions of Assembly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Failure Mode Effects Analysis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Level 0/Level 1 Diagram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768FE-B66A-4E0E-B8AC-043DAA36F770}"/>
              </a:ext>
            </a:extLst>
          </p:cNvPr>
          <p:cNvSpPr txBox="1"/>
          <p:nvPr/>
        </p:nvSpPr>
        <p:spPr>
          <a:xfrm>
            <a:off x="4937759" y="6081713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Divider Calculations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033A6-894E-4919-8F91-B30DC030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690688"/>
            <a:ext cx="75152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Drawings</a:t>
            </a:r>
          </a:p>
        </p:txBody>
      </p:sp>
      <p:pic>
        <p:nvPicPr>
          <p:cNvPr id="7" name="Content Placeholder 6" descr="A screenshot of a circuit board&#10;&#10;Description automatically generated">
            <a:extLst>
              <a:ext uri="{FF2B5EF4-FFF2-40B4-BE49-F238E27FC236}">
                <a16:creationId xmlns:a16="http://schemas.microsoft.com/office/drawing/2014/main" id="{80BAE362-041A-4E05-893A-548E05C14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077"/>
            <a:ext cx="4923661" cy="4351338"/>
          </a:xfr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79686B7-2389-4639-B725-10ACCBE5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69" y="2413921"/>
            <a:ext cx="4121931" cy="3051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768FE-B66A-4E0E-B8AC-043DAA36F770}"/>
              </a:ext>
            </a:extLst>
          </p:cNvPr>
          <p:cNvSpPr txBox="1"/>
          <p:nvPr/>
        </p:nvSpPr>
        <p:spPr>
          <a:xfrm>
            <a:off x="2141790" y="61154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Breadboard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8134594" y="61154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Layout</a:t>
            </a:r>
          </a:p>
        </p:txBody>
      </p:sp>
    </p:spTree>
    <p:extLst>
      <p:ext uri="{BB962C8B-B14F-4D97-AF65-F5344CB8AC3E}">
        <p14:creationId xmlns:p14="http://schemas.microsoft.com/office/powerpoint/2010/main" val="35772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4937760" y="5420823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of Materials Sent to Mentors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91131A-7E7D-4A9E-88B8-10EF546EF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51914"/>
              </p:ext>
            </p:extLst>
          </p:nvPr>
        </p:nvGraphicFramePr>
        <p:xfrm>
          <a:off x="758934" y="1547140"/>
          <a:ext cx="10674132" cy="376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8130584" imgH="3253731" progId="Excel.Sheet.12">
                  <p:embed/>
                </p:oleObj>
              </mc:Choice>
              <mc:Fallback>
                <p:oleObj name="Worksheet" r:id="rId3" imgW="8130584" imgH="3253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34" y="1547140"/>
                        <a:ext cx="10674132" cy="376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6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67386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Failure Mode Effects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4514850" y="5969463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Failure Mode Effects Analysis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D0BE3F-EB2D-45A3-9812-C73ECAE6B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54752"/>
              </p:ext>
            </p:extLst>
          </p:nvPr>
        </p:nvGraphicFramePr>
        <p:xfrm>
          <a:off x="905054" y="1094398"/>
          <a:ext cx="10381881" cy="5319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716">
                  <a:extLst>
                    <a:ext uri="{9D8B030D-6E8A-4147-A177-3AD203B41FA5}">
                      <a16:colId xmlns:a16="http://schemas.microsoft.com/office/drawing/2014/main" val="2620783852"/>
                    </a:ext>
                  </a:extLst>
                </a:gridCol>
                <a:gridCol w="1983675">
                  <a:extLst>
                    <a:ext uri="{9D8B030D-6E8A-4147-A177-3AD203B41FA5}">
                      <a16:colId xmlns:a16="http://schemas.microsoft.com/office/drawing/2014/main" val="693579417"/>
                    </a:ext>
                  </a:extLst>
                </a:gridCol>
                <a:gridCol w="2240819">
                  <a:extLst>
                    <a:ext uri="{9D8B030D-6E8A-4147-A177-3AD203B41FA5}">
                      <a16:colId xmlns:a16="http://schemas.microsoft.com/office/drawing/2014/main" val="1602949016"/>
                    </a:ext>
                  </a:extLst>
                </a:gridCol>
                <a:gridCol w="2094959">
                  <a:extLst>
                    <a:ext uri="{9D8B030D-6E8A-4147-A177-3AD203B41FA5}">
                      <a16:colId xmlns:a16="http://schemas.microsoft.com/office/drawing/2014/main" val="1957427556"/>
                    </a:ext>
                  </a:extLst>
                </a:gridCol>
                <a:gridCol w="3273712">
                  <a:extLst>
                    <a:ext uri="{9D8B030D-6E8A-4147-A177-3AD203B41FA5}">
                      <a16:colId xmlns:a16="http://schemas.microsoft.com/office/drawing/2014/main" val="3837973983"/>
                    </a:ext>
                  </a:extLst>
                </a:gridCol>
              </a:tblGrid>
              <a:tr h="425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Process Step/Input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Potential Failure Mode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Potential Failure Effects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Potential Failure Causes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Action Recommended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extLst>
                  <a:ext uri="{0D108BD9-81ED-4DB2-BD59-A6C34878D82A}">
                    <a16:rowId xmlns:a16="http://schemas.microsoft.com/office/drawing/2014/main" val="589441776"/>
                  </a:ext>
                </a:extLst>
              </a:tr>
              <a:tr h="89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Bits in packets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 Receiving TNC/Computer mistakes bits for flags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 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misinterpretation of information from receiving end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disposal of packet due to invalid size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Bits, anywhere in payload of KISS packet, are arranged as “11000000” 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Bits, anywhere not in flags of HDLC packet, are arranged as “01111110”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stuffing:  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KISS mode, a “1” is added after every “00000” arrangement in payload. Receiving TNC removes added “1” after every “00000”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HDLC, a “0” is added after every “11111” arrangement. Receiving TNC removes added “0” after every “11111”</a:t>
                      </a:r>
                    </a:p>
                  </a:txBody>
                  <a:tcPr marL="8405" marR="8405" marT="0" marB="0"/>
                </a:tc>
                <a:extLst>
                  <a:ext uri="{0D108BD9-81ED-4DB2-BD59-A6C34878D82A}">
                    <a16:rowId xmlns:a16="http://schemas.microsoft.com/office/drawing/2014/main" val="43422800"/>
                  </a:ext>
                </a:extLst>
              </a:tr>
              <a:tr h="74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Packet format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 Invalid Packet 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Format: 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136 bits in frame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bounded by opening and closing flags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octect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aligned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­1.)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Inaccurate information received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failure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Excess noise on the received audio to digital conversion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indent="-2286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Receiving TNC disposes packet</a:t>
                      </a:r>
                    </a:p>
                    <a:p>
                      <a:pPr marL="0" marR="0" indent="-2286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Code</a:t>
                      </a:r>
                    </a:p>
                  </a:txBody>
                  <a:tcPr marL="8405" marR="8405" marT="0" marB="0"/>
                </a:tc>
                <a:extLst>
                  <a:ext uri="{0D108BD9-81ED-4DB2-BD59-A6C34878D82A}">
                    <a16:rowId xmlns:a16="http://schemas.microsoft.com/office/drawing/2014/main" val="1567145491"/>
                  </a:ext>
                </a:extLst>
              </a:tr>
              <a:tr h="437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Transmitter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 Transmitter is kept on for an extensive amount of time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is polling for an extensive amount of time for frames to be sent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in frames being sent 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Inter-Frame Time Fill: when necessary for a TNC to keep transmitter on while not sending frames, flags should be sent to fill in time between frames being sent</a:t>
                      </a:r>
                    </a:p>
                  </a:txBody>
                  <a:tcPr marL="8405" marR="8405" marT="0" marB="0"/>
                </a:tc>
                <a:extLst>
                  <a:ext uri="{0D108BD9-81ED-4DB2-BD59-A6C34878D82A}">
                    <a16:rowId xmlns:a16="http://schemas.microsoft.com/office/drawing/2014/main" val="327329420"/>
                  </a:ext>
                </a:extLst>
              </a:tr>
              <a:tr h="89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Microcontroller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 Transmits audio signals with improper frequencies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 receives audio signal with noise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errors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Receiving TNC misinterprets data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errors in packets sent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­1.)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 code/configuration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noisy environment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Reconfigure microcontroller or rewrite code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for good connections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to a less noisy environment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405" marR="8405" marT="0" marB="0"/>
                </a:tc>
                <a:extLst>
                  <a:ext uri="{0D108BD9-81ED-4DB2-BD59-A6C34878D82A}">
                    <a16:rowId xmlns:a16="http://schemas.microsoft.com/office/drawing/2014/main" val="1351056469"/>
                  </a:ext>
                </a:extLst>
              </a:tr>
              <a:tr h="1048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Push-to-talk (PTT)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405" marR="8405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 LED burns out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 MOSFET gets too hot 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cannot tell if TNC is sending audio signal to radio.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damage components near MOSFET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MOSFET can burn out and TNC cannot perform audio transmission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indent="-2286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used is old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</a:t>
                      </a:r>
                    </a:p>
                    <a:p>
                      <a:pPr marL="0" marR="0" indent="-2286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MOSFET is consuming too much power</a:t>
                      </a:r>
                    </a:p>
                    <a:p>
                      <a:pPr marL="0" marR="0" indent="-2286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MOSFET used to handle required Power</a:t>
                      </a:r>
                    </a:p>
                    <a:p>
                      <a:pPr marL="0" marR="0" indent="-2286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improper capacitors and resistors used in PTT circuit</a:t>
                      </a:r>
                    </a:p>
                  </a:txBody>
                  <a:tcPr marL="8405" marR="840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old LED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2.)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heat sink to MOSFET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MOSFET with a better one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Reconsider using different resistors/capacitors in circuit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405" marR="8405" marT="0" marB="0"/>
                </a:tc>
                <a:extLst>
                  <a:ext uri="{0D108BD9-81ED-4DB2-BD59-A6C34878D82A}">
                    <a16:rowId xmlns:a16="http://schemas.microsoft.com/office/drawing/2014/main" val="169139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5F2E7D-FEF9-42BF-B71F-F59921007C36}"/>
              </a:ext>
            </a:extLst>
          </p:cNvPr>
          <p:cNvSpPr txBox="1"/>
          <p:nvPr/>
        </p:nvSpPr>
        <p:spPr>
          <a:xfrm>
            <a:off x="4593328" y="6413732"/>
            <a:ext cx="300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Failure Mode Effects Analysis</a:t>
            </a:r>
          </a:p>
        </p:txBody>
      </p:sp>
    </p:spTree>
    <p:extLst>
      <p:ext uri="{BB962C8B-B14F-4D97-AF65-F5344CB8AC3E}">
        <p14:creationId xmlns:p14="http://schemas.microsoft.com/office/powerpoint/2010/main" val="405221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0/Level 1 Diagrams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768FE-B66A-4E0E-B8AC-043DAA36F770}"/>
              </a:ext>
            </a:extLst>
          </p:cNvPr>
          <p:cNvSpPr txBox="1"/>
          <p:nvPr/>
        </p:nvSpPr>
        <p:spPr>
          <a:xfrm>
            <a:off x="2141790" y="61154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0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7733730" y="612354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1 Diagram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E36B79-83E2-489C-981C-D26DD30C9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1" y="2136951"/>
            <a:ext cx="5317997" cy="2584097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303F511-6F95-48CE-89BF-56958C79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20" y="1694832"/>
            <a:ext cx="5733899" cy="34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510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Worksheet</vt:lpstr>
      <vt:lpstr>Assignment 2 Presentation EECE 443  Team 2: MCU TNC Design Kaleb Leon – C00094357 Kobe Keopraseuth – C00092349 David Cain – C00043561  March 20th, 2020</vt:lpstr>
      <vt:lpstr>MCU TNC Assignment 2</vt:lpstr>
      <vt:lpstr>Preliminary Design</vt:lpstr>
      <vt:lpstr>Calculations</vt:lpstr>
      <vt:lpstr>Drawings</vt:lpstr>
      <vt:lpstr>Bill of Materials</vt:lpstr>
      <vt:lpstr>Failure Mode Effects Analysis</vt:lpstr>
      <vt:lpstr>Level 0/Level 1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Presentation EECE 443  Team 2: MCU TNC Design Kaleb Leon – C00094357 Kobe Keopraseuth – C00092349 David Cain – C00043561  March 20th, 2020</dc:title>
  <dc:creator>David Cain</dc:creator>
  <cp:lastModifiedBy>David Cain</cp:lastModifiedBy>
  <cp:revision>2</cp:revision>
  <dcterms:created xsi:type="dcterms:W3CDTF">2020-03-19T03:20:14Z</dcterms:created>
  <dcterms:modified xsi:type="dcterms:W3CDTF">2020-03-19T03:28:21Z</dcterms:modified>
</cp:coreProperties>
</file>