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77" r:id="rId12"/>
    <p:sldId id="267" r:id="rId13"/>
    <p:sldId id="266" r:id="rId14"/>
    <p:sldId id="268" r:id="rId15"/>
    <p:sldId id="273" r:id="rId16"/>
    <p:sldId id="274" r:id="rId17"/>
    <p:sldId id="275" r:id="rId18"/>
    <p:sldId id="276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product/LM393" TargetMode="External"/><Relationship Id="rId2" Type="http://schemas.openxmlformats.org/officeDocument/2006/relationships/hyperlink" Target="https://www.falstad.com/circuit/circuitjs.html?cct=$+1+0.000005+11.086722712598126+36+5+43%0Af+176+176+240+176+33+1.5+0.02%0Av+176+96+240+96+0+0+40+15+0+0+0.5%0Aw+240+96+240+160+2%0Ar+240+192+240+272+0+1000%0As+112+176+176+176+0+0+false%0Aw+240+96+240+64+0%0Aw+240+64+112+64+0%0Aw+112+64+112+176+0%0Ag+176+96+176+128+0%0Ag+240+272+240+288+0%0Ar+176+176+176+272+0+1000%0Aw+176+272+240+272+0%0Aw+240+192+352+192+2%0Ac+240+96+352+96+0+1e-7+15%0Ac+352+192+352+96+0+1e-7+0.0003214320676074135%0Ag+352+96+368+80+0%0Ao+14+64+0+4099+0.001220703125+0.00009765625+0+2+14+3%0A38+1+0+1+15+Voltage%0A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i.com/product/DAC38RF82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TNC MCU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690688"/>
            <a:ext cx="34691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Receiving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to digital convert into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 payload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payload via KISS to PC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5F42CD-82EE-43D7-A0A7-C68101DACCA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346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Transmitting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KISS formatted data from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AX.25 protocol to form data packet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into analog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Audio tone to radio</a:t>
            </a:r>
          </a:p>
        </p:txBody>
      </p:sp>
    </p:spTree>
    <p:extLst>
      <p:ext uri="{BB962C8B-B14F-4D97-AF65-F5344CB8AC3E}">
        <p14:creationId xmlns:p14="http://schemas.microsoft.com/office/powerpoint/2010/main" val="378894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66679-DA10-4548-9E15-0D86CDB4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85" y="1384009"/>
            <a:ext cx="9287721" cy="5473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1A072-1A07-41A1-8121-49D88BE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90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Objective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CDA61-EEF9-42C3-843B-337A17D4C411}"/>
              </a:ext>
            </a:extLst>
          </p:cNvPr>
          <p:cNvSpPr txBox="1"/>
          <p:nvPr/>
        </p:nvSpPr>
        <p:spPr>
          <a:xfrm>
            <a:off x="6808631" y="4803088"/>
            <a:ext cx="7212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TNC to PC</a:t>
            </a:r>
          </a:p>
        </p:txBody>
      </p:sp>
    </p:spTree>
    <p:extLst>
      <p:ext uri="{BB962C8B-B14F-4D97-AF65-F5344CB8AC3E}">
        <p14:creationId xmlns:p14="http://schemas.microsoft.com/office/powerpoint/2010/main" val="36023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Specs</a:t>
            </a:r>
          </a:p>
        </p:txBody>
      </p:sp>
    </p:spTree>
    <p:extLst>
      <p:ext uri="{BB962C8B-B14F-4D97-AF65-F5344CB8AC3E}">
        <p14:creationId xmlns:p14="http://schemas.microsoft.com/office/powerpoint/2010/main" val="61806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EE4F9-7DCE-467D-AC38-8DBB958A2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764590"/>
              </p:ext>
            </p:extLst>
          </p:nvPr>
        </p:nvGraphicFramePr>
        <p:xfrm>
          <a:off x="693821" y="355600"/>
          <a:ext cx="10515600" cy="6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25974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444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 VDC to 5.5 VDC</a:t>
                      </a:r>
                    </a:p>
                    <a:p>
                      <a:r>
                        <a:rPr lang="en-US" dirty="0"/>
                        <a:t>10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9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 to 70 deg C</a:t>
                      </a:r>
                    </a:p>
                    <a:p>
                      <a:r>
                        <a:rPr lang="en-US" dirty="0"/>
                        <a:t>&lt;2x2 Inches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6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mV into 1K ohms</a:t>
                      </a:r>
                    </a:p>
                    <a:p>
                      <a:r>
                        <a:rPr lang="en-US" dirty="0"/>
                        <a:t>BER 10-3 @ 6db 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4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mV into 1K ohms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9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KISS Mode</a:t>
                      </a:r>
                    </a:p>
                    <a:p>
                      <a:r>
                        <a:rPr lang="en-US" dirty="0"/>
                        <a:t>AX.25</a:t>
                      </a:r>
                    </a:p>
                    <a:p>
                      <a:r>
                        <a:rPr lang="en-US" dirty="0"/>
                        <a:t>HDLC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PTT indicator</a:t>
                      </a:r>
                    </a:p>
                    <a:p>
                      <a:r>
                        <a:rPr lang="en-US" dirty="0"/>
                        <a:t>RX good Packet</a:t>
                      </a:r>
                    </a:p>
                    <a:p>
                      <a:r>
                        <a:rPr lang="en-US" dirty="0"/>
                        <a:t>Energy in Audio Passband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2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PTT (Push to Talk)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High &amp; Low</a:t>
                      </a:r>
                    </a:p>
                    <a:p>
                      <a:r>
                        <a:rPr lang="en-US" dirty="0"/>
                        <a:t>Supply and Sink 20 mA</a:t>
                      </a:r>
                    </a:p>
                    <a:p>
                      <a:r>
                        <a:rPr lang="en-US" dirty="0"/>
                        <a:t>Accept 3 to 15 Volts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8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Alternatives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108427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60202"/>
              </p:ext>
            </p:extLst>
          </p:nvPr>
        </p:nvGraphicFramePr>
        <p:xfrm>
          <a:off x="1321067" y="634855"/>
          <a:ext cx="9549866" cy="5738240"/>
        </p:xfrm>
        <a:graphic>
          <a:graphicData uri="http://schemas.openxmlformats.org/drawingml/2006/table">
            <a:tbl>
              <a:tblPr/>
              <a:tblGrid>
                <a:gridCol w="146907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729561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161280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189953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371525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MICROCONTROLLER</a:t>
                      </a:r>
                      <a:endParaRPr lang="en-US" sz="10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STM32L4433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Teensey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4.0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Arduino Mega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2250794"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103011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16 external ADC channels, 1 12-bit ADC, 2 12-bit DAC output channels, an on board RTC, 2 CAN buses, 2 ultra-low-power comparators, CRC calculation unit, and a Schmitt trigger I/O.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40 digital pins (all interrupt capable), 14 analog pins, 2 ADCs on chip, a RTC for date/time, an ARM Cortex-M7 at 600 MHz, 1024K RAM (512K is tightly coupled), and a 2048K Flash (64K reserved for recovery &amp; EEPROM emulation).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16 Analog read pins, 53 Digital pins, and  6 interrupt pins.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29171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14.90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19.99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18.99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94324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Pros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Contains CRC calculation unit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 Cost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GPIOs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 clock speed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 RTC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Easy to use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GPIOs</a:t>
                      </a:r>
                    </a:p>
                    <a:p>
                      <a:pPr algn="ctr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7008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Embedded C programming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Highest Cost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CRC calculation unit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not contain RTC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not contain DACs or ADCs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pic>
        <p:nvPicPr>
          <p:cNvPr id="3075" name="Picture 3">
            <a:extLst>
              <a:ext uri="{FF2B5EF4-FFF2-40B4-BE49-F238E27FC236}">
                <a16:creationId xmlns:a16="http://schemas.microsoft.com/office/drawing/2014/main" id="{7F9C3546-59F2-4FBA-A856-FEA11476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55" y="1182576"/>
            <a:ext cx="1747296" cy="17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0F8813-049C-46D8-AFFB-6F851D6B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1" y="1242143"/>
            <a:ext cx="2170882" cy="162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972E2D4-9845-4E80-A5B1-E1E11061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44" y="1080651"/>
            <a:ext cx="1951146" cy="195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3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3896"/>
              </p:ext>
            </p:extLst>
          </p:nvPr>
        </p:nvGraphicFramePr>
        <p:xfrm>
          <a:off x="1321066" y="634855"/>
          <a:ext cx="10075246" cy="5534938"/>
        </p:xfrm>
        <a:graphic>
          <a:graphicData uri="http://schemas.openxmlformats.org/drawingml/2006/table">
            <a:tbl>
              <a:tblPr/>
              <a:tblGrid>
                <a:gridCol w="154989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879726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310432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Circuit Design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Inverter Circuit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P-Channel MOSFET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Comparator IC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186692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892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IC outputs an inverted signal of the input.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 transistor gate to create the desired active low needed for radio circuits.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of these ICs feature several outputs: A&lt;B, A&gt;B and A=B. Using the greater than output, this would be an easy way to generate an inverting signal.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787339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Since the device has built in digital logic, this means setting up a circuit for it to operate in would be much simpler than the MOSFET.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Using a MOSFET allows for flexible input voltage and does not add to power constraints.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Since the device has built in digital logic, this means setting up a circuit for it to operate in would be much simpler than the MOSFET.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73811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 may not be capable of supplying needed current for the system. Device should be capable of passing ~20mA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MOSFETs can generate excess heat that may cause issues when design is compressed to &lt;2x2in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 may not be capable of supplying needed current for the system. Device should be capable of passing ~20mA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IC outputs an inverted signal of the input.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 transistor gate to create the desired active low needed for radio circuits.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of these ICs feature several outputs: A&lt;B, A&gt;B and A=B. Using the greater than output, this would be an easy way to generate an inverting signal.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B51D0E-9927-45A1-8F15-B0D29F36C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34072"/>
              </p:ext>
            </p:extLst>
          </p:nvPr>
        </p:nvGraphicFramePr>
        <p:xfrm>
          <a:off x="506129" y="-1694188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2838876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695505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6B2F20F1-D8B0-41AF-8EB9-FDCD7266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384" y="1611389"/>
            <a:ext cx="135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212F4-A626-4714-8A90-4E5A5A0DC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41465"/>
              </p:ext>
            </p:extLst>
          </p:nvPr>
        </p:nvGraphicFramePr>
        <p:xfrm>
          <a:off x="1030004" y="-1376555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3289747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75102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5865F921-5F5F-405F-8DFB-1885F1255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71" y="1316113"/>
            <a:ext cx="13525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1E89B1B-FCF5-43D7-B0FC-D28128A64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80" y="1275727"/>
            <a:ext cx="1429402" cy="1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6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3367"/>
              </p:ext>
            </p:extLst>
          </p:nvPr>
        </p:nvGraphicFramePr>
        <p:xfrm>
          <a:off x="1321066" y="634855"/>
          <a:ext cx="10075246" cy="5654200"/>
        </p:xfrm>
        <a:graphic>
          <a:graphicData uri="http://schemas.openxmlformats.org/drawingml/2006/table">
            <a:tbl>
              <a:tblPr/>
              <a:tblGrid>
                <a:gridCol w="154989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879726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310432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Signal Analysis Method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Fourier Analysis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Schmitt trigger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Zero Crossing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186692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892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our case, this project would use this method to add multiple analog signals of different frequencies to generate digital signals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 transistor gate to create the desired active low needed for radio circuits.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Uses comparator to output a toggling logic signal when analog voltage goes to zero.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787339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 doesn’t involve any hardware.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 in on STM 32 boards, great for filtering out oscillation in digital signal, when noise is in audio/analog signa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Easy implementation with a comparator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73811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 efficient because we would need multiple waves of different frequencies to generate a digital signal when we are only working with two different frequencies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not built on microcontroller we would have to buy a comparator IC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 may not be capable of supplying needed current for the system. Device should be capable of passing ~20mA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our case, this project would use this method to add multiple analog signals of different frequencies to generate digital signals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Simple transistor gate to create the desired active low needed for radio circuits.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Uses comparator to output a toggling logic signal when analog voltage goes to zero.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B51D0E-9927-45A1-8F15-B0D29F36C2A4}"/>
              </a:ext>
            </a:extLst>
          </p:cNvPr>
          <p:cNvGraphicFramePr>
            <a:graphicFrameLocks noGrp="1"/>
          </p:cNvGraphicFramePr>
          <p:nvPr/>
        </p:nvGraphicFramePr>
        <p:xfrm>
          <a:off x="506129" y="-1694188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2838876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6955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212F4-A626-4714-8A90-4E5A5A0DC234}"/>
              </a:ext>
            </a:extLst>
          </p:cNvPr>
          <p:cNvGraphicFramePr>
            <a:graphicFrameLocks noGrp="1"/>
          </p:cNvGraphicFramePr>
          <p:nvPr/>
        </p:nvGraphicFramePr>
        <p:xfrm>
          <a:off x="1030004" y="-1376555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3289747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75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75E4AC-4EDA-4697-BFD8-4DAFACE20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99517"/>
              </p:ext>
            </p:extLst>
          </p:nvPr>
        </p:nvGraphicFramePr>
        <p:xfrm>
          <a:off x="795688" y="-1742047"/>
          <a:ext cx="9783090" cy="416394"/>
        </p:xfrm>
        <a:graphic>
          <a:graphicData uri="http://schemas.openxmlformats.org/drawingml/2006/table">
            <a:tbl>
              <a:tblPr/>
              <a:tblGrid>
                <a:gridCol w="9783090">
                  <a:extLst>
                    <a:ext uri="{9D8B030D-6E8A-4147-A177-3AD203B41FA5}">
                      <a16:colId xmlns:a16="http://schemas.microsoft.com/office/drawing/2014/main" val="4048186148"/>
                    </a:ext>
                  </a:extLst>
                </a:gridCol>
              </a:tblGrid>
              <a:tr h="41639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60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CBD3C8-508C-409C-B968-585083972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58101"/>
              </p:ext>
            </p:extLst>
          </p:nvPr>
        </p:nvGraphicFramePr>
        <p:xfrm>
          <a:off x="3960759" y="-1561189"/>
          <a:ext cx="7317696" cy="347938"/>
        </p:xfrm>
        <a:graphic>
          <a:graphicData uri="http://schemas.openxmlformats.org/drawingml/2006/table">
            <a:tbl>
              <a:tblPr/>
              <a:tblGrid>
                <a:gridCol w="7317696">
                  <a:extLst>
                    <a:ext uri="{9D8B030D-6E8A-4147-A177-3AD203B41FA5}">
                      <a16:colId xmlns:a16="http://schemas.microsoft.com/office/drawing/2014/main" val="4212051506"/>
                    </a:ext>
                  </a:extLst>
                </a:gridCol>
              </a:tblGrid>
              <a:tr h="347938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651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A24214-1052-4258-8398-2A04F513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46649"/>
              </p:ext>
            </p:extLst>
          </p:nvPr>
        </p:nvGraphicFramePr>
        <p:xfrm>
          <a:off x="-2028979" y="-1603936"/>
          <a:ext cx="7569801" cy="313281"/>
        </p:xfrm>
        <a:graphic>
          <a:graphicData uri="http://schemas.openxmlformats.org/drawingml/2006/table">
            <a:tbl>
              <a:tblPr/>
              <a:tblGrid>
                <a:gridCol w="7569801">
                  <a:extLst>
                    <a:ext uri="{9D8B030D-6E8A-4147-A177-3AD203B41FA5}">
                      <a16:colId xmlns:a16="http://schemas.microsoft.com/office/drawing/2014/main" val="863879813"/>
                    </a:ext>
                  </a:extLst>
                </a:gridCol>
              </a:tblGrid>
              <a:tr h="31328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009354"/>
                  </a:ext>
                </a:extLst>
              </a:tr>
            </a:tbl>
          </a:graphicData>
        </a:graphic>
      </p:graphicFrame>
      <p:pic>
        <p:nvPicPr>
          <p:cNvPr id="5128" name="Picture 8">
            <a:extLst>
              <a:ext uri="{FF2B5EF4-FFF2-40B4-BE49-F238E27FC236}">
                <a16:creationId xmlns:a16="http://schemas.microsoft.com/office/drawing/2014/main" id="{28219C79-4B2A-4CD8-A0B2-EE794852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01" y="1456567"/>
            <a:ext cx="2631018" cy="13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3B5FAA-065F-41FF-BAC6-81BAF2FE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8699"/>
              </p:ext>
            </p:extLst>
          </p:nvPr>
        </p:nvGraphicFramePr>
        <p:xfrm>
          <a:off x="1019475" y="-1539043"/>
          <a:ext cx="7346014" cy="347461"/>
        </p:xfrm>
        <a:graphic>
          <a:graphicData uri="http://schemas.openxmlformats.org/drawingml/2006/table">
            <a:tbl>
              <a:tblPr/>
              <a:tblGrid>
                <a:gridCol w="7346014">
                  <a:extLst>
                    <a:ext uri="{9D8B030D-6E8A-4147-A177-3AD203B41FA5}">
                      <a16:colId xmlns:a16="http://schemas.microsoft.com/office/drawing/2014/main" val="1096184565"/>
                    </a:ext>
                  </a:extLst>
                </a:gridCol>
              </a:tblGrid>
              <a:tr h="34746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62185"/>
                  </a:ext>
                </a:extLst>
              </a:tr>
            </a:tbl>
          </a:graphicData>
        </a:graphic>
      </p:graphicFrame>
      <p:pic>
        <p:nvPicPr>
          <p:cNvPr id="5132" name="Picture 12">
            <a:extLst>
              <a:ext uri="{FF2B5EF4-FFF2-40B4-BE49-F238E27FC236}">
                <a16:creationId xmlns:a16="http://schemas.microsoft.com/office/drawing/2014/main" id="{727DE458-68E2-49BA-8A70-6B24A26E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199" y="1389419"/>
            <a:ext cx="1779069" cy="13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FD6A0B-814A-40CC-929D-1C520412B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87101"/>
              </p:ext>
            </p:extLst>
          </p:nvPr>
        </p:nvGraphicFramePr>
        <p:xfrm>
          <a:off x="3854672" y="-1515188"/>
          <a:ext cx="7817876" cy="362150"/>
        </p:xfrm>
        <a:graphic>
          <a:graphicData uri="http://schemas.openxmlformats.org/drawingml/2006/table">
            <a:tbl>
              <a:tblPr/>
              <a:tblGrid>
                <a:gridCol w="7817876">
                  <a:extLst>
                    <a:ext uri="{9D8B030D-6E8A-4147-A177-3AD203B41FA5}">
                      <a16:colId xmlns:a16="http://schemas.microsoft.com/office/drawing/2014/main" val="3146194037"/>
                    </a:ext>
                  </a:extLst>
                </a:gridCol>
              </a:tblGrid>
              <a:tr h="36215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77117"/>
                  </a:ext>
                </a:extLst>
              </a:tr>
            </a:tbl>
          </a:graphicData>
        </a:graphic>
      </p:graphicFrame>
      <p:pic>
        <p:nvPicPr>
          <p:cNvPr id="5134" name="Picture 14">
            <a:extLst>
              <a:ext uri="{FF2B5EF4-FFF2-40B4-BE49-F238E27FC236}">
                <a16:creationId xmlns:a16="http://schemas.microsoft.com/office/drawing/2014/main" id="{4957749D-9C41-4C31-BA4A-B7A6000B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396" y="1518048"/>
            <a:ext cx="1854277" cy="108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7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/>
        </p:nvGraphicFramePr>
        <p:xfrm>
          <a:off x="1321066" y="634855"/>
          <a:ext cx="10075246" cy="5534938"/>
        </p:xfrm>
        <a:graphic>
          <a:graphicData uri="http://schemas.openxmlformats.org/drawingml/2006/table">
            <a:tbl>
              <a:tblPr/>
              <a:tblGrid>
                <a:gridCol w="154989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879726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310432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Circuit Design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 into Controller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Resistor Switching Network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DAC IC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186692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892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design were to include any of the STM32 line, the MCUs have builts in DACs.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only consist of using ~4-6 GPIO, connected to different resistor values to represent variable step voltage output. This output would be passed through an LPF to generate a smooth sinusoid. 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would be using a dedicated High-Speed DAC ICs (such as </a:t>
                      </a:r>
                      <a:r>
                        <a:rPr lang="en-US" sz="1050" b="0" i="0" u="sng" strike="noStrike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DAC38RF82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that only requires digital input translated to an analog wave for us.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787339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Similarly to the dedicated IC, the benefit is there will only be a need to generate digital values.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this option is the simplicity and lack of components needed to generate waveform at low power cost.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 the ease of use, only needing to generate digital values that will quickly be converted to sinusoidal waveform.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73811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Often built in DACs are slow and this may not work within the strict timing constraints of AX.25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be the requirement to create code to drive a resistor network meaning more time would be spent on the DAC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 the dedicated silicon, this will raise the price and power consumption of the board.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design were to include any of the STM32 line, the MCUs have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 DACs.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only consist of using ~4-6 GPIO, connected to different resistor values to represent variable step voltage output. This output would be passed through an LPF to generate a smooth sinusoid. 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would be using a dedicated High-Speed DAC ICs (such as </a:t>
                      </a:r>
                      <a:r>
                        <a:rPr lang="en-US" sz="105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DAC38RF82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that only requires digital input translated to an analog wave for us.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B51D0E-9927-45A1-8F15-B0D29F36C2A4}"/>
              </a:ext>
            </a:extLst>
          </p:cNvPr>
          <p:cNvGraphicFramePr>
            <a:graphicFrameLocks noGrp="1"/>
          </p:cNvGraphicFramePr>
          <p:nvPr/>
        </p:nvGraphicFramePr>
        <p:xfrm>
          <a:off x="506129" y="-1694188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2838876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6955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212F4-A626-4714-8A90-4E5A5A0DC234}"/>
              </a:ext>
            </a:extLst>
          </p:cNvPr>
          <p:cNvGraphicFramePr>
            <a:graphicFrameLocks noGrp="1"/>
          </p:cNvGraphicFramePr>
          <p:nvPr/>
        </p:nvGraphicFramePr>
        <p:xfrm>
          <a:off x="1030004" y="-1376555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3289747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75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75E4AC-4EDA-4697-BFD8-4DAFACE20294}"/>
              </a:ext>
            </a:extLst>
          </p:cNvPr>
          <p:cNvGraphicFramePr>
            <a:graphicFrameLocks noGrp="1"/>
          </p:cNvGraphicFramePr>
          <p:nvPr/>
        </p:nvGraphicFramePr>
        <p:xfrm>
          <a:off x="795688" y="-1742047"/>
          <a:ext cx="9783090" cy="416394"/>
        </p:xfrm>
        <a:graphic>
          <a:graphicData uri="http://schemas.openxmlformats.org/drawingml/2006/table">
            <a:tbl>
              <a:tblPr/>
              <a:tblGrid>
                <a:gridCol w="9783090">
                  <a:extLst>
                    <a:ext uri="{9D8B030D-6E8A-4147-A177-3AD203B41FA5}">
                      <a16:colId xmlns:a16="http://schemas.microsoft.com/office/drawing/2014/main" val="4048186148"/>
                    </a:ext>
                  </a:extLst>
                </a:gridCol>
              </a:tblGrid>
              <a:tr h="41639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6063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B6209E59-25D2-4DF1-8BA9-968E2B19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76" y="1172126"/>
            <a:ext cx="2210602" cy="16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CBD3C8-508C-409C-B968-585083972EAF}"/>
              </a:ext>
            </a:extLst>
          </p:cNvPr>
          <p:cNvGraphicFramePr>
            <a:graphicFrameLocks noGrp="1"/>
          </p:cNvGraphicFramePr>
          <p:nvPr/>
        </p:nvGraphicFramePr>
        <p:xfrm>
          <a:off x="3960759" y="-1561189"/>
          <a:ext cx="7317696" cy="347938"/>
        </p:xfrm>
        <a:graphic>
          <a:graphicData uri="http://schemas.openxmlformats.org/drawingml/2006/table">
            <a:tbl>
              <a:tblPr/>
              <a:tblGrid>
                <a:gridCol w="7317696">
                  <a:extLst>
                    <a:ext uri="{9D8B030D-6E8A-4147-A177-3AD203B41FA5}">
                      <a16:colId xmlns:a16="http://schemas.microsoft.com/office/drawing/2014/main" val="4212051506"/>
                    </a:ext>
                  </a:extLst>
                </a:gridCol>
              </a:tblGrid>
              <a:tr h="347938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65183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2E2C8DFC-9D76-496D-85A2-3CDF6298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84" y="1405372"/>
            <a:ext cx="1781512" cy="12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A24214-1052-4258-8398-2A04F5136C1B}"/>
              </a:ext>
            </a:extLst>
          </p:cNvPr>
          <p:cNvGraphicFramePr>
            <a:graphicFrameLocks noGrp="1"/>
          </p:cNvGraphicFramePr>
          <p:nvPr/>
        </p:nvGraphicFramePr>
        <p:xfrm>
          <a:off x="-2028979" y="-1603936"/>
          <a:ext cx="7569801" cy="313281"/>
        </p:xfrm>
        <a:graphic>
          <a:graphicData uri="http://schemas.openxmlformats.org/drawingml/2006/table">
            <a:tbl>
              <a:tblPr/>
              <a:tblGrid>
                <a:gridCol w="7569801">
                  <a:extLst>
                    <a:ext uri="{9D8B030D-6E8A-4147-A177-3AD203B41FA5}">
                      <a16:colId xmlns:a16="http://schemas.microsoft.com/office/drawing/2014/main" val="863879813"/>
                    </a:ext>
                  </a:extLst>
                </a:gridCol>
              </a:tblGrid>
              <a:tr h="31328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009354"/>
                  </a:ext>
                </a:extLst>
              </a:tr>
            </a:tbl>
          </a:graphicData>
        </a:graphic>
      </p:graphicFrame>
      <p:pic>
        <p:nvPicPr>
          <p:cNvPr id="5126" name="Picture 6">
            <a:extLst>
              <a:ext uri="{FF2B5EF4-FFF2-40B4-BE49-F238E27FC236}">
                <a16:creationId xmlns:a16="http://schemas.microsoft.com/office/drawing/2014/main" id="{2E09B72C-9B48-4533-88AA-05AFA6BC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85" y="1172126"/>
            <a:ext cx="1734746" cy="166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1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Feasibility</a:t>
            </a:r>
          </a:p>
        </p:txBody>
      </p:sp>
    </p:spTree>
    <p:extLst>
      <p:ext uri="{BB962C8B-B14F-4D97-AF65-F5344CB8AC3E}">
        <p14:creationId xmlns:p14="http://schemas.microsoft.com/office/powerpoint/2010/main" val="116748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AE6-DD2F-4643-8104-B0D39F66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TNC? (Terminal Node 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0095-DB41-4A7B-80AF-A15ACDF1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device used by amateur radio operators to participate in AX.25 packet radio networks, with the addition of a modem to convert baseband digital signals to audio tones.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BB2E0-8560-43F4-965A-F0C59CF6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27" y="3563937"/>
            <a:ext cx="3726024" cy="27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16" y="1772503"/>
            <a:ext cx="5137484" cy="448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 the goal of the project aiming to replace hardware that was originally developed in the early 1980s, this means the technical requirements are minimal.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Tasks such as interfacing with UART or detecting the frequency of an audio signal not only have many options but also are very well documented.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5137484" cy="44827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hardware for the project has only a few requirements: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Interface with a terminal program via UART/USB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Packetize data into AX.25 Protocol requirements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Detect the frequency of an incoming audio signal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Output an audio signal representing the packet bitstream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Or output the packet bitstream via UART/USB</a:t>
            </a:r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706580"/>
            <a:ext cx="51374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physical designing and testing will begin after a month of research </a:t>
            </a:r>
          </a:p>
          <a:p>
            <a:r>
              <a:rPr lang="en-US" sz="2400" dirty="0"/>
              <a:t>A goal of our project is to ensure documentation is enough for future groups to have a strong understanding of our system</a:t>
            </a:r>
          </a:p>
          <a:p>
            <a:r>
              <a:rPr lang="en-US" sz="2400" dirty="0"/>
              <a:t> To ensure this outcome, every three weeks we will dedicate time to ensuring the documentation current at that time is thorough and informative.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2F54E-3521-4752-8C5B-6676D47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98" y="815974"/>
            <a:ext cx="2445763" cy="55885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6279137" y="558978"/>
            <a:ext cx="5137484" cy="5139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Gant Chart for Semester 1</a:t>
            </a:r>
          </a:p>
        </p:txBody>
      </p:sp>
    </p:spTree>
    <p:extLst>
      <p:ext uri="{BB962C8B-B14F-4D97-AF65-F5344CB8AC3E}">
        <p14:creationId xmlns:p14="http://schemas.microsoft.com/office/powerpoint/2010/main" val="16946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37" y="1909536"/>
            <a:ext cx="4470132" cy="4351338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table displays our list of components, along with their prices, and if we currently possess them.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possess most of the components personally and from our mentors, so the total cost of this project will be under $100, which is very feasible for our circumstances. </a:t>
            </a:r>
            <a:endParaRPr lang="en-US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02F89B-B0A7-402D-BF53-8AD5324E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64395"/>
              </p:ext>
            </p:extLst>
          </p:nvPr>
        </p:nvGraphicFramePr>
        <p:xfrm>
          <a:off x="5428648" y="522172"/>
          <a:ext cx="6063915" cy="5957551"/>
        </p:xfrm>
        <a:graphic>
          <a:graphicData uri="http://schemas.openxmlformats.org/drawingml/2006/table">
            <a:tbl>
              <a:tblPr/>
              <a:tblGrid>
                <a:gridCol w="2695074">
                  <a:extLst>
                    <a:ext uri="{9D8B030D-6E8A-4147-A177-3AD203B41FA5}">
                      <a16:colId xmlns:a16="http://schemas.microsoft.com/office/drawing/2014/main" val="924841940"/>
                    </a:ext>
                  </a:extLst>
                </a:gridCol>
                <a:gridCol w="1524952">
                  <a:extLst>
                    <a:ext uri="{9D8B030D-6E8A-4147-A177-3AD203B41FA5}">
                      <a16:colId xmlns:a16="http://schemas.microsoft.com/office/drawing/2014/main" val="1122717518"/>
                    </a:ext>
                  </a:extLst>
                </a:gridCol>
                <a:gridCol w="1843889">
                  <a:extLst>
                    <a:ext uri="{9D8B030D-6E8A-4147-A177-3AD203B41FA5}">
                      <a16:colId xmlns:a16="http://schemas.microsoft.com/office/drawing/2014/main" val="3836689498"/>
                    </a:ext>
                  </a:extLst>
                </a:gridCol>
              </a:tblGrid>
              <a:tr h="585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Rented/Posses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8203675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STM32F446RE Nucleo board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$14.90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8683880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Arduino Uno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741179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168410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MOSFET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$2.95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677541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Resistors(22 kΩ, 4.7 kΩ, 470 Ω)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2084812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 (100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450509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USB logic analyzer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5564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breadboard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760184"/>
                  </a:ext>
                </a:extLst>
              </a:tr>
              <a:tr h="422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mm/2.5 mm jack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$2.09/$2.99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4568982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jumper wires(M-M, M-F,F-F)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342669"/>
                  </a:ext>
                </a:extLst>
              </a:tr>
              <a:tr h="24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RS232 Cable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X ($4.29)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848528"/>
                  </a:ext>
                </a:extLst>
              </a:tr>
              <a:tr h="292530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$31.51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71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48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0F9-1E01-4197-952F-5EEBE52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  <a:br>
              <a:rPr lang="en-US" b="1" dirty="0"/>
            </a:br>
            <a:r>
              <a:rPr lang="en-US" b="1" dirty="0"/>
              <a:t>(PC to TNC)</a:t>
            </a:r>
          </a:p>
        </p:txBody>
      </p:sp>
    </p:spTree>
    <p:extLst>
      <p:ext uri="{BB962C8B-B14F-4D97-AF65-F5344CB8AC3E}">
        <p14:creationId xmlns:p14="http://schemas.microsoft.com/office/powerpoint/2010/main" val="316649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18D-1509-4B17-B3D9-BD85CCC4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4A9E-F272-49A0-A020-F452769A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Packet format from PC to TNC or vice versa. Containing a start and end flag with a payload in the middle. (Assuming those flags will be considered our PTT?)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BB71A0-3AA6-42B4-8B26-E9AA8F94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77773"/>
              </p:ext>
            </p:extLst>
          </p:nvPr>
        </p:nvGraphicFramePr>
        <p:xfrm>
          <a:off x="1863558" y="4154905"/>
          <a:ext cx="8127999" cy="38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21">
                  <a:extLst>
                    <a:ext uri="{9D8B030D-6E8A-4147-A177-3AD203B41FA5}">
                      <a16:colId xmlns:a16="http://schemas.microsoft.com/office/drawing/2014/main" val="2136550664"/>
                    </a:ext>
                  </a:extLst>
                </a:gridCol>
                <a:gridCol w="6007768">
                  <a:extLst>
                    <a:ext uri="{9D8B030D-6E8A-4147-A177-3AD203B41FA5}">
                      <a16:colId xmlns:a16="http://schemas.microsoft.com/office/drawing/2014/main" val="3619235492"/>
                    </a:ext>
                  </a:extLst>
                </a:gridCol>
                <a:gridCol w="1096210">
                  <a:extLst>
                    <a:ext uri="{9D8B030D-6E8A-4147-A177-3AD203B41FA5}">
                      <a16:colId xmlns:a16="http://schemas.microsoft.com/office/drawing/2014/main" val="2142186274"/>
                    </a:ext>
                  </a:extLst>
                </a:gridCol>
              </a:tblGrid>
              <a:tr h="3846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84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48D7-A6E3-43C6-B33C-E19E0657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  <a:br>
              <a:rPr lang="en-US" b="1" dirty="0"/>
            </a:br>
            <a:r>
              <a:rPr lang="en-US" b="1" dirty="0"/>
              <a:t>(TNC to TNC)</a:t>
            </a:r>
          </a:p>
        </p:txBody>
      </p:sp>
    </p:spTree>
    <p:extLst>
      <p:ext uri="{BB962C8B-B14F-4D97-AF65-F5344CB8AC3E}">
        <p14:creationId xmlns:p14="http://schemas.microsoft.com/office/powerpoint/2010/main" val="18444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153-16EE-4182-803E-A5605C6A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HDLC (High level Data Link Control)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1C3B14-E20B-4648-9EFD-5A599565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1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Flags (start and end)</a:t>
            </a:r>
            <a:r>
              <a:rPr lang="en-US" dirty="0"/>
              <a:t> </a:t>
            </a:r>
            <a:r>
              <a:rPr lang="en-US"/>
              <a:t>– 01111110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Address</a:t>
            </a:r>
            <a:r>
              <a:rPr lang="en-US" dirty="0"/>
              <a:t> – AX.25</a:t>
            </a:r>
          </a:p>
          <a:p>
            <a:pPr marL="0" indent="0">
              <a:buNone/>
            </a:pPr>
            <a:r>
              <a:rPr lang="en-US" b="1" u="sng" dirty="0"/>
              <a:t>Control</a:t>
            </a:r>
            <a:r>
              <a:rPr lang="en-US" dirty="0"/>
              <a:t> – What is the data? Information, number, unnumbered, or supervisory</a:t>
            </a:r>
          </a:p>
          <a:p>
            <a:pPr marL="0" indent="0">
              <a:buNone/>
            </a:pPr>
            <a:r>
              <a:rPr lang="en-US" b="1" u="sng" dirty="0"/>
              <a:t>Information</a:t>
            </a:r>
            <a:r>
              <a:rPr lang="en-US" dirty="0"/>
              <a:t> – Basically your data up to 256 octets(512 bytes)</a:t>
            </a:r>
          </a:p>
          <a:p>
            <a:pPr marL="0" indent="0">
              <a:buNone/>
            </a:pPr>
            <a:r>
              <a:rPr lang="en-US" b="1" u="sng" dirty="0"/>
              <a:t>FCS(aka Parity Bits) </a:t>
            </a:r>
            <a:r>
              <a:rPr lang="en-US" dirty="0"/>
              <a:t>– used for error checking, a set of bits defined at the transmission side from the other frames using algorithm. If not the same on the received side packet is discarded.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9E28-8646-468D-A06F-B90AF99C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6" y="5432847"/>
            <a:ext cx="8694108" cy="11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AX.25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3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Specifies that the address field of the HDLC frame be split into multiple addresses: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 Address</a:t>
            </a:r>
          </a:p>
          <a:p>
            <a:r>
              <a:rPr lang="en-US" dirty="0"/>
              <a:t>Zero or more repeater addresses</a:t>
            </a:r>
          </a:p>
          <a:p>
            <a:r>
              <a:rPr lang="en-US" dirty="0"/>
              <a:t>Destination Address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Addresses correspond to stations call signs</a:t>
            </a:r>
          </a:p>
        </p:txBody>
      </p:sp>
    </p:spTree>
    <p:extLst>
      <p:ext uri="{BB962C8B-B14F-4D97-AF65-F5344CB8AC3E}">
        <p14:creationId xmlns:p14="http://schemas.microsoft.com/office/powerpoint/2010/main" val="317448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4BF7234-FEBE-4D32-A091-484991DB6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" r="10272" b="11622"/>
          <a:stretch/>
        </p:blipFill>
        <p:spPr>
          <a:xfrm>
            <a:off x="910065" y="1082666"/>
            <a:ext cx="10371870" cy="46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4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072-1A07-41A1-8121-49D88BE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Scope of Work</a:t>
            </a:r>
          </a:p>
        </p:txBody>
      </p:sp>
    </p:spTree>
    <p:extLst>
      <p:ext uri="{BB962C8B-B14F-4D97-AF65-F5344CB8AC3E}">
        <p14:creationId xmlns:p14="http://schemas.microsoft.com/office/powerpoint/2010/main" val="245394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1657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TNC MCU Assignment 1</vt:lpstr>
      <vt:lpstr>What is a TNC? (Terminal Node Controller)</vt:lpstr>
      <vt:lpstr>How packets are formatted (PC to TNC)</vt:lpstr>
      <vt:lpstr>KISS Mode</vt:lpstr>
      <vt:lpstr>How packets are formatted (TNC to TNC)</vt:lpstr>
      <vt:lpstr>HDLC (High level Data Link Control) </vt:lpstr>
      <vt:lpstr>AX.25 Protocol</vt:lpstr>
      <vt:lpstr>PowerPoint Presentation</vt:lpstr>
      <vt:lpstr>Scope of Work</vt:lpstr>
      <vt:lpstr>System Basic Functionality</vt:lpstr>
      <vt:lpstr>Objective Tree</vt:lpstr>
      <vt:lpstr>Specs</vt:lpstr>
      <vt:lpstr>PowerPoint Presentation</vt:lpstr>
      <vt:lpstr>Alternatives and Tradeoffs</vt:lpstr>
      <vt:lpstr>PowerPoint Presentation</vt:lpstr>
      <vt:lpstr>PowerPoint Presentation</vt:lpstr>
      <vt:lpstr>PowerPoint Presentation</vt:lpstr>
      <vt:lpstr>PowerPoint Presentation</vt:lpstr>
      <vt:lpstr>Feasibility</vt:lpstr>
      <vt:lpstr>Technological Analysis</vt:lpstr>
      <vt:lpstr>Time Analysis</vt:lpstr>
      <vt:lpstr>Cost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22</cp:revision>
  <dcterms:created xsi:type="dcterms:W3CDTF">2020-02-11T21:35:18Z</dcterms:created>
  <dcterms:modified xsi:type="dcterms:W3CDTF">2020-02-18T07:19:09Z</dcterms:modified>
</cp:coreProperties>
</file>