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Average"/>
      <p:regular r:id="rId18"/>
    </p:embeddedFont>
    <p:embeddedFont>
      <p:font typeface="Oswald"/>
      <p:regular r:id="rId19"/>
      <p:bold r:id="rId20"/>
    </p:embeddedFont>
    <p:embeddedFont>
      <p:font typeface="Comfortaa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swald-bold.fntdata"/><Relationship Id="rId11" Type="http://schemas.openxmlformats.org/officeDocument/2006/relationships/slide" Target="slides/slide6.xml"/><Relationship Id="rId22" Type="http://schemas.openxmlformats.org/officeDocument/2006/relationships/font" Target="fonts/Comfortaa-bold.fntdata"/><Relationship Id="rId10" Type="http://schemas.openxmlformats.org/officeDocument/2006/relationships/slide" Target="slides/slide5.xml"/><Relationship Id="rId21" Type="http://schemas.openxmlformats.org/officeDocument/2006/relationships/font" Target="fonts/Comfortaa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swald-regular.fntdata"/><Relationship Id="rId6" Type="http://schemas.openxmlformats.org/officeDocument/2006/relationships/slide" Target="slides/slide1.xml"/><Relationship Id="rId18" Type="http://schemas.openxmlformats.org/officeDocument/2006/relationships/font" Target="fonts/Averag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8562f30376_2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8562f30376_2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8562f30376_2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8562f30376_2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5ba07cb981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5ba07cb981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5ba07cb981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5ba07cb981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562f30376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562f30376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8562f3037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8562f3037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Una empresa dedicada a la venta de productos de aseo enfrenta dificultades para gestionar grandes volúmenes de ventas, ya que actualmente depende de procesos manuales. Esta limitación obstaculiza la expansión del negocio y complica la administración de sus transacciones. Como consecuencia, los clientes experimentan largos tiempos de espera y dificultades al momento de realizar sus compras, debido a que la atención depende de la disponibilidad en WhatsApp para responder mensajes. </a:t>
            </a:r>
            <a:endParaRPr sz="14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4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Adicionalmente, la empresa ofrece despacho a domicilio en un radio de 3 km. Sin embargo, calcular el valor adicional del servicio cuando la entrega se encuentra fuera de ese rango es un proceso manual y aún más tedioso, lo que aumenta los tiempos de respuesta y afecta la experiencia del cliente.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562f30376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562f30376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8562f30376_2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8562f30376_2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Para este proyecto, se desarrollará una plataforma web que será de modalidad PWA la cual automatizará los procesos de compra y gestión de inventario de los productos que tenga disponibles la empresa de manera presencial.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Se desarrollará en conjunto con una base de datos la cual almacenará toda la información de los productos que tenga disponible  para que los clientes puedan comprar en base a sus necesidades y capacidad de la empresa. </a:t>
            </a:r>
            <a:endParaRPr sz="1800">
              <a:solidFill>
                <a:schemeClr val="dk1"/>
              </a:solidFill>
              <a:latin typeface="Average"/>
              <a:ea typeface="Average"/>
              <a:cs typeface="Average"/>
              <a:sym typeface="Average"/>
            </a:endParaRPr>
          </a:p>
          <a:p>
            <a:pPr indent="0" lvl="0" marL="0" rtl="0" algn="just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1800">
                <a:solidFill>
                  <a:schemeClr val="dk1"/>
                </a:solidFill>
                <a:latin typeface="Average"/>
                <a:ea typeface="Average"/>
                <a:cs typeface="Average"/>
                <a:sym typeface="Average"/>
              </a:rPr>
              <a:t>Además se hará una integración de la plataforma de pago Mercadopago para poder darle una opción segura y eficiente al cliente y al usuario. 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562f30376_2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562f30376_2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85660a0af2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385660a0af2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8562f30376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8562f30376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>
    <mc:Choice Requires="p14">
      <p:transition p14:dur="400">
        <p:fade thruBlk="1"/>
      </p:transition>
    </mc:Choice>
    <mc:Fallback>
      <p:transition>
        <p:fade/>
      </p:transition>
    </mc:Fallback>
  </mc:AlternateConten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1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Relationship Id="rId4" Type="http://schemas.openxmlformats.org/officeDocument/2006/relationships/image" Target="../media/image4.jpg"/><Relationship Id="rId5" Type="http://schemas.openxmlformats.org/officeDocument/2006/relationships/image" Target="../media/image3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1.png"/><Relationship Id="rId5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>
            <a:off x="0" y="286250"/>
            <a:ext cx="9144000" cy="578400"/>
          </a:xfrm>
          <a:prstGeom prst="rect">
            <a:avLst/>
          </a:prstGeom>
          <a:solidFill>
            <a:srgbClr val="B4A7D6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3"/>
          <p:cNvSpPr txBox="1"/>
          <p:nvPr>
            <p:ph type="title"/>
          </p:nvPr>
        </p:nvSpPr>
        <p:spPr>
          <a:xfrm>
            <a:off x="490250" y="920975"/>
            <a:ext cx="6227100" cy="229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Presentación Capstone: FASE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/>
              <a:t>( PROYECTO: </a:t>
            </a:r>
            <a:r>
              <a:rPr lang="es" sz="1900"/>
              <a:t>CleanFlow - PWA de gestión de productos de aseo</a:t>
            </a:r>
            <a:r>
              <a:rPr lang="es" sz="2400"/>
              <a:t>) </a:t>
            </a:r>
            <a:endParaRPr sz="2400"/>
          </a:p>
        </p:txBody>
      </p:sp>
      <p:sp>
        <p:nvSpPr>
          <p:cNvPr id="61" name="Google Shape;61;p13"/>
          <p:cNvSpPr txBox="1"/>
          <p:nvPr>
            <p:ph idx="4294967295" type="subTitle"/>
          </p:nvPr>
        </p:nvSpPr>
        <p:spPr>
          <a:xfrm>
            <a:off x="542600" y="3310400"/>
            <a:ext cx="2412600" cy="15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602">
                <a:solidFill>
                  <a:schemeClr val="lt1"/>
                </a:solidFill>
              </a:rPr>
              <a:t>Integrantes:</a:t>
            </a:r>
            <a:endParaRPr b="1" sz="16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2">
                <a:solidFill>
                  <a:schemeClr val="lt1"/>
                </a:solidFill>
              </a:rPr>
              <a:t>Jorge Aguilera.</a:t>
            </a:r>
            <a:endParaRPr sz="14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2">
                <a:solidFill>
                  <a:schemeClr val="lt1"/>
                </a:solidFill>
              </a:rPr>
              <a:t>Lucas Fernández.</a:t>
            </a:r>
            <a:endParaRPr sz="1402">
              <a:solidFill>
                <a:schemeClr val="lt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402">
                <a:solidFill>
                  <a:schemeClr val="lt1"/>
                </a:solidFill>
              </a:rPr>
              <a:t>Jeremy Garrido.</a:t>
            </a:r>
            <a:endParaRPr/>
          </a:p>
        </p:txBody>
      </p:sp>
      <p:pic>
        <p:nvPicPr>
          <p:cNvPr id="62" name="Google Shape;62;p13"/>
          <p:cNvPicPr preferRelativeResize="0"/>
          <p:nvPr/>
        </p:nvPicPr>
        <p:blipFill rotWithShape="1">
          <a:blip r:embed="rId3">
            <a:alphaModFix/>
          </a:blip>
          <a:srcRect b="37806" l="0" r="0" t="37480"/>
          <a:stretch/>
        </p:blipFill>
        <p:spPr>
          <a:xfrm>
            <a:off x="6835700" y="286250"/>
            <a:ext cx="2194599" cy="542349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 title="cleaning (2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72150" y="2714050"/>
            <a:ext cx="2121850" cy="212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2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SOLUCIÓN</a:t>
            </a:r>
            <a:r>
              <a:rPr lang="es"/>
              <a:t> PROPUESTA</a:t>
            </a:r>
            <a:endParaRPr/>
          </a:p>
        </p:txBody>
      </p:sp>
      <p:pic>
        <p:nvPicPr>
          <p:cNvPr id="142" name="Google Shape;14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70825"/>
            <a:ext cx="8839199" cy="287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El proyecto CleanFlow representa una propuesta sólida y pertinente que integra de manera efectiva las competencias del perfil de egreso de Ingeniería en Informática, </a:t>
            </a:r>
            <a:r>
              <a:rPr lang="es">
                <a:solidFill>
                  <a:schemeClr val="dk1"/>
                </a:solidFill>
              </a:rPr>
              <a:t>vinculandose</a:t>
            </a:r>
            <a:r>
              <a:rPr lang="es">
                <a:solidFill>
                  <a:schemeClr val="dk1"/>
                </a:solidFill>
              </a:rPr>
              <a:t> con intereses profesionales reales en el desarrollo de software, modelado de datos y gestión de sistemas. Su diseño aborda una necesidad concreta en el mercado de las pequeñas y medianas empresas, que es la digitalización y automatización de procesos comerciales, ofreciendo una solución escalable, segura y alineada con las exigencias actuales de la industria.</a:t>
            </a:r>
            <a:endParaRPr>
              <a:solidFill>
                <a:schemeClr val="dk1"/>
              </a:solidFill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23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CONCLUSIÓN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/>
          <p:nvPr/>
        </p:nvSpPr>
        <p:spPr>
          <a:xfrm>
            <a:off x="0" y="2254500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type="title"/>
          </p:nvPr>
        </p:nvSpPr>
        <p:spPr>
          <a:xfrm>
            <a:off x="311700" y="1911600"/>
            <a:ext cx="8520600" cy="132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9600"/>
              <a:t>¡MUCHAS GRACIAS!</a:t>
            </a:r>
            <a:endParaRPr sz="9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b="25160" l="0" r="0" t="0"/>
          <a:stretch/>
        </p:blipFill>
        <p:spPr>
          <a:xfrm>
            <a:off x="1093675" y="1306000"/>
            <a:ext cx="1845600" cy="1841700"/>
          </a:xfrm>
          <a:prstGeom prst="ellipse">
            <a:avLst/>
          </a:prstGeom>
          <a:noFill/>
          <a:ln>
            <a:noFill/>
          </a:ln>
        </p:spPr>
      </p:pic>
      <p:sp>
        <p:nvSpPr>
          <p:cNvPr id="69" name="Google Shape;69;p14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INTEGRANTES DEL PROYECTO</a:t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1165194" y="3147601"/>
            <a:ext cx="1702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925" lIns="51850" spcFirstLastPara="1" rIns="51850" wrap="square" tIns="2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Lucas Fernández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/>
          <p:nvPr/>
        </p:nvSpPr>
        <p:spPr>
          <a:xfrm>
            <a:off x="3691494" y="4532626"/>
            <a:ext cx="17025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925" lIns="51850" spcFirstLastPara="1" rIns="51850" wrap="square" tIns="2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Jeremy Garrido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3" name="Google Shape;73;p14" title="7108e678-246f-42d0-90b8-06bcf4660c47.jpg"/>
          <p:cNvPicPr preferRelativeResize="0"/>
          <p:nvPr/>
        </p:nvPicPr>
        <p:blipFill rotWithShape="1">
          <a:blip r:embed="rId4">
            <a:alphaModFix/>
          </a:blip>
          <a:srcRect b="14311" l="0" r="0" t="14311"/>
          <a:stretch/>
        </p:blipFill>
        <p:spPr>
          <a:xfrm>
            <a:off x="3629099" y="2750451"/>
            <a:ext cx="1885800" cy="1798500"/>
          </a:xfrm>
          <a:prstGeom prst="flowChartConnector">
            <a:avLst/>
          </a:prstGeom>
          <a:noFill/>
          <a:ln cap="flat" cmpd="sng" w="54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74" name="Google Shape;74;p14"/>
          <p:cNvSpPr/>
          <p:nvPr/>
        </p:nvSpPr>
        <p:spPr>
          <a:xfrm>
            <a:off x="5965775" y="3147625"/>
            <a:ext cx="2363700" cy="2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25925" lIns="51850" spcFirstLastPara="1" rIns="51850" wrap="square" tIns="259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chemeClr val="dk1"/>
                </a:solidFill>
              </a:rPr>
              <a:t>Jorge Aguilera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75" name="Google Shape;75;p14"/>
          <p:cNvPicPr preferRelativeResize="0"/>
          <p:nvPr/>
        </p:nvPicPr>
        <p:blipFill rotWithShape="1">
          <a:blip r:embed="rId5">
            <a:alphaModFix/>
          </a:blip>
          <a:srcRect b="12286" l="0" r="0" t="1005"/>
          <a:stretch/>
        </p:blipFill>
        <p:spPr>
          <a:xfrm>
            <a:off x="6204725" y="1182520"/>
            <a:ext cx="1885800" cy="1831200"/>
          </a:xfrm>
          <a:prstGeom prst="ellipse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498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Problemática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Objetivo Proyecto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Alcance Proyecto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Tiempo Asociado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Competencias Asociadas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Solución Propuesta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Conclusión</a:t>
            </a:r>
            <a:endParaRPr>
              <a:solidFill>
                <a:schemeClr val="dk1"/>
              </a:solidFill>
            </a:endParaRPr>
          </a:p>
          <a:p>
            <a:pPr indent="-209550" lvl="0" marL="360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➔"/>
            </a:pPr>
            <a:r>
              <a:rPr lang="es">
                <a:solidFill>
                  <a:schemeClr val="dk1"/>
                </a:solidFill>
              </a:rPr>
              <a:t>Reflexiones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1" name="Google Shape;81;p15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CONTENIDOS A DESARROLLAR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PROBLEMÁTICA</a:t>
            </a:r>
            <a:endParaRPr/>
          </a:p>
        </p:txBody>
      </p:sp>
      <p:pic>
        <p:nvPicPr>
          <p:cNvPr id="90" name="Google Shape;90;p16" title="mapa-de-ubica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2500" y="2081663"/>
            <a:ext cx="1485524" cy="1578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 title="whatsapp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74913" y="2274063"/>
            <a:ext cx="1194150" cy="119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6" title="el-tiempo-pasa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45000" y="2235950"/>
            <a:ext cx="1270400" cy="127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-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6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x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/>
          <p:nvPr/>
        </p:nvSpPr>
        <p:spPr>
          <a:xfrm>
            <a:off x="360000" y="1594025"/>
            <a:ext cx="8472300" cy="8511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i="1" lang="es" sz="13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"Desarrollar una PWA para una empresa de artículos de aseo que gestione productos, ventas, inventario y reportes, integrando pagos con Mercado Pago para automatizar procesos, mejorar la experiencia del cliente y apoyar la toma de decisiones."</a:t>
            </a:r>
            <a:endParaRPr sz="1100"/>
          </a:p>
        </p:txBody>
      </p:sp>
      <p:sp>
        <p:nvSpPr>
          <p:cNvPr id="98" name="Google Shape;9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7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OBJETIVO DEL PROYECTO</a:t>
            </a:r>
            <a:endParaRPr/>
          </a:p>
        </p:txBody>
      </p:sp>
      <p:grpSp>
        <p:nvGrpSpPr>
          <p:cNvPr id="101" name="Google Shape;101;p17"/>
          <p:cNvGrpSpPr/>
          <p:nvPr/>
        </p:nvGrpSpPr>
        <p:grpSpPr>
          <a:xfrm>
            <a:off x="3341100" y="2625000"/>
            <a:ext cx="2242500" cy="2242500"/>
            <a:chOff x="3341100" y="2625000"/>
            <a:chExt cx="2242500" cy="2242500"/>
          </a:xfrm>
        </p:grpSpPr>
        <p:sp>
          <p:nvSpPr>
            <p:cNvPr id="102" name="Google Shape;102;p17"/>
            <p:cNvSpPr/>
            <p:nvPr/>
          </p:nvSpPr>
          <p:spPr>
            <a:xfrm>
              <a:off x="4142225" y="3429000"/>
              <a:ext cx="640500" cy="6345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latin typeface="Average"/>
                <a:ea typeface="Average"/>
                <a:cs typeface="Average"/>
                <a:sym typeface="Average"/>
              </a:endParaRPr>
            </a:p>
          </p:txBody>
        </p:sp>
        <p:pic>
          <p:nvPicPr>
            <p:cNvPr id="103" name="Google Shape;103;p17" title="automatizado.png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341100" y="2625000"/>
              <a:ext cx="2242500" cy="22425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18"/>
          <p:cNvSpPr txBox="1"/>
          <p:nvPr>
            <p:ph idx="1" type="body"/>
          </p:nvPr>
        </p:nvSpPr>
        <p:spPr>
          <a:xfrm>
            <a:off x="311700" y="3837475"/>
            <a:ext cx="8520600" cy="9249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s">
                <a:solidFill>
                  <a:schemeClr val="dk1"/>
                </a:solidFill>
              </a:rPr>
              <a:t>El sistema permitirá gestionar productos, ventas, inventario, usuarios y reportes, integrará pasarela de pagos y estará disponible como PWA. No incluirá soporte multilenguaje ni seguimiento de pedidos en tiempo real.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10" name="Google Shape;110;p18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ALCANCE DEL PROYECTO</a:t>
            </a:r>
            <a:endParaRPr/>
          </a:p>
        </p:txBody>
      </p:sp>
      <p:pic>
        <p:nvPicPr>
          <p:cNvPr id="112" name="Google Shape;112;p18" title="ap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6950" y="1646700"/>
            <a:ext cx="1850100" cy="185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9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TIEMPO ASOCIADO</a:t>
            </a:r>
            <a:endParaRPr/>
          </a:p>
        </p:txBody>
      </p:sp>
      <p:pic>
        <p:nvPicPr>
          <p:cNvPr id="120" name="Google Shape;12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462283"/>
            <a:ext cx="8520600" cy="312571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5401" y="150500"/>
            <a:ext cx="6713201" cy="48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519975"/>
            <a:ext cx="4480800" cy="29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Análisis de requerimientos</a:t>
            </a: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Gestión de proyectos.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Desarrollar una solución de software.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Propuestas de solución </a:t>
            </a: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informáticas.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Programación de rutinas de BD.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Construcción de modelos de datos.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Construir un modelo arquitectónico.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  <a:p>
            <a:pPr indent="-3238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omfortaa"/>
              <a:buChar char="●"/>
            </a:pPr>
            <a:r>
              <a:rPr lang="es" sz="1500">
                <a:solidFill>
                  <a:schemeClr val="dk1"/>
                </a:solidFill>
                <a:latin typeface="Comfortaa"/>
                <a:ea typeface="Comfortaa"/>
                <a:cs typeface="Comfortaa"/>
                <a:sym typeface="Comfortaa"/>
              </a:rPr>
              <a:t>Implementar controles de seguridad.</a:t>
            </a:r>
            <a:endParaRPr sz="1500">
              <a:solidFill>
                <a:schemeClr val="dk1"/>
              </a:solidFill>
              <a:latin typeface="Comfortaa"/>
              <a:ea typeface="Comfortaa"/>
              <a:cs typeface="Comfortaa"/>
              <a:sym typeface="Comfortaa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0" y="414125"/>
            <a:ext cx="9144000" cy="634500"/>
          </a:xfrm>
          <a:prstGeom prst="rect">
            <a:avLst/>
          </a:prstGeom>
          <a:solidFill>
            <a:srgbClr val="20124D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COMPETENCIAS ASOCIADAS</a:t>
            </a:r>
            <a:endParaRPr/>
          </a:p>
        </p:txBody>
      </p:sp>
      <p:pic>
        <p:nvPicPr>
          <p:cNvPr id="134" name="Google Shape;134;p21" title="servici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82400" y="1657375"/>
            <a:ext cx="2682600" cy="268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4F3B82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