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jdecontrols/jdecontrol1.xml" ContentType="application/vnd.wps-officedocument.jdeControl+xml"/>
  <Override PartName="/ppt/jdecontrols/jdecontrol10.xml" ContentType="application/vnd.wps-officedocument.jdeControl+xml"/>
  <Override PartName="/ppt/jdecontrols/jdecontrol11.xml" ContentType="application/vnd.wps-officedocument.jdeControl+xml"/>
  <Override PartName="/ppt/jdecontrols/jdecontrol12.xml" ContentType="application/vnd.wps-officedocument.jdeControl+xml"/>
  <Override PartName="/ppt/jdecontrols/jdecontrol13.xml" ContentType="application/vnd.wps-officedocument.jdeControl+xml"/>
  <Override PartName="/ppt/jdecontrols/jdecontrol14.xml" ContentType="application/vnd.wps-officedocument.jdeControl+xml"/>
  <Override PartName="/ppt/jdecontrols/jdecontrol15.xml" ContentType="application/vnd.wps-officedocument.jdeControl+xml"/>
  <Override PartName="/ppt/jdecontrols/jdecontrol16.xml" ContentType="application/vnd.wps-officedocument.jdeControl+xml"/>
  <Override PartName="/ppt/jdecontrols/jdecontrol17.xml" ContentType="application/vnd.wps-officedocument.jdeControl+xml"/>
  <Override PartName="/ppt/jdecontrols/jdecontrol18.xml" ContentType="application/vnd.wps-officedocument.jdeControl+xml"/>
  <Override PartName="/ppt/jdecontrols/jdecontrol19.xml" ContentType="application/vnd.wps-officedocument.jdeControl+xml"/>
  <Override PartName="/ppt/jdecontrols/jdecontrol2.xml" ContentType="application/vnd.wps-officedocument.jdeControl+xml"/>
  <Override PartName="/ppt/jdecontrols/jdecontrol20.xml" ContentType="application/vnd.wps-officedocument.jdeControl+xml"/>
  <Override PartName="/ppt/jdecontrols/jdecontrol21.xml" ContentType="application/vnd.wps-officedocument.jdeControl+xml"/>
  <Override PartName="/ppt/jdecontrols/jdecontrol22.xml" ContentType="application/vnd.wps-officedocument.jdeControl+xml"/>
  <Override PartName="/ppt/jdecontrols/jdecontrol23.xml" ContentType="application/vnd.wps-officedocument.jdeControl+xml"/>
  <Override PartName="/ppt/jdecontrols/jdecontrol24.xml" ContentType="application/vnd.wps-officedocument.jdeControl+xml"/>
  <Override PartName="/ppt/jdecontrols/jdecontrol3.xml" ContentType="application/vnd.wps-officedocument.jdeControl+xml"/>
  <Override PartName="/ppt/jdecontrols/jdecontrol4.xml" ContentType="application/vnd.wps-officedocument.jdeControl+xml"/>
  <Override PartName="/ppt/jdecontrols/jdecontrol5.xml" ContentType="application/vnd.wps-officedocument.jdeControl+xml"/>
  <Override PartName="/ppt/jdecontrols/jdecontrol6.xml" ContentType="application/vnd.wps-officedocument.jdeControl+xml"/>
  <Override PartName="/ppt/jdecontrols/jdecontrol7.xml" ContentType="application/vnd.wps-officedocument.jdeControl+xml"/>
  <Override PartName="/ppt/jdecontrols/jdecontrol8.xml" ContentType="application/vnd.wps-officedocument.jdeControl+xml"/>
  <Override PartName="/ppt/jdecontrols/jdecontrol9.xml" ContentType="application/vnd.wps-officedocument.jdeContro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jdecontrols/jdecontrol1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动词</caption>
      <name>CheckBox1</name>
      <back_color>4294967295</back_color>
      <fore_color>4278190080</fore_color>
      <visible>true</visible>
      <back_style>true</back_style>
      <value>false</value>
    </property>
    <property type="geometry">
      <left>6293485</left>
      <top>1464945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0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数次</caption>
      <name>CheckBox9</name>
      <back_color>4294967295</back_color>
      <fore_color>4278190080</fore_color>
      <visible>true</visible>
      <back_style>true</back_style>
      <value>false</value>
    </property>
    <property type="geometry">
      <left>8040370</left>
      <top>1464945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1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副词</caption>
      <name>CheckBox8</name>
      <back_color>4294967295</back_color>
      <fore_color>4278190080</fore_color>
      <visible>true</visible>
      <back_style>true</back_style>
      <value>false</value>
    </property>
    <property type="geometry">
      <left>8622665</left>
      <top>1464945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2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名词复数</caption>
      <name>CheckBox7</name>
      <back_color>4294967295</back_color>
      <fore_color>4294923520</fore_color>
      <visible>true</visible>
      <back_style>true</back_style>
      <value>false</value>
    </property>
    <property type="geometry">
      <left>9204960</left>
      <top>1464945</top>
      <width>867410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3.xml><?xml version="1.0" encoding="utf-8"?>
<wpsjdecontrol:jdecontrol xmlns:wpsjdecontrol="http://www.wps.cn/officeDocument/2020/jdeControlExtension">
  <control type="optionbutton">
    <property type="actions">
      <enabled>true</enabled>
      <word_wrap>true</word_wrap>
      <auto_size>false</auto_size>
    </property>
    <property type="facade">
      <caption>前缀</caption>
      <name>OptionButton1</name>
      <back_color>4294967295</back_color>
      <fore_color>4278190080</fore_color>
      <visible>true</visible>
      <back_style>true</back_style>
      <value>false</value>
    </property>
    <property type="geometry">
      <left>1960245</left>
      <top>3456305</top>
      <width>714375</width>
      <height>266700</height>
    </property>
    <property type="others">
      <group_name/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4.xml><?xml version="1.0" encoding="utf-8"?>
<wpsjdecontrol:jdecontrol xmlns:wpsjdecontrol="http://www.wps.cn/officeDocument/2020/jdeControlExtension">
  <control type="optionbutton">
    <property type="actions">
      <enabled>true</enabled>
      <word_wrap>true</word_wrap>
      <auto_size>false</auto_size>
    </property>
    <property type="facade">
      <caption>后缀</caption>
      <name>OptionButton2</name>
      <back_color>4294967295</back_color>
      <fore_color>4278190080</fore_color>
      <visible>true</visible>
      <back_style>true</back_style>
      <value>false</value>
    </property>
    <property type="geometry">
      <left>2674620</left>
      <top>3456305</top>
      <width>714375</width>
      <height>266700</height>
    </property>
    <property type="others">
      <group_name/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5.xml><?xml version="1.0" encoding="utf-8"?>
<wpsjdecontrol:jdecontrol xmlns:wpsjdecontrol="http://www.wps.cn/officeDocument/2020/jdeControlExtension">
  <control type="optionbutton">
    <property type="actions">
      <enabled>true</enabled>
      <word_wrap>true</word_wrap>
      <auto_size>false</auto_size>
    </property>
    <property type="facade">
      <caption>词性</caption>
      <name>OptionButton3</name>
      <back_color>4294967295</back_color>
      <fore_color>4278190080</fore_color>
      <visible>true</visible>
      <back_style>true</back_style>
      <value>false</value>
    </property>
    <property type="geometry">
      <left>3388995</left>
      <top>3456305</top>
      <width>714375</width>
      <height>266700</height>
    </property>
    <property type="others">
      <group_name/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6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动词</caption>
      <name>CheckBox18</name>
      <back_color>4294967295</back_color>
      <fore_color>4278190080</fore_color>
      <visible>true</visible>
      <back_style>true</back_style>
      <value>false</value>
    </property>
    <property type="geometry">
      <left>6293485</left>
      <top>1464945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7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名词</caption>
      <name>CheckBox17</name>
      <back_color>4294967295</back_color>
      <fore_color>4294923520</fore_color>
      <visible>true</visible>
      <back_style>true</back_style>
      <value>false</value>
    </property>
    <property type="geometry">
      <left>6875780</left>
      <top>1455420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8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代词</caption>
      <name>CheckBox16</name>
      <back_color>4294967295</back_color>
      <fore_color>4278190080</fore_color>
      <visible>true</visible>
      <back_style>true</back_style>
      <value>false</value>
    </property>
    <property type="geometry">
      <left>7458075</left>
      <top>1459230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19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数次</caption>
      <name>CheckBox15</name>
      <back_color>4294967295</back_color>
      <fore_color>4278190080</fore_color>
      <visible>true</visible>
      <back_style>true</back_style>
      <value>false</value>
    </property>
    <property type="geometry">
      <left>8040370</left>
      <top>1464945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2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名词</caption>
      <name>CheckBox2</name>
      <back_color>4294967295</back_color>
      <fore_color>4294923520</fore_color>
      <visible>true</visible>
      <back_style>true</back_style>
      <value>false</value>
    </property>
    <property type="geometry">
      <left>6875780</left>
      <top>1455420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20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副词</caption>
      <name>CheckBox14</name>
      <back_color>4294967295</back_color>
      <fore_color>4278190080</fore_color>
      <visible>true</visible>
      <back_style>true</back_style>
      <value>false</value>
    </property>
    <property type="geometry">
      <left>8622665</left>
      <top>1464945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21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名词复数</caption>
      <name>CheckBox13</name>
      <back_color>4294967295</back_color>
      <fore_color>4294923520</fore_color>
      <visible>true</visible>
      <back_style>true</back_style>
      <value>false</value>
    </property>
    <property type="geometry">
      <left>9204960</left>
      <top>1464945</top>
      <width>867410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22.xml><?xml version="1.0" encoding="utf-8"?>
<wpsjdecontrol:jdecontrol xmlns:wpsjdecontrol="http://www.wps.cn/officeDocument/2020/jdeControlExtension">
  <control type="optionbutton">
    <property type="actions">
      <enabled>true</enabled>
      <word_wrap>true</word_wrap>
      <auto_size>false</auto_size>
    </property>
    <property type="facade">
      <caption>前缀</caption>
      <name>OptionButton6</name>
      <back_color>4294967295</back_color>
      <fore_color>4278190080</fore_color>
      <visible>true</visible>
      <back_style>true</back_style>
      <value>false</value>
    </property>
    <property type="geometry">
      <left>1960245</left>
      <top>3456305</top>
      <width>714375</width>
      <height>266700</height>
    </property>
    <property type="others">
      <group_name/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23.xml><?xml version="1.0" encoding="utf-8"?>
<wpsjdecontrol:jdecontrol xmlns:wpsjdecontrol="http://www.wps.cn/officeDocument/2020/jdeControlExtension">
  <control type="optionbutton">
    <property type="actions">
      <enabled>true</enabled>
      <word_wrap>true</word_wrap>
      <auto_size>false</auto_size>
    </property>
    <property type="facade">
      <caption>后缀</caption>
      <name>OptionButton5</name>
      <back_color>4294967295</back_color>
      <fore_color>4278190080</fore_color>
      <visible>true</visible>
      <back_style>true</back_style>
      <value>false</value>
    </property>
    <property type="geometry">
      <left>2674620</left>
      <top>3456305</top>
      <width>714375</width>
      <height>266700</height>
    </property>
    <property type="others">
      <group_name/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24.xml><?xml version="1.0" encoding="utf-8"?>
<wpsjdecontrol:jdecontrol xmlns:wpsjdecontrol="http://www.wps.cn/officeDocument/2020/jdeControlExtension">
  <control type="optionbutton">
    <property type="actions">
      <enabled>true</enabled>
      <word_wrap>true</word_wrap>
      <auto_size>false</auto_size>
    </property>
    <property type="facade">
      <caption>词性</caption>
      <name>OptionButton4</name>
      <back_color>4294967295</back_color>
      <fore_color>4278190080</fore_color>
      <visible>true</visible>
      <back_style>true</back_style>
      <value>false</value>
    </property>
    <property type="geometry">
      <left>3388995</left>
      <top>3456305</top>
      <width>714375</width>
      <height>266700</height>
    </property>
    <property type="others">
      <group_name/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3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代词</caption>
      <name>CheckBox3</name>
      <back_color>4294967295</back_color>
      <fore_color>4278190080</fore_color>
      <visible>true</visible>
      <back_style>true</back_style>
      <value>false</value>
    </property>
    <property type="geometry">
      <left>7458075</left>
      <top>1459230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4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数次</caption>
      <name>CheckBox4</name>
      <back_color>4294967295</back_color>
      <fore_color>4278190080</fore_color>
      <visible>true</visible>
      <back_style>true</back_style>
      <value>false</value>
    </property>
    <property type="geometry">
      <left>8040370</left>
      <top>1464945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5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副词</caption>
      <name>CheckBox5</name>
      <back_color>4294967295</back_color>
      <fore_color>4278190080</fore_color>
      <visible>true</visible>
      <back_style>true</back_style>
      <value>false</value>
    </property>
    <property type="geometry">
      <left>8622665</left>
      <top>1464945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6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名词复数</caption>
      <name>CheckBox6</name>
      <back_color>4294967295</back_color>
      <fore_color>4294923520</fore_color>
      <visible>true</visible>
      <back_style>true</back_style>
      <value>false</value>
    </property>
    <property type="geometry">
      <left>9204960</left>
      <top>1464945</top>
      <width>867410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7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动词</caption>
      <name>CheckBox12</name>
      <back_color>4294967295</back_color>
      <fore_color>4278190080</fore_color>
      <visible>true</visible>
      <back_style>true</back_style>
      <value>false</value>
    </property>
    <property type="geometry">
      <left>6293485</left>
      <top>1464945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8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名词</caption>
      <name>CheckBox11</name>
      <back_color>4294967295</back_color>
      <fore_color>4294923520</fore_color>
      <visible>true</visible>
      <back_style>true</back_style>
      <value>false</value>
    </property>
    <property type="geometry">
      <left>6875780</left>
      <top>1455420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jdecontrols/jdecontrol9.xml><?xml version="1.0" encoding="utf-8"?>
<wpsjdecontrol:jdecontrol xmlns:wpsjdecontrol="http://www.wps.cn/officeDocument/2020/jdeControlExtension">
  <control type="checkbox">
    <property type="actions">
      <enabled>true</enabled>
      <word_wrap>true</word_wrap>
      <auto_size>false</auto_size>
    </property>
    <property type="facade">
      <caption>代词</caption>
      <name>CheckBox10</name>
      <back_color>4294967295</back_color>
      <fore_color>4278190080</fore_color>
      <visible>true</visible>
      <back_style>true</back_style>
      <value>false</value>
    </property>
    <property type="geometry">
      <left>7458075</left>
      <top>1459230</top>
      <width>582295</width>
      <height>321310</height>
    </property>
    <property type="font">
      <font>
        <family>宋体</family>
        <pointsize>10</pointsize>
        <weight>50</weight>
        <italic>false</italic>
        <underline>false</underline>
        <strickout>false</strickout>
      </font>
    </property>
  </control>
</wpsjdecontrol:jdecontrol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DC20-D496-4A96-A399-2B7AD4E29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9EDA-67A6-45A3-AEA7-59CCE8655A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www.wps.cn/officeDocument/2020/jdeControlExtension" Target="../jdecontrols/jdecontrol4.xml"/><Relationship Id="rId7" Type="http://schemas.openxmlformats.org/officeDocument/2006/relationships/image" Target="../media/image4.png"/><Relationship Id="rId6" Type="http://www.wps.cn/officeDocument/2020/jdeControlExtension" Target="../jdecontrols/jdecontrol3.xml"/><Relationship Id="rId5" Type="http://schemas.openxmlformats.org/officeDocument/2006/relationships/image" Target="../media/image3.png"/><Relationship Id="rId4" Type="http://www.wps.cn/officeDocument/2020/jdeControlExtension" Target="../jdecontrols/jdecontrol2.xml"/><Relationship Id="rId3" Type="http://schemas.openxmlformats.org/officeDocument/2006/relationships/image" Target="../media/image2.png"/><Relationship Id="rId2" Type="http://www.wps.cn/officeDocument/2020/jdeControlExtension" Target="../jdecontrols/jdecontrol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3.xml"/><Relationship Id="rId13" Type="http://www.wps.cn/officeDocument/2020/jdeControlExtension" Target="../jdecontrols/jdecontrol6.xml"/><Relationship Id="rId12" Type="http://schemas.openxmlformats.org/officeDocument/2006/relationships/image" Target="../media/image6.png"/><Relationship Id="rId11" Type="http://schemas.openxmlformats.org/officeDocument/2006/relationships/tags" Target="../tags/tag2.xml"/><Relationship Id="rId10" Type="http://www.wps.cn/officeDocument/2020/jdeControlExtension" Target="../jdecontrols/jdecontrol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www.wps.cn/officeDocument/2020/jdeControlExtension" Target="../jdecontrols/jdecontrol10.xml"/><Relationship Id="rId7" Type="http://schemas.openxmlformats.org/officeDocument/2006/relationships/image" Target="../media/image4.png"/><Relationship Id="rId6" Type="http://www.wps.cn/officeDocument/2020/jdeControlExtension" Target="../jdecontrols/jdecontrol9.xml"/><Relationship Id="rId5" Type="http://schemas.openxmlformats.org/officeDocument/2006/relationships/image" Target="../media/image3.png"/><Relationship Id="rId4" Type="http://www.wps.cn/officeDocument/2020/jdeControlExtension" Target="../jdecontrols/jdecontrol8.xm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12.xml"/><Relationship Id="rId20" Type="http://www.wps.cn/officeDocument/2020/jdeControlExtension" Target="../jdecontrols/jdecontrol15.xml"/><Relationship Id="rId2" Type="http://www.wps.cn/officeDocument/2020/jdeControlExtension" Target="../jdecontrols/jdecontrol7.xml"/><Relationship Id="rId19" Type="http://schemas.openxmlformats.org/officeDocument/2006/relationships/image" Target="../media/image9.png"/><Relationship Id="rId18" Type="http://www.wps.cn/officeDocument/2020/jdeControlExtension" Target="../jdecontrols/jdecontrol14.xml"/><Relationship Id="rId17" Type="http://schemas.openxmlformats.org/officeDocument/2006/relationships/image" Target="../media/image8.png"/><Relationship Id="rId16" Type="http://www.wps.cn/officeDocument/2020/jdeControlExtension" Target="../jdecontrols/jdecontrol13.xml"/><Relationship Id="rId15" Type="http://schemas.openxmlformats.org/officeDocument/2006/relationships/image" Target="../media/image7.png"/><Relationship Id="rId14" Type="http://schemas.openxmlformats.org/officeDocument/2006/relationships/tags" Target="../tags/tag5.xml"/><Relationship Id="rId13" Type="http://www.wps.cn/officeDocument/2020/jdeControlExtension" Target="../jdecontrols/jdecontrol12.xml"/><Relationship Id="rId12" Type="http://schemas.openxmlformats.org/officeDocument/2006/relationships/image" Target="../media/image6.png"/><Relationship Id="rId11" Type="http://schemas.openxmlformats.org/officeDocument/2006/relationships/tags" Target="../tags/tag4.xml"/><Relationship Id="rId10" Type="http://www.wps.cn/officeDocument/2020/jdeControlExtension" Target="../jdecontrols/jdecontrol1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www.wps.cn/officeDocument/2020/jdeControlExtension" Target="../jdecontrols/jdecontrol19.xml"/><Relationship Id="rId7" Type="http://schemas.openxmlformats.org/officeDocument/2006/relationships/image" Target="../media/image10.png"/><Relationship Id="rId6" Type="http://www.wps.cn/officeDocument/2020/jdeControlExtension" Target="../jdecontrols/jdecontrol18.xml"/><Relationship Id="rId5" Type="http://schemas.openxmlformats.org/officeDocument/2006/relationships/image" Target="../media/image3.png"/><Relationship Id="rId4" Type="http://www.wps.cn/officeDocument/2020/jdeControlExtension" Target="../jdecontrols/jdecontrol17.xm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12.xml"/><Relationship Id="rId20" Type="http://www.wps.cn/officeDocument/2020/jdeControlExtension" Target="../jdecontrols/jdecontrol24.xml"/><Relationship Id="rId2" Type="http://www.wps.cn/officeDocument/2020/jdeControlExtension" Target="../jdecontrols/jdecontrol16.xml"/><Relationship Id="rId19" Type="http://schemas.openxmlformats.org/officeDocument/2006/relationships/image" Target="../media/image9.png"/><Relationship Id="rId18" Type="http://www.wps.cn/officeDocument/2020/jdeControlExtension" Target="../jdecontrols/jdecontrol23.xml"/><Relationship Id="rId17" Type="http://schemas.openxmlformats.org/officeDocument/2006/relationships/image" Target="../media/image8.png"/><Relationship Id="rId16" Type="http://www.wps.cn/officeDocument/2020/jdeControlExtension" Target="../jdecontrols/jdecontrol22.xml"/><Relationship Id="rId15" Type="http://schemas.openxmlformats.org/officeDocument/2006/relationships/image" Target="../media/image7.png"/><Relationship Id="rId14" Type="http://schemas.openxmlformats.org/officeDocument/2006/relationships/tags" Target="../tags/tag7.xml"/><Relationship Id="rId13" Type="http://www.wps.cn/officeDocument/2020/jdeControlExtension" Target="../jdecontrols/jdecontrol21.xml"/><Relationship Id="rId12" Type="http://schemas.openxmlformats.org/officeDocument/2006/relationships/image" Target="../media/image6.png"/><Relationship Id="rId11" Type="http://schemas.openxmlformats.org/officeDocument/2006/relationships/tags" Target="../tags/tag6.xml"/><Relationship Id="rId10" Type="http://www.wps.cn/officeDocument/2020/jdeControlExtension" Target="../jdecontrols/jdecontrol2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22100" y="42333"/>
            <a:ext cx="3640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05833" y="42333"/>
            <a:ext cx="4423833" cy="3386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833" y="565777"/>
            <a:ext cx="1170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  B  C  D  E  F  G  H  I  G  K  L  M  N  </a:t>
            </a:r>
            <a:r>
              <a:rPr lang="zh-CN" altLang="en-US" sz="1200" dirty="0"/>
              <a:t>更多</a:t>
            </a:r>
            <a:endParaRPr lang="zh-CN" altLang="en-US" sz="1400" dirty="0"/>
          </a:p>
        </p:txBody>
      </p:sp>
      <p:graphicFrame>
        <p:nvGraphicFramePr>
          <p:cNvPr id="10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833" y="1007532"/>
          <a:ext cx="11980332" cy="550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5"/>
                <a:gridCol w="1711627"/>
                <a:gridCol w="1711476"/>
                <a:gridCol w="1711476"/>
                <a:gridCol w="1711476"/>
                <a:gridCol w="1711476"/>
                <a:gridCol w="1711476"/>
              </a:tblGrid>
              <a:tr h="687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7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7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7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7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7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7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79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: 圆角 10"/>
          <p:cNvSpPr/>
          <p:nvPr/>
        </p:nvSpPr>
        <p:spPr>
          <a:xfrm>
            <a:off x="10820398" y="622065"/>
            <a:ext cx="1253067" cy="3077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单词追加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22100" y="42333"/>
            <a:ext cx="3640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05833" y="42333"/>
            <a:ext cx="4423833" cy="3386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833" y="589689"/>
            <a:ext cx="1170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  B  C  D  E  F  G  H  I  G  K  L  M  N  </a:t>
            </a:r>
            <a:r>
              <a:rPr lang="zh-CN" altLang="en-US" sz="1200" dirty="0"/>
              <a:t>更多</a:t>
            </a:r>
            <a:endParaRPr lang="zh-CN" altLang="en-US" sz="1400" dirty="0"/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5833" y="1041400"/>
          <a:ext cx="11980332" cy="546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476"/>
                <a:gridCol w="1711476"/>
                <a:gridCol w="1711476"/>
                <a:gridCol w="1711476"/>
                <a:gridCol w="1711476"/>
                <a:gridCol w="1711476"/>
                <a:gridCol w="1711476"/>
              </a:tblGrid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: 圆角 7"/>
          <p:cNvSpPr/>
          <p:nvPr/>
        </p:nvSpPr>
        <p:spPr>
          <a:xfrm>
            <a:off x="10820398" y="622065"/>
            <a:ext cx="1253067" cy="3077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单词追加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69635" y="0"/>
            <a:ext cx="6222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96000" y="57895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6227232" y="750857"/>
            <a:ext cx="5706534" cy="294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27443" y="448813"/>
            <a:ext cx="204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请输入单词</a:t>
            </a:r>
            <a:endParaRPr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227443" y="1196843"/>
            <a:ext cx="204893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请选择</a:t>
            </a:r>
            <a:r>
              <a:rPr lang="zh-CN" altLang="en-US" sz="1000" dirty="0"/>
              <a:t>词类</a:t>
            </a:r>
            <a:endParaRPr lang="zh-CN" altLang="en-US" sz="1000" dirty="0"/>
          </a:p>
        </p:txBody>
      </p:sp>
      <p:pic>
        <p:nvPicPr>
          <p:cNvPr id="15" name="CheckBox1"/>
          <p:cNvPicPr/>
          <p:nvPr/>
        </p:nvPicPr>
        <p:blipFill>
          <a:blip r:embed="rId1"/>
          <a:stretch>
            <a:fillRect/>
          </a:stretch>
        </p:blipFill>
        <p:spPr>
          <a:xfrm>
            <a:off x="6293485" y="1464945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2"/>
          </a:extLst>
        </p:spPr>
      </p:pic>
      <p:pic>
        <p:nvPicPr>
          <p:cNvPr id="16" name="CheckBox2"/>
          <p:cNvPicPr/>
          <p:nvPr/>
        </p:nvPicPr>
        <p:blipFill>
          <a:blip r:embed="rId3"/>
          <a:stretch>
            <a:fillRect/>
          </a:stretch>
        </p:blipFill>
        <p:spPr>
          <a:xfrm>
            <a:off x="6875780" y="1455420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4"/>
          </a:extLst>
        </p:spPr>
      </p:pic>
      <p:pic>
        <p:nvPicPr>
          <p:cNvPr id="17" name="CheckBox3"/>
          <p:cNvPicPr/>
          <p:nvPr/>
        </p:nvPicPr>
        <p:blipFill>
          <a:blip r:embed="rId5"/>
          <a:stretch>
            <a:fillRect/>
          </a:stretch>
        </p:blipFill>
        <p:spPr>
          <a:xfrm>
            <a:off x="7458075" y="1459230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6"/>
          </a:extLst>
        </p:spPr>
      </p:pic>
      <p:pic>
        <p:nvPicPr>
          <p:cNvPr id="19" name="CheckBox4"/>
          <p:cNvPicPr/>
          <p:nvPr/>
        </p:nvPicPr>
        <p:blipFill>
          <a:blip r:embed="rId7"/>
          <a:stretch>
            <a:fillRect/>
          </a:stretch>
        </p:blipFill>
        <p:spPr>
          <a:xfrm>
            <a:off x="8040370" y="1464945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8"/>
          </a:extLst>
        </p:spPr>
      </p:pic>
      <p:pic>
        <p:nvPicPr>
          <p:cNvPr id="20" name="CheckBox5"/>
          <p:cNvPicPr/>
          <p:nvPr/>
        </p:nvPicPr>
        <p:blipFill>
          <a:blip r:embed="rId9"/>
          <a:stretch>
            <a:fillRect/>
          </a:stretch>
        </p:blipFill>
        <p:spPr>
          <a:xfrm>
            <a:off x="8622665" y="1464945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10"/>
          </a:extLst>
        </p:spPr>
      </p:pic>
      <p:sp>
        <p:nvSpPr>
          <p:cNvPr id="22" name="文本框 21"/>
          <p:cNvSpPr txBox="1"/>
          <p:nvPr/>
        </p:nvSpPr>
        <p:spPr>
          <a:xfrm>
            <a:off x="6293483" y="775203"/>
            <a:ext cx="204893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ability</a:t>
            </a:r>
            <a:endParaRPr lang="zh-CN" altLang="en-US" sz="1000" dirty="0"/>
          </a:p>
        </p:txBody>
      </p:sp>
      <p:graphicFrame>
        <p:nvGraphicFramePr>
          <p:cNvPr id="23" name="表格 22"/>
          <p:cNvGraphicFramePr/>
          <p:nvPr>
            <p:custDataLst>
              <p:tags r:id="rId11"/>
            </p:custDataLst>
          </p:nvPr>
        </p:nvGraphicFramePr>
        <p:xfrm>
          <a:off x="6227445" y="2009775"/>
          <a:ext cx="5707380" cy="113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5"/>
                <a:gridCol w="1426845"/>
                <a:gridCol w="1426845"/>
                <a:gridCol w="1426845"/>
              </a:tblGrid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分类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单词描述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意思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音标</a:t>
                      </a:r>
                      <a:endParaRPr lang="zh-CN" altLang="en-US" sz="1600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名词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ability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能力/才能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[əˈbɪləti]</a:t>
                      </a:r>
                      <a:endParaRPr lang="zh-CN" altLang="en-US" sz="1600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名词</a:t>
                      </a:r>
                      <a:r>
                        <a:rPr lang="zh-CN" altLang="en-US" sz="1600"/>
                        <a:t>复数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abilities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能力( ability的名词复数 ); 力量; 智慧; 天资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[ə'bɪlətiz]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CheckBox6"/>
          <p:cNvPicPr/>
          <p:nvPr/>
        </p:nvPicPr>
        <p:blipFill>
          <a:blip r:embed="rId12"/>
          <a:stretch>
            <a:fillRect/>
          </a:stretch>
        </p:blipFill>
        <p:spPr>
          <a:xfrm>
            <a:off x="9204960" y="1464945"/>
            <a:ext cx="867410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13"/>
          </a:extLst>
        </p:spPr>
      </p:pic>
      <p:sp>
        <p:nvSpPr>
          <p:cNvPr id="25" name="文本框 24"/>
          <p:cNvSpPr txBox="1"/>
          <p:nvPr/>
        </p:nvSpPr>
        <p:spPr>
          <a:xfrm>
            <a:off x="6227443" y="3514593"/>
            <a:ext cx="204893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请选择词根</a:t>
            </a:r>
            <a:r>
              <a:rPr lang="zh-CN" altLang="en-US" sz="1000" dirty="0"/>
              <a:t>词缀</a:t>
            </a:r>
            <a:endParaRPr lang="zh-CN" altLang="en-US" sz="1000" dirty="0"/>
          </a:p>
        </p:txBody>
      </p:sp>
      <p:graphicFrame>
        <p:nvGraphicFramePr>
          <p:cNvPr id="33" name="表格 32"/>
          <p:cNvGraphicFramePr/>
          <p:nvPr>
            <p:custDataLst>
              <p:tags r:id="rId14"/>
            </p:custDataLst>
          </p:nvPr>
        </p:nvGraphicFramePr>
        <p:xfrm>
          <a:off x="6226175" y="3869055"/>
          <a:ext cx="570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/>
                <a:gridCol w="1902460"/>
                <a:gridCol w="19024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分类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单词描述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含义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前缀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abil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能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后缀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ity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具备某种性质,状况 → 能力”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词性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abil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能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圆角矩形 35"/>
          <p:cNvSpPr/>
          <p:nvPr/>
        </p:nvSpPr>
        <p:spPr>
          <a:xfrm>
            <a:off x="7296150" y="3533775"/>
            <a:ext cx="486410" cy="227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22100" y="42333"/>
            <a:ext cx="3640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05833" y="42333"/>
            <a:ext cx="4423833" cy="3386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833" y="589689"/>
            <a:ext cx="1170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  B  C  D  E  F  G  H  I  G  K  L  M  N  </a:t>
            </a:r>
            <a:r>
              <a:rPr lang="zh-CN" altLang="en-US" sz="1200" dirty="0"/>
              <a:t>更多</a:t>
            </a:r>
            <a:endParaRPr lang="zh-CN" altLang="en-US" sz="1400" dirty="0"/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5833" y="1041400"/>
          <a:ext cx="11980332" cy="546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476"/>
                <a:gridCol w="1711476"/>
                <a:gridCol w="1711476"/>
                <a:gridCol w="1711476"/>
                <a:gridCol w="1711476"/>
                <a:gridCol w="1711476"/>
                <a:gridCol w="1711476"/>
              </a:tblGrid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: 圆角 7"/>
          <p:cNvSpPr/>
          <p:nvPr/>
        </p:nvSpPr>
        <p:spPr>
          <a:xfrm>
            <a:off x="10820398" y="622065"/>
            <a:ext cx="1253067" cy="3077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单词追加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69635" y="0"/>
            <a:ext cx="6222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96000" y="57895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6227232" y="750857"/>
            <a:ext cx="5706534" cy="294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27443" y="448813"/>
            <a:ext cx="204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请输入单词</a:t>
            </a:r>
            <a:endParaRPr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227443" y="1196843"/>
            <a:ext cx="204893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请选择</a:t>
            </a:r>
            <a:r>
              <a:rPr lang="zh-CN" altLang="en-US" sz="1000" dirty="0"/>
              <a:t>词类</a:t>
            </a:r>
            <a:endParaRPr lang="zh-CN" altLang="en-US" sz="1000" dirty="0"/>
          </a:p>
        </p:txBody>
      </p:sp>
      <p:pic>
        <p:nvPicPr>
          <p:cNvPr id="15" name="CheckBox12"/>
          <p:cNvPicPr/>
          <p:nvPr/>
        </p:nvPicPr>
        <p:blipFill>
          <a:blip r:embed="rId1"/>
          <a:stretch>
            <a:fillRect/>
          </a:stretch>
        </p:blipFill>
        <p:spPr>
          <a:xfrm>
            <a:off x="6293485" y="1464945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2"/>
          </a:extLst>
        </p:spPr>
      </p:pic>
      <p:pic>
        <p:nvPicPr>
          <p:cNvPr id="16" name="CheckBox11"/>
          <p:cNvPicPr/>
          <p:nvPr/>
        </p:nvPicPr>
        <p:blipFill>
          <a:blip r:embed="rId3"/>
          <a:stretch>
            <a:fillRect/>
          </a:stretch>
        </p:blipFill>
        <p:spPr>
          <a:xfrm>
            <a:off x="6875780" y="1455420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4"/>
          </a:extLst>
        </p:spPr>
      </p:pic>
      <p:pic>
        <p:nvPicPr>
          <p:cNvPr id="17" name="CheckBox10"/>
          <p:cNvPicPr/>
          <p:nvPr/>
        </p:nvPicPr>
        <p:blipFill>
          <a:blip r:embed="rId5"/>
          <a:stretch>
            <a:fillRect/>
          </a:stretch>
        </p:blipFill>
        <p:spPr>
          <a:xfrm>
            <a:off x="7458075" y="1459230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6"/>
          </a:extLst>
        </p:spPr>
      </p:pic>
      <p:pic>
        <p:nvPicPr>
          <p:cNvPr id="19" name="CheckBox9"/>
          <p:cNvPicPr/>
          <p:nvPr/>
        </p:nvPicPr>
        <p:blipFill>
          <a:blip r:embed="rId7"/>
          <a:stretch>
            <a:fillRect/>
          </a:stretch>
        </p:blipFill>
        <p:spPr>
          <a:xfrm>
            <a:off x="8040370" y="1464945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8"/>
          </a:extLst>
        </p:spPr>
      </p:pic>
      <p:pic>
        <p:nvPicPr>
          <p:cNvPr id="20" name="CheckBox8"/>
          <p:cNvPicPr/>
          <p:nvPr/>
        </p:nvPicPr>
        <p:blipFill>
          <a:blip r:embed="rId9"/>
          <a:stretch>
            <a:fillRect/>
          </a:stretch>
        </p:blipFill>
        <p:spPr>
          <a:xfrm>
            <a:off x="8622665" y="1464945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10"/>
          </a:extLst>
        </p:spPr>
      </p:pic>
      <p:sp>
        <p:nvSpPr>
          <p:cNvPr id="22" name="文本框 21"/>
          <p:cNvSpPr txBox="1"/>
          <p:nvPr/>
        </p:nvSpPr>
        <p:spPr>
          <a:xfrm>
            <a:off x="6293483" y="775203"/>
            <a:ext cx="204893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ability</a:t>
            </a:r>
            <a:endParaRPr lang="zh-CN" altLang="en-US" sz="1000" dirty="0"/>
          </a:p>
        </p:txBody>
      </p:sp>
      <p:graphicFrame>
        <p:nvGraphicFramePr>
          <p:cNvPr id="23" name="表格 22"/>
          <p:cNvGraphicFramePr/>
          <p:nvPr>
            <p:custDataLst>
              <p:tags r:id="rId11"/>
            </p:custDataLst>
          </p:nvPr>
        </p:nvGraphicFramePr>
        <p:xfrm>
          <a:off x="6227445" y="2009775"/>
          <a:ext cx="5707380" cy="113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5"/>
                <a:gridCol w="1426845"/>
                <a:gridCol w="1426845"/>
                <a:gridCol w="1426845"/>
              </a:tblGrid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分类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单词描述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意思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音标</a:t>
                      </a:r>
                      <a:endParaRPr lang="zh-CN" altLang="en-US" sz="1600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名词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ability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能力/才能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[əˈbɪləti]</a:t>
                      </a:r>
                      <a:endParaRPr lang="zh-CN" altLang="en-US" sz="1600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名词</a:t>
                      </a:r>
                      <a:r>
                        <a:rPr lang="zh-CN" altLang="en-US" sz="1600"/>
                        <a:t>复数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abilities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能力( ability的名词复数 ); 力量; 智慧; 天资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[ə'bɪlətiz]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CheckBox7"/>
          <p:cNvPicPr/>
          <p:nvPr/>
        </p:nvPicPr>
        <p:blipFill>
          <a:blip r:embed="rId12"/>
          <a:stretch>
            <a:fillRect/>
          </a:stretch>
        </p:blipFill>
        <p:spPr>
          <a:xfrm>
            <a:off x="9204960" y="1464945"/>
            <a:ext cx="867410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13"/>
          </a:extLst>
        </p:spPr>
      </p:pic>
      <p:sp>
        <p:nvSpPr>
          <p:cNvPr id="25" name="文本框 24"/>
          <p:cNvSpPr txBox="1"/>
          <p:nvPr/>
        </p:nvSpPr>
        <p:spPr>
          <a:xfrm>
            <a:off x="6227443" y="3514593"/>
            <a:ext cx="204893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请选择词根</a:t>
            </a:r>
            <a:r>
              <a:rPr lang="zh-CN" altLang="en-US" sz="1000" dirty="0"/>
              <a:t>词缀</a:t>
            </a:r>
            <a:endParaRPr lang="zh-CN" altLang="en-US" sz="1000" dirty="0"/>
          </a:p>
        </p:txBody>
      </p:sp>
      <p:graphicFrame>
        <p:nvGraphicFramePr>
          <p:cNvPr id="33" name="表格 32"/>
          <p:cNvGraphicFramePr/>
          <p:nvPr>
            <p:custDataLst>
              <p:tags r:id="rId14"/>
            </p:custDataLst>
          </p:nvPr>
        </p:nvGraphicFramePr>
        <p:xfrm>
          <a:off x="6226175" y="3869055"/>
          <a:ext cx="570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/>
                <a:gridCol w="1902460"/>
                <a:gridCol w="19024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分类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单词描述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含义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前缀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abil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能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后缀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ity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具备某种性质,状况 → 能力”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词性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abil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能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588770" y="2755900"/>
            <a:ext cx="874395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abil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791968" y="2906263"/>
            <a:ext cx="20489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词根词缀选择</a:t>
            </a:r>
            <a:r>
              <a:rPr lang="zh-CN" altLang="en-US" dirty="0"/>
              <a:t>画面</a:t>
            </a:r>
            <a:endParaRPr lang="zh-CN" altLang="en-US" dirty="0"/>
          </a:p>
        </p:txBody>
      </p:sp>
      <p:pic>
        <p:nvPicPr>
          <p:cNvPr id="28" name="OptionButton1"/>
          <p:cNvPicPr/>
          <p:nvPr/>
        </p:nvPicPr>
        <p:blipFill>
          <a:blip r:embed="rId15"/>
          <a:stretch>
            <a:fillRect/>
          </a:stretch>
        </p:blipFill>
        <p:spPr>
          <a:xfrm>
            <a:off x="1960245" y="3456305"/>
            <a:ext cx="714375" cy="266700"/>
          </a:xfrm>
          <a:prstGeom prst="rect">
            <a:avLst/>
          </a:prstGeom>
          <a:extLst>
            <wpsjdecontrol:jdecontrolRef xmlns:wpsjdecontrol="http://www.wps.cn/officeDocument/2020/jdeControlExtension" xmlns:r="http://schemas.openxmlformats.org/officeDocument/2006/relationships" r:id="rId16"/>
          </a:extLst>
        </p:spPr>
      </p:pic>
      <p:pic>
        <p:nvPicPr>
          <p:cNvPr id="29" name="OptionButton2"/>
          <p:cNvPicPr/>
          <p:nvPr/>
        </p:nvPicPr>
        <p:blipFill>
          <a:blip r:embed="rId17"/>
          <a:stretch>
            <a:fillRect/>
          </a:stretch>
        </p:blipFill>
        <p:spPr>
          <a:xfrm>
            <a:off x="2674620" y="3456305"/>
            <a:ext cx="714375" cy="266700"/>
          </a:xfrm>
          <a:prstGeom prst="rect">
            <a:avLst/>
          </a:prstGeom>
          <a:extLst>
            <wpsjdecontrol:jdecontrolRef xmlns:wpsjdecontrol="http://www.wps.cn/officeDocument/2020/jdeControlExtension" xmlns:r="http://schemas.openxmlformats.org/officeDocument/2006/relationships" r:id="rId18"/>
          </a:extLst>
        </p:spPr>
      </p:pic>
      <p:pic>
        <p:nvPicPr>
          <p:cNvPr id="30" name="OptionButton3"/>
          <p:cNvPicPr/>
          <p:nvPr/>
        </p:nvPicPr>
        <p:blipFill>
          <a:blip r:embed="rId19"/>
          <a:stretch>
            <a:fillRect/>
          </a:stretch>
        </p:blipFill>
        <p:spPr>
          <a:xfrm>
            <a:off x="3388995" y="3456305"/>
            <a:ext cx="714375" cy="266700"/>
          </a:xfrm>
          <a:prstGeom prst="rect">
            <a:avLst/>
          </a:prstGeom>
          <a:extLst>
            <wpsjdecontrol:jdecontrolRef xmlns:wpsjdecontrol="http://www.wps.cn/officeDocument/2020/jdeControlExtension" xmlns:r="http://schemas.openxmlformats.org/officeDocument/2006/relationships" r:id="rId20"/>
          </a:extLst>
        </p:spPr>
      </p:pic>
      <p:sp>
        <p:nvSpPr>
          <p:cNvPr id="31" name="矩形: 圆角 10"/>
          <p:cNvSpPr/>
          <p:nvPr/>
        </p:nvSpPr>
        <p:spPr>
          <a:xfrm>
            <a:off x="1960032" y="3869342"/>
            <a:ext cx="5706534" cy="294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abil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790180" y="3869055"/>
            <a:ext cx="1646555" cy="26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从库里选择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1960245" y="4472305"/>
            <a:ext cx="1646555" cy="26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确定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3735070" y="4472305"/>
            <a:ext cx="1646555" cy="2654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取消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43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722100" y="42333"/>
            <a:ext cx="364067" cy="33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05833" y="42333"/>
            <a:ext cx="4423833" cy="3386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833" y="589689"/>
            <a:ext cx="1170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  B  C  D  E  F  G  H  I  G  K  L  M  N  </a:t>
            </a:r>
            <a:r>
              <a:rPr lang="zh-CN" altLang="en-US" sz="1200" dirty="0"/>
              <a:t>更多</a:t>
            </a:r>
            <a:endParaRPr lang="zh-CN" altLang="en-US" sz="1400" dirty="0"/>
          </a:p>
        </p:txBody>
      </p:sp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105833" y="1041400"/>
          <a:ext cx="11980332" cy="546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476"/>
                <a:gridCol w="1711476"/>
                <a:gridCol w="1711476"/>
                <a:gridCol w="1711476"/>
                <a:gridCol w="1711476"/>
                <a:gridCol w="1711476"/>
                <a:gridCol w="1711476"/>
              </a:tblGrid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: 圆角 7"/>
          <p:cNvSpPr/>
          <p:nvPr/>
        </p:nvSpPr>
        <p:spPr>
          <a:xfrm>
            <a:off x="10820398" y="622065"/>
            <a:ext cx="1253067" cy="3077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单词追加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69635" y="0"/>
            <a:ext cx="6222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96000" y="57895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6227232" y="750857"/>
            <a:ext cx="5706534" cy="294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27443" y="448813"/>
            <a:ext cx="2048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请输入单词</a:t>
            </a:r>
            <a:endParaRPr lang="zh-CN" alt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227443" y="1196843"/>
            <a:ext cx="204893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请选择</a:t>
            </a:r>
            <a:r>
              <a:rPr lang="zh-CN" altLang="en-US" sz="1000" dirty="0"/>
              <a:t>词类</a:t>
            </a:r>
            <a:endParaRPr lang="zh-CN" altLang="en-US" sz="1000" dirty="0"/>
          </a:p>
        </p:txBody>
      </p:sp>
      <p:pic>
        <p:nvPicPr>
          <p:cNvPr id="15" name="CheckBox18"/>
          <p:cNvPicPr/>
          <p:nvPr/>
        </p:nvPicPr>
        <p:blipFill>
          <a:blip r:embed="rId1"/>
          <a:stretch>
            <a:fillRect/>
          </a:stretch>
        </p:blipFill>
        <p:spPr>
          <a:xfrm>
            <a:off x="6293485" y="1464945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2"/>
          </a:extLst>
        </p:spPr>
      </p:pic>
      <p:pic>
        <p:nvPicPr>
          <p:cNvPr id="16" name="CheckBox17"/>
          <p:cNvPicPr/>
          <p:nvPr/>
        </p:nvPicPr>
        <p:blipFill>
          <a:blip r:embed="rId3"/>
          <a:stretch>
            <a:fillRect/>
          </a:stretch>
        </p:blipFill>
        <p:spPr>
          <a:xfrm>
            <a:off x="6875780" y="1455420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4"/>
          </a:extLst>
        </p:spPr>
      </p:pic>
      <p:pic>
        <p:nvPicPr>
          <p:cNvPr id="17" name="CheckBox16"/>
          <p:cNvPicPr/>
          <p:nvPr/>
        </p:nvPicPr>
        <p:blipFill>
          <a:blip r:embed="rId5"/>
          <a:stretch>
            <a:fillRect/>
          </a:stretch>
        </p:blipFill>
        <p:spPr>
          <a:xfrm>
            <a:off x="7458075" y="1459230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6"/>
          </a:extLst>
        </p:spPr>
      </p:pic>
      <p:pic>
        <p:nvPicPr>
          <p:cNvPr id="19" name="CheckBox15"/>
          <p:cNvPicPr/>
          <p:nvPr/>
        </p:nvPicPr>
        <p:blipFill>
          <a:blip r:embed="rId7"/>
          <a:stretch>
            <a:fillRect/>
          </a:stretch>
        </p:blipFill>
        <p:spPr>
          <a:xfrm>
            <a:off x="8040370" y="1464945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8"/>
          </a:extLst>
        </p:spPr>
      </p:pic>
      <p:pic>
        <p:nvPicPr>
          <p:cNvPr id="20" name="CheckBox14"/>
          <p:cNvPicPr/>
          <p:nvPr/>
        </p:nvPicPr>
        <p:blipFill>
          <a:blip r:embed="rId9"/>
          <a:stretch>
            <a:fillRect/>
          </a:stretch>
        </p:blipFill>
        <p:spPr>
          <a:xfrm>
            <a:off x="8622665" y="1464945"/>
            <a:ext cx="582295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10"/>
          </a:extLst>
        </p:spPr>
      </p:pic>
      <p:sp>
        <p:nvSpPr>
          <p:cNvPr id="22" name="文本框 21"/>
          <p:cNvSpPr txBox="1"/>
          <p:nvPr/>
        </p:nvSpPr>
        <p:spPr>
          <a:xfrm>
            <a:off x="6293483" y="775203"/>
            <a:ext cx="204893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ability</a:t>
            </a:r>
            <a:endParaRPr lang="zh-CN" altLang="en-US" sz="1000" dirty="0"/>
          </a:p>
        </p:txBody>
      </p:sp>
      <p:graphicFrame>
        <p:nvGraphicFramePr>
          <p:cNvPr id="23" name="表格 22"/>
          <p:cNvGraphicFramePr/>
          <p:nvPr>
            <p:custDataLst>
              <p:tags r:id="rId11"/>
            </p:custDataLst>
          </p:nvPr>
        </p:nvGraphicFramePr>
        <p:xfrm>
          <a:off x="6227445" y="2009775"/>
          <a:ext cx="5707380" cy="113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45"/>
                <a:gridCol w="1426845"/>
                <a:gridCol w="1426845"/>
                <a:gridCol w="1426845"/>
              </a:tblGrid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分类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单词描述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意思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音标</a:t>
                      </a:r>
                      <a:endParaRPr lang="zh-CN" altLang="en-US" sz="1600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名词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ability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能力/才能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[əˈbɪləti]</a:t>
                      </a:r>
                      <a:endParaRPr lang="zh-CN" altLang="en-US" sz="1600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名词</a:t>
                      </a:r>
                      <a:r>
                        <a:rPr lang="zh-CN" altLang="en-US" sz="1600"/>
                        <a:t>复数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abilities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能力( ability的名词复数 ); 力量; 智慧; 天资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[ə'bɪlətiz]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CheckBox13"/>
          <p:cNvPicPr/>
          <p:nvPr/>
        </p:nvPicPr>
        <p:blipFill>
          <a:blip r:embed="rId12"/>
          <a:stretch>
            <a:fillRect/>
          </a:stretch>
        </p:blipFill>
        <p:spPr>
          <a:xfrm>
            <a:off x="9204960" y="1464945"/>
            <a:ext cx="867410" cy="3213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xtLst>
            <wpsjdecontrol:jdecontrolRef xmlns:wpsjdecontrol="http://www.wps.cn/officeDocument/2020/jdeControlExtension" xmlns:r="http://schemas.openxmlformats.org/officeDocument/2006/relationships" r:id="rId13"/>
          </a:extLst>
        </p:spPr>
      </p:pic>
      <p:sp>
        <p:nvSpPr>
          <p:cNvPr id="25" name="文本框 24"/>
          <p:cNvSpPr txBox="1"/>
          <p:nvPr/>
        </p:nvSpPr>
        <p:spPr>
          <a:xfrm>
            <a:off x="6227443" y="3514593"/>
            <a:ext cx="204893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/>
              <a:t>请选择词根</a:t>
            </a:r>
            <a:r>
              <a:rPr lang="zh-CN" altLang="en-US" sz="1000" dirty="0"/>
              <a:t>词缀</a:t>
            </a:r>
            <a:endParaRPr lang="zh-CN" altLang="en-US" sz="1000" dirty="0"/>
          </a:p>
        </p:txBody>
      </p:sp>
      <p:graphicFrame>
        <p:nvGraphicFramePr>
          <p:cNvPr id="33" name="表格 32"/>
          <p:cNvGraphicFramePr/>
          <p:nvPr>
            <p:custDataLst>
              <p:tags r:id="rId14"/>
            </p:custDataLst>
          </p:nvPr>
        </p:nvGraphicFramePr>
        <p:xfrm>
          <a:off x="6226175" y="3869055"/>
          <a:ext cx="5707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/>
                <a:gridCol w="1902460"/>
                <a:gridCol w="19024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分类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单词描述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含义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前缀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abil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能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后缀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ity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具备某种性质,状况 → 能力”</a:t>
                      </a:r>
                      <a:endParaRPr lang="zh-CN" altLang="en-US"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词性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abil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能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588770" y="2755900"/>
            <a:ext cx="8743950" cy="2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abil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791968" y="2906263"/>
            <a:ext cx="20489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词根词缀选择</a:t>
            </a:r>
            <a:r>
              <a:rPr lang="zh-CN" altLang="en-US" dirty="0"/>
              <a:t>画面</a:t>
            </a:r>
            <a:endParaRPr lang="zh-CN" altLang="en-US" dirty="0"/>
          </a:p>
        </p:txBody>
      </p:sp>
      <p:pic>
        <p:nvPicPr>
          <p:cNvPr id="28" name="OptionButton6"/>
          <p:cNvPicPr/>
          <p:nvPr/>
        </p:nvPicPr>
        <p:blipFill>
          <a:blip r:embed="rId15"/>
          <a:stretch>
            <a:fillRect/>
          </a:stretch>
        </p:blipFill>
        <p:spPr>
          <a:xfrm>
            <a:off x="1960245" y="3456305"/>
            <a:ext cx="714375" cy="266700"/>
          </a:xfrm>
          <a:prstGeom prst="rect">
            <a:avLst/>
          </a:prstGeom>
          <a:extLst>
            <wpsjdecontrol:jdecontrolRef xmlns:wpsjdecontrol="http://www.wps.cn/officeDocument/2020/jdeControlExtension" xmlns:r="http://schemas.openxmlformats.org/officeDocument/2006/relationships" r:id="rId16"/>
          </a:extLst>
        </p:spPr>
      </p:pic>
      <p:pic>
        <p:nvPicPr>
          <p:cNvPr id="29" name="OptionButton5"/>
          <p:cNvPicPr/>
          <p:nvPr/>
        </p:nvPicPr>
        <p:blipFill>
          <a:blip r:embed="rId17"/>
          <a:stretch>
            <a:fillRect/>
          </a:stretch>
        </p:blipFill>
        <p:spPr>
          <a:xfrm>
            <a:off x="2674620" y="3456305"/>
            <a:ext cx="714375" cy="266700"/>
          </a:xfrm>
          <a:prstGeom prst="rect">
            <a:avLst/>
          </a:prstGeom>
          <a:extLst>
            <wpsjdecontrol:jdecontrolRef xmlns:wpsjdecontrol="http://www.wps.cn/officeDocument/2020/jdeControlExtension" xmlns:r="http://schemas.openxmlformats.org/officeDocument/2006/relationships" r:id="rId18"/>
          </a:extLst>
        </p:spPr>
      </p:pic>
      <p:pic>
        <p:nvPicPr>
          <p:cNvPr id="30" name="OptionButton4"/>
          <p:cNvPicPr/>
          <p:nvPr/>
        </p:nvPicPr>
        <p:blipFill>
          <a:blip r:embed="rId19"/>
          <a:stretch>
            <a:fillRect/>
          </a:stretch>
        </p:blipFill>
        <p:spPr>
          <a:xfrm>
            <a:off x="3388995" y="3456305"/>
            <a:ext cx="714375" cy="266700"/>
          </a:xfrm>
          <a:prstGeom prst="rect">
            <a:avLst/>
          </a:prstGeom>
          <a:extLst>
            <wpsjdecontrol:jdecontrolRef xmlns:wpsjdecontrol="http://www.wps.cn/officeDocument/2020/jdeControlExtension" xmlns:r="http://schemas.openxmlformats.org/officeDocument/2006/relationships" r:id="rId20"/>
          </a:extLst>
        </p:spPr>
      </p:pic>
      <p:sp>
        <p:nvSpPr>
          <p:cNvPr id="31" name="矩形: 圆角 10"/>
          <p:cNvSpPr/>
          <p:nvPr/>
        </p:nvSpPr>
        <p:spPr>
          <a:xfrm>
            <a:off x="1960032" y="3869342"/>
            <a:ext cx="5706534" cy="294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abil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790180" y="3869055"/>
            <a:ext cx="1646555" cy="26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从库里选择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1960245" y="4472305"/>
            <a:ext cx="1646555" cy="26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确定</a:t>
            </a:r>
            <a:endParaRPr lang="zh-CN" altLang="en-US" sz="1200"/>
          </a:p>
        </p:txBody>
      </p:sp>
      <p:sp>
        <p:nvSpPr>
          <p:cNvPr id="34" name="圆角矩形 33"/>
          <p:cNvSpPr/>
          <p:nvPr/>
        </p:nvSpPr>
        <p:spPr>
          <a:xfrm>
            <a:off x="3735070" y="4472305"/>
            <a:ext cx="1646555" cy="2654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取消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719945" y="0"/>
            <a:ext cx="2476500" cy="681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885678" y="142108"/>
            <a:ext cx="20489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 </a:t>
            </a:r>
            <a:r>
              <a:rPr lang="zh-CN" altLang="en-US" dirty="0"/>
              <a:t>前缀</a:t>
            </a:r>
            <a:endParaRPr lang="zh-CN" altLang="en-US" dirty="0"/>
          </a:p>
        </p:txBody>
      </p:sp>
      <p:sp>
        <p:nvSpPr>
          <p:cNvPr id="37" name="矩形: 圆角 10"/>
          <p:cNvSpPr/>
          <p:nvPr/>
        </p:nvSpPr>
        <p:spPr>
          <a:xfrm>
            <a:off x="9933940" y="589280"/>
            <a:ext cx="2049145" cy="294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933938" y="1170808"/>
            <a:ext cx="204893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ag</a:t>
            </a:r>
            <a:endParaRPr lang="en-US" altLang="zh-CN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9933938" y="1536568"/>
            <a:ext cx="204893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a</a:t>
            </a:r>
            <a:r>
              <a:rPr lang="en-US" altLang="zh-CN" sz="1400" dirty="0"/>
              <a:t>b</a:t>
            </a:r>
            <a:endParaRPr lang="en-US" altLang="zh-CN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933938" y="1902328"/>
            <a:ext cx="204893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a</a:t>
            </a:r>
            <a:r>
              <a:rPr lang="en-US" altLang="zh-CN" sz="1400" dirty="0"/>
              <a:t>e</a:t>
            </a:r>
            <a:endParaRPr lang="en-US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933938" y="2268088"/>
            <a:ext cx="204893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a</a:t>
            </a:r>
            <a:r>
              <a:rPr lang="en-US" altLang="zh-CN" sz="1400" dirty="0"/>
              <a:t>cd</a:t>
            </a:r>
            <a:endParaRPr lang="en-US" altLang="zh-CN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9933938" y="2633848"/>
            <a:ext cx="204893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a</a:t>
            </a:r>
            <a:r>
              <a:rPr lang="en-US" altLang="zh-CN" sz="1400" dirty="0"/>
              <a:t>s</a:t>
            </a:r>
            <a:endParaRPr lang="en-US" altLang="zh-CN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933938" y="2999608"/>
            <a:ext cx="204893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/>
              <a:t>a</a:t>
            </a:r>
            <a:r>
              <a:rPr lang="en-US" altLang="zh-CN" sz="1400" dirty="0"/>
              <a:t>be</a:t>
            </a:r>
            <a:endParaRPr lang="en-US" altLang="zh-CN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933938" y="3306313"/>
            <a:ext cx="2048933" cy="306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 dirty="0"/>
              <a:t>ab</a:t>
            </a:r>
            <a:r>
              <a:rPr lang="en-US" altLang="zh-CN" sz="1400" dirty="0"/>
              <a:t>il</a:t>
            </a:r>
            <a:endParaRPr lang="en-US" altLang="zh-CN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1c67d50-1cf3-44d9-897c-cd130a350fb5}"/>
</p:tagLst>
</file>

<file path=ppt/tags/tag2.xml><?xml version="1.0" encoding="utf-8"?>
<p:tagLst xmlns:p="http://schemas.openxmlformats.org/presentationml/2006/main">
  <p:tag name="KSO_WM_UNIT_TABLE_BEAUTIFY" val="smartTable{cde0711e-8b06-4f21-9f7e-58c32b096b0a}"/>
  <p:tag name="TABLE_ENDDRAG_ORIGIN_RECT" val="449*89"/>
  <p:tag name="TABLE_ENDDRAG_RECT" val="490*158*449*89"/>
</p:tagLst>
</file>

<file path=ppt/tags/tag3.xml><?xml version="1.0" encoding="utf-8"?>
<p:tagLst xmlns:p="http://schemas.openxmlformats.org/presentationml/2006/main">
  <p:tag name="KSO_WM_UNIT_TABLE_BEAUTIFY" val="smartTable{64975d60-bb44-4c9d-bc82-4376113ad061}"/>
  <p:tag name="TABLE_ENDDRAG_ORIGIN_RECT" val="449*109"/>
  <p:tag name="TABLE_ENDDRAG_RECT" val="490*331*449*109"/>
</p:tagLst>
</file>

<file path=ppt/tags/tag4.xml><?xml version="1.0" encoding="utf-8"?>
<p:tagLst xmlns:p="http://schemas.openxmlformats.org/presentationml/2006/main">
  <p:tag name="KSO_WM_UNIT_TABLE_BEAUTIFY" val="smartTable{cde0711e-8b06-4f21-9f7e-58c32b096b0a}"/>
  <p:tag name="TABLE_ENDDRAG_ORIGIN_RECT" val="449*89"/>
  <p:tag name="TABLE_ENDDRAG_RECT" val="490*158*449*89"/>
</p:tagLst>
</file>

<file path=ppt/tags/tag5.xml><?xml version="1.0" encoding="utf-8"?>
<p:tagLst xmlns:p="http://schemas.openxmlformats.org/presentationml/2006/main">
  <p:tag name="KSO_WM_UNIT_TABLE_BEAUTIFY" val="smartTable{64975d60-bb44-4c9d-bc82-4376113ad061}"/>
  <p:tag name="TABLE_ENDDRAG_ORIGIN_RECT" val="449*109"/>
  <p:tag name="TABLE_ENDDRAG_RECT" val="490*331*449*109"/>
</p:tagLst>
</file>

<file path=ppt/tags/tag6.xml><?xml version="1.0" encoding="utf-8"?>
<p:tagLst xmlns:p="http://schemas.openxmlformats.org/presentationml/2006/main">
  <p:tag name="KSO_WM_UNIT_TABLE_BEAUTIFY" val="smartTable{cde0711e-8b06-4f21-9f7e-58c32b096b0a}"/>
  <p:tag name="TABLE_ENDDRAG_ORIGIN_RECT" val="449*89"/>
  <p:tag name="TABLE_ENDDRAG_RECT" val="490*158*449*89"/>
</p:tagLst>
</file>

<file path=ppt/tags/tag7.xml><?xml version="1.0" encoding="utf-8"?>
<p:tagLst xmlns:p="http://schemas.openxmlformats.org/presentationml/2006/main">
  <p:tag name="KSO_WM_UNIT_TABLE_BEAUTIFY" val="smartTable{64975d60-bb44-4c9d-bc82-4376113ad061}"/>
  <p:tag name="TABLE_ENDDRAG_ORIGIN_RECT" val="449*109"/>
  <p:tag name="TABLE_ENDDRAG_RECT" val="490*331*449*10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240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园辉</dc:creator>
  <cp:lastModifiedBy>不安心丶</cp:lastModifiedBy>
  <cp:revision>36</cp:revision>
  <dcterms:created xsi:type="dcterms:W3CDTF">2022-08-10T07:03:00Z</dcterms:created>
  <dcterms:modified xsi:type="dcterms:W3CDTF">2022-08-10T08:29:45Z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39AC02929A0C454FBABCA36F61E12CF2</vt:lpwstr>
  </property>
  <property fmtid="{D5CDD505-2E9C-101B-9397-08002B2CF9AE}" pid="3" name="KSOProductBuildVer">
    <vt:lpwstr>2052-11.1.0.11372</vt:lpwstr>
  </property>
</Properties>
</file>