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68" r:id="rId5"/>
    <p:sldId id="267" r:id="rId6"/>
    <p:sldId id="270" r:id="rId7"/>
    <p:sldId id="266" r:id="rId8"/>
    <p:sldId id="269" r:id="rId9"/>
    <p:sldId id="271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27885" y="2247900"/>
            <a:ext cx="5075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算法之排序</a:t>
            </a:r>
            <a:endParaRPr lang="zh-CN" sz="4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7660" y="41224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主讲人：因为有你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25775" y="1647825"/>
            <a:ext cx="23380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65780" y="2521585"/>
            <a:ext cx="217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00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300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ATALOG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109210" y="1754505"/>
            <a:ext cx="0" cy="31349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5363845" y="1611630"/>
            <a:ext cx="3176905" cy="241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l" eaLnBrk="1" hangingPunct="1">
              <a:lnSpc>
                <a:spcPct val="22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Vrinda" panose="020B0502040204020203" pitchFamily="34" charset="0"/>
                <a:sym typeface="Arial" panose="020B0604020202020204" pitchFamily="34" charset="0"/>
              </a:rPr>
              <a:t>1.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Vrinda" panose="020B0502040204020203" pitchFamily="34" charset="0"/>
                <a:sym typeface="Arial" panose="020B0604020202020204" pitchFamily="34" charset="0"/>
              </a:rPr>
              <a:t>冒泡排序</a:t>
            </a:r>
            <a:endParaRPr lang="en-US" altLang="zh-CN" sz="1800" dirty="0">
              <a:solidFill>
                <a:schemeClr val="bg2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Vrinda" panose="020B0502040204020203" pitchFamily="34" charset="0"/>
              <a:sym typeface="Arial" panose="020B0604020202020204" pitchFamily="34" charset="0"/>
            </a:endParaRPr>
          </a:p>
          <a:p>
            <a:pPr algn="l" eaLnBrk="1" hangingPunct="1">
              <a:lnSpc>
                <a:spcPct val="22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Vrinda" panose="020B0502040204020203" pitchFamily="34" charset="0"/>
                <a:sym typeface="Arial" panose="020B0604020202020204" pitchFamily="34" charset="0"/>
              </a:rPr>
              <a:t>2.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Vrinda" panose="020B0502040204020203" pitchFamily="34" charset="0"/>
                <a:sym typeface="Arial" panose="020B0604020202020204" pitchFamily="34" charset="0"/>
              </a:rPr>
              <a:t>选择排序</a:t>
            </a:r>
          </a:p>
          <a:p>
            <a:pPr algn="l" eaLnBrk="1" hangingPunct="1">
              <a:lnSpc>
                <a:spcPct val="22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Vrinda" panose="020B0502040204020203" pitchFamily="34" charset="0"/>
                <a:sym typeface="Arial" panose="020B0604020202020204" pitchFamily="34" charset="0"/>
              </a:rPr>
              <a:t>3.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Vrinda" panose="020B0502040204020203" pitchFamily="34" charset="0"/>
                <a:sym typeface="Arial" panose="020B0604020202020204" pitchFamily="34" charset="0"/>
              </a:rPr>
              <a:t>插入排序</a:t>
            </a:r>
            <a:endParaRPr lang="en-US" altLang="zh-CN" sz="1800" dirty="0">
              <a:solidFill>
                <a:schemeClr val="bg2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Vrinda" panose="020B0502040204020203" pitchFamily="34" charset="0"/>
              <a:sym typeface="Arial" panose="020B0604020202020204" pitchFamily="34" charset="0"/>
            </a:endParaRPr>
          </a:p>
          <a:p>
            <a:pPr algn="l" eaLnBrk="1" hangingPunct="1">
              <a:lnSpc>
                <a:spcPct val="22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Vrinda" panose="020B0502040204020203" pitchFamily="34" charset="0"/>
                <a:sym typeface="Arial" panose="020B0604020202020204" pitchFamily="34" charset="0"/>
              </a:rPr>
              <a:t>4.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Vrinda" panose="020B0502040204020203" pitchFamily="34" charset="0"/>
                <a:sym typeface="Arial" panose="020B0604020202020204" pitchFamily="34" charset="0"/>
              </a:rPr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5" y="-5080"/>
            <a:ext cx="121951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81170" y="1506855"/>
            <a:ext cx="3571875" cy="3571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56666" y="2514600"/>
            <a:ext cx="270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冒泡排序</a:t>
            </a:r>
            <a:endParaRPr lang="zh-CN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5745" y="994410"/>
            <a:ext cx="2893695" cy="4051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排序之冒泡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1896071"/>
            <a:ext cx="59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所谓冒泡排序就是大的数据向下沉，小的数据往上浮。</a:t>
            </a:r>
            <a:endParaRPr 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7300" y="15640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思路分析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DD1C1-98E1-43A6-8835-CA0D209AA7B3}"/>
              </a:ext>
            </a:extLst>
          </p:cNvPr>
          <p:cNvSpPr txBox="1"/>
          <p:nvPr/>
        </p:nvSpPr>
        <p:spPr>
          <a:xfrm>
            <a:off x="2552700" y="2438400"/>
            <a:ext cx="3887857" cy="6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D9CFA6-84BE-4E18-B20F-69240492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62" y="2247877"/>
            <a:ext cx="4328535" cy="24081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BD413E8-C13F-4BE5-AE04-EA551E01D6BE}"/>
              </a:ext>
            </a:extLst>
          </p:cNvPr>
          <p:cNvSpPr txBox="1"/>
          <p:nvPr/>
        </p:nvSpPr>
        <p:spPr>
          <a:xfrm>
            <a:off x="6652591" y="2438400"/>
            <a:ext cx="4784035" cy="2140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B1C8A19-FE51-4BDA-9BCF-7096F25B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31" y="1678379"/>
            <a:ext cx="4455195" cy="36482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10F0A4-9648-4AA6-9A30-6E7801CE0AC0}"/>
              </a:ext>
            </a:extLst>
          </p:cNvPr>
          <p:cNvSpPr txBox="1"/>
          <p:nvPr/>
        </p:nvSpPr>
        <p:spPr>
          <a:xfrm>
            <a:off x="443949" y="1564048"/>
            <a:ext cx="2083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次排序</a:t>
            </a:r>
            <a:endParaRPr lang="en-US" altLang="zh-CN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[0]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[1],</a:t>
            </a:r>
          </a:p>
          <a:p>
            <a:r>
              <a:rPr lang="en-US" altLang="zh-CN" dirty="0" err="1"/>
              <a:t>Arr</a:t>
            </a:r>
            <a:r>
              <a:rPr lang="en-US" altLang="zh-CN" dirty="0"/>
              <a:t>[1]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[2],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[2]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[3],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[3]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[4]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次排序</a:t>
            </a:r>
            <a:endParaRPr lang="en-US" altLang="zh-CN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[1]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[2],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[2]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[3],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[3]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[4]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次排序</a:t>
            </a:r>
            <a:endParaRPr lang="en-US" altLang="zh-CN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[2]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[3],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[2]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[4]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次排序</a:t>
            </a:r>
            <a:endParaRPr lang="en-US" altLang="zh-CN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[3]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56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5" y="-5080"/>
            <a:ext cx="121951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81170" y="1506855"/>
            <a:ext cx="3571875" cy="3571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56666" y="2514600"/>
            <a:ext cx="270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选择排序</a:t>
            </a:r>
            <a:endParaRPr lang="zh-CN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73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5745" y="994410"/>
            <a:ext cx="2893695" cy="4051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6900" y="10033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排序之选择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1896071"/>
            <a:ext cx="59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所谓选择排序就是一个数据依次往后比较大小。</a:t>
            </a:r>
            <a:endParaRPr 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7300" y="15640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思路分析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DD1C1-98E1-43A6-8835-CA0D209AA7B3}"/>
              </a:ext>
            </a:extLst>
          </p:cNvPr>
          <p:cNvSpPr txBox="1"/>
          <p:nvPr/>
        </p:nvSpPr>
        <p:spPr>
          <a:xfrm>
            <a:off x="2552700" y="2438400"/>
            <a:ext cx="3887857" cy="6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D413E8-C13F-4BE5-AE04-EA551E01D6BE}"/>
              </a:ext>
            </a:extLst>
          </p:cNvPr>
          <p:cNvSpPr txBox="1"/>
          <p:nvPr/>
        </p:nvSpPr>
        <p:spPr>
          <a:xfrm>
            <a:off x="6652591" y="2438400"/>
            <a:ext cx="4784035" cy="2140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10F0A4-9648-4AA6-9A30-6E7801CE0AC0}"/>
              </a:ext>
            </a:extLst>
          </p:cNvPr>
          <p:cNvSpPr txBox="1"/>
          <p:nvPr/>
        </p:nvSpPr>
        <p:spPr>
          <a:xfrm>
            <a:off x="443949" y="1564048"/>
            <a:ext cx="2083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次排序</a:t>
            </a:r>
            <a:endParaRPr lang="en-US" altLang="zh-CN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[0]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[1],</a:t>
            </a:r>
          </a:p>
          <a:p>
            <a:r>
              <a:rPr lang="en-US" altLang="zh-CN" dirty="0" err="1"/>
              <a:t>Arr</a:t>
            </a:r>
            <a:r>
              <a:rPr lang="en-US" altLang="zh-CN" dirty="0"/>
              <a:t>[0]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[2],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[0]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[3],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[0]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[4]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次排序</a:t>
            </a:r>
            <a:endParaRPr lang="en-US" altLang="zh-CN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[1]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[2],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[1]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[3],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[1]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[4]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次排序</a:t>
            </a:r>
            <a:endParaRPr lang="en-US" altLang="zh-CN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[2]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[3],</a:t>
            </a:r>
            <a:endParaRPr lang="zh-CN" altLang="en-US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[2]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[4]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次排序</a:t>
            </a:r>
            <a:endParaRPr lang="en-US" altLang="zh-CN" dirty="0"/>
          </a:p>
          <a:p>
            <a:r>
              <a:rPr lang="en-US" altLang="zh-CN" dirty="0" err="1"/>
              <a:t>Arr</a:t>
            </a:r>
            <a:r>
              <a:rPr lang="en-US" altLang="zh-CN" dirty="0"/>
              <a:t>[3]</a:t>
            </a:r>
            <a:r>
              <a:rPr lang="zh-CN" altLang="en-US" dirty="0"/>
              <a:t>与</a:t>
            </a:r>
            <a:r>
              <a:rPr lang="en-US" altLang="zh-CN" dirty="0" err="1"/>
              <a:t>Arr</a:t>
            </a:r>
            <a:r>
              <a:rPr lang="en-US" altLang="zh-CN" dirty="0"/>
              <a:t>[4]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2B64B2-C6D7-4F8E-851B-7F3BF694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1" y="2423072"/>
            <a:ext cx="4679085" cy="20118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B08AA7-9C0D-4FF4-907B-48D539006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58" y="2378417"/>
            <a:ext cx="5509737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5" y="-5080"/>
            <a:ext cx="121951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81170" y="1506855"/>
            <a:ext cx="3571875" cy="3571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56666" y="2514600"/>
            <a:ext cx="270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插入排序</a:t>
            </a:r>
            <a:endParaRPr lang="zh-CN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43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5745" y="994410"/>
            <a:ext cx="2893695" cy="4051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6900" y="10033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排序之插入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1896071"/>
            <a:ext cx="59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规定一个指针从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开始，然后指针累计。</a:t>
            </a:r>
            <a:endParaRPr 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7300" y="15640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思路分析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DD1C1-98E1-43A6-8835-CA0D209AA7B3}"/>
              </a:ext>
            </a:extLst>
          </p:cNvPr>
          <p:cNvSpPr txBox="1"/>
          <p:nvPr/>
        </p:nvSpPr>
        <p:spPr>
          <a:xfrm>
            <a:off x="2552700" y="2438400"/>
            <a:ext cx="3887857" cy="6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D413E8-C13F-4BE5-AE04-EA551E01D6BE}"/>
              </a:ext>
            </a:extLst>
          </p:cNvPr>
          <p:cNvSpPr txBox="1"/>
          <p:nvPr/>
        </p:nvSpPr>
        <p:spPr>
          <a:xfrm>
            <a:off x="6652591" y="2438400"/>
            <a:ext cx="4784035" cy="2140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9E0F59-7A0E-4CFD-9BF3-7915BD39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2" y="2359984"/>
            <a:ext cx="5906012" cy="2446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EA17F1-0404-41EC-8447-4C46FE55C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541" y="1203355"/>
            <a:ext cx="4900085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0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5745" y="994410"/>
            <a:ext cx="2893695" cy="4051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6900" y="10033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排序总结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1896071"/>
            <a:ext cx="59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随机产生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10000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万个数据，并进行排序，我们通过耗时的比较得出三种方法的优劣：</a:t>
            </a:r>
            <a:endParaRPr 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7300" y="15640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耗时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DD1C1-98E1-43A6-8835-CA0D209AA7B3}"/>
              </a:ext>
            </a:extLst>
          </p:cNvPr>
          <p:cNvSpPr txBox="1"/>
          <p:nvPr/>
        </p:nvSpPr>
        <p:spPr>
          <a:xfrm>
            <a:off x="2552700" y="2438400"/>
            <a:ext cx="3887857" cy="6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D413E8-C13F-4BE5-AE04-EA551E01D6BE}"/>
              </a:ext>
            </a:extLst>
          </p:cNvPr>
          <p:cNvSpPr txBox="1"/>
          <p:nvPr/>
        </p:nvSpPr>
        <p:spPr>
          <a:xfrm>
            <a:off x="6652591" y="2438400"/>
            <a:ext cx="4784035" cy="2140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F77553-B8B5-455E-9166-0C673828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11" y="2731709"/>
            <a:ext cx="2278577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323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auicyh</dc:creator>
  <cp:lastModifiedBy> </cp:lastModifiedBy>
  <cp:revision>134</cp:revision>
  <dcterms:created xsi:type="dcterms:W3CDTF">2015-05-05T08:02:00Z</dcterms:created>
  <dcterms:modified xsi:type="dcterms:W3CDTF">2019-02-13T14:36:30Z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