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0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18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2/blob/master/06_decision_tre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CSY3025 Artificial Intelligence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F550EA81-DCBA-534B-B747-69746162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7" y="408904"/>
            <a:ext cx="6017225" cy="6040192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5DB2BA48-7ECA-5A45-9265-753A9F0D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68" y="408904"/>
            <a:ext cx="5592345" cy="52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Regression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965916"/>
            <a:ext cx="10611118" cy="9787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Decision Trees are also capable of performing regression tasks. Let’s build a regression tree using Scikit-</a:t>
            </a:r>
            <a:r>
              <a:rPr lang="en-GB" dirty="0" err="1"/>
              <a:t>Learn’s</a:t>
            </a:r>
            <a:r>
              <a:rPr lang="en-GB" dirty="0"/>
              <a:t> </a:t>
            </a:r>
            <a:r>
              <a:rPr lang="en-GB" dirty="0" err="1"/>
              <a:t>DecisionTreeRegressor</a:t>
            </a:r>
            <a:r>
              <a:rPr lang="en-GB" dirty="0"/>
              <a:t>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E454F-A267-5E42-9DA0-0FD32EAA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5" y="2450205"/>
            <a:ext cx="109474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28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Instability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1210613"/>
            <a:ext cx="10611118" cy="23181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First, as you may have noticed, Decision Trees love orthogonal decision boundaries (all splits are perpendicular to an axis), which makes them sensitive to training set rotation. </a:t>
            </a:r>
          </a:p>
          <a:p>
            <a:pPr>
              <a:lnSpc>
                <a:spcPct val="120000"/>
              </a:lnSpc>
            </a:pPr>
            <a:r>
              <a:rPr lang="en-GB" dirty="0"/>
              <a:t>On the left, a Decision Tree can split it easily, while on the right, after the dataset is rotated by 45°, the decision boundary looks unnecessarily convoluted and won’t generalise well..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1680A-A563-9E4B-904E-0326A256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22037"/>
            <a:ext cx="10273407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F6FD9B-C61E-D74D-B35B-22605FF116DE}"/>
              </a:ext>
            </a:extLst>
          </p:cNvPr>
          <p:cNvSpPr/>
          <p:nvPr/>
        </p:nvSpPr>
        <p:spPr>
          <a:xfrm>
            <a:off x="1940417" y="3105834"/>
            <a:ext cx="886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https://github.com/ageron/handson-ml2/blob/master/06_decision_trees.ipynb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21246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Like SVMs, Decision Trees are versatile Machine Learning algorithms that can perform both classification and regression tasks, and even multioutput tasks. </a:t>
            </a:r>
          </a:p>
          <a:p>
            <a:pPr>
              <a:lnSpc>
                <a:spcPct val="100000"/>
              </a:lnSpc>
            </a:pPr>
            <a:r>
              <a:rPr lang="en-GB" dirty="0"/>
              <a:t>Decision Trees are also the fundamental components of Random Forests, which are among the most powerful Machine Learning algorithms available today.</a:t>
            </a:r>
          </a:p>
        </p:txBody>
      </p:sp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Training and Visualizing a 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588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train a </a:t>
            </a:r>
            <a:r>
              <a:rPr lang="en-GB" dirty="0" err="1"/>
              <a:t>DecisionTreeClassifier</a:t>
            </a:r>
            <a:r>
              <a:rPr lang="en-GB" dirty="0"/>
              <a:t> on the iris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A3D43-4A09-D14C-B02F-2CA61E667504}"/>
              </a:ext>
            </a:extLst>
          </p:cNvPr>
          <p:cNvSpPr/>
          <p:nvPr/>
        </p:nvSpPr>
        <p:spPr>
          <a:xfrm>
            <a:off x="1489655" y="2202287"/>
            <a:ext cx="85172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solidFill>
                  <a:srgbClr val="000000"/>
                </a:solidFill>
                <a:latin typeface="Times" pitchFamily="2" charset="0"/>
              </a:rPr>
            </a:br>
            <a:endParaRPr lang="en-GB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sklearn.datasets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load_iris</a:t>
            </a:r>
            <a:endParaRPr lang="en-GB" dirty="0">
              <a:solidFill>
                <a:srgbClr val="18C0FF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sklearn.tree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DecisionTreeClassifier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iris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load_iris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X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iris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data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[:, 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:] </a:t>
            </a:r>
            <a:r>
              <a:rPr lang="en-GB" dirty="0">
                <a:solidFill>
                  <a:srgbClr val="294659"/>
                </a:solidFill>
                <a:latin typeface="Monaco" pitchFamily="2" charset="77"/>
              </a:rPr>
              <a:t># petal length and width </a:t>
            </a: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y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iris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target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294659"/>
              </a:solidFill>
              <a:latin typeface="Monaco" pitchFamily="2" charset="77"/>
            </a:endParaRP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tree_clf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DecisionTreeClassifier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max_depth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tree_clf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fit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X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y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396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Training and Visualizing a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66D45-1E59-EB43-B7AF-A34B53FE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6" y="1255521"/>
            <a:ext cx="6885566" cy="543505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570" y="1823968"/>
            <a:ext cx="4327642" cy="429815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node’s </a:t>
            </a:r>
            <a:r>
              <a:rPr lang="en-GB" sz="2400" i="1" dirty="0"/>
              <a:t>samples</a:t>
            </a:r>
            <a:r>
              <a:rPr lang="en-GB" sz="2400" dirty="0"/>
              <a:t> attribute counts how many training instances it applies to.</a:t>
            </a:r>
          </a:p>
          <a:p>
            <a:r>
              <a:rPr lang="en-GB" sz="2400" dirty="0"/>
              <a:t>A node’s </a:t>
            </a:r>
            <a:r>
              <a:rPr lang="en-GB" sz="2400" i="1" dirty="0"/>
              <a:t>value</a:t>
            </a:r>
            <a:r>
              <a:rPr lang="en-GB" sz="2400" dirty="0"/>
              <a:t> attribute tells you how many training instances of each class this node applies to.</a:t>
            </a:r>
          </a:p>
          <a:p>
            <a:r>
              <a:rPr lang="en-GB" sz="2400" dirty="0"/>
              <a:t>a node’s </a:t>
            </a:r>
            <a:r>
              <a:rPr lang="en-GB" sz="2400" i="1" dirty="0" err="1"/>
              <a:t>gini</a:t>
            </a:r>
            <a:r>
              <a:rPr lang="en-GB" sz="2400" dirty="0"/>
              <a:t> attribute measures its impurity.</a:t>
            </a:r>
          </a:p>
          <a:p>
            <a:r>
              <a:rPr lang="en-GB" sz="2400" dirty="0"/>
              <a:t>Scikit-Learn uses the CART algorithm, which produces only binary trees: </a:t>
            </a:r>
            <a:r>
              <a:rPr lang="en-GB" sz="2400" dirty="0" err="1"/>
              <a:t>nonleaf</a:t>
            </a:r>
            <a:r>
              <a:rPr lang="en-GB" sz="2400" dirty="0"/>
              <a:t> nodes always have two children.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2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Decision Tree decision boundaries and interpretability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42" y="906432"/>
            <a:ext cx="10765665" cy="1681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As you can see Decision Trees are fairly intuitive and their decisions are easy to interpret.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Such models are often called </a:t>
            </a:r>
            <a:r>
              <a:rPr lang="en-GB" b="1" dirty="0"/>
              <a:t>white box models</a:t>
            </a:r>
            <a:r>
              <a:rPr lang="en-GB" dirty="0"/>
              <a:t>. In contrast, neural networks are generally considered </a:t>
            </a:r>
            <a:r>
              <a:rPr lang="en-GB" b="1" dirty="0"/>
              <a:t>black box models</a:t>
            </a:r>
            <a:r>
              <a:rPr lang="en-GB" dirty="0"/>
              <a:t>. 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C7347-A36D-8E49-987F-1DE6C0EA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90" y="2711004"/>
            <a:ext cx="8648700" cy="4089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8C97C7-A8A1-224E-952B-ADC607BF2CD4}"/>
              </a:ext>
            </a:extLst>
          </p:cNvPr>
          <p:cNvSpPr/>
          <p:nvPr/>
        </p:nvSpPr>
        <p:spPr>
          <a:xfrm>
            <a:off x="9902758" y="630820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max_depth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=2</a:t>
            </a:r>
            <a:endParaRPr lang="en-GB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85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Estimating Class Probabilities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75" y="1017383"/>
            <a:ext cx="5864181" cy="53140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Decision Tree can also estimate the probability that an instance belongs to a particular class k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first it traverses the tree to find the leaf node for this instance, and then it returns the ratio of training instances of class k in this node. </a:t>
            </a:r>
          </a:p>
          <a:p>
            <a:pPr>
              <a:lnSpc>
                <a:spcPct val="120000"/>
              </a:lnSpc>
            </a:pPr>
            <a:r>
              <a:rPr lang="en-GB" dirty="0"/>
              <a:t>For example, suppose you have found a flower whose petals are 5 cm long and 1.5 cm wide.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Decision Tree should output the following probabilities: 0% for Iris-</a:t>
            </a:r>
            <a:r>
              <a:rPr lang="en-GB" dirty="0" err="1"/>
              <a:t>Setosa</a:t>
            </a:r>
            <a:r>
              <a:rPr lang="en-GB" dirty="0"/>
              <a:t> (0/54), 90.7% for Iris-Versicolor (49/54), and 9.3% for Iris-Virginica (5/54).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A636B-7B4B-4348-B813-31CF7BC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1461656"/>
            <a:ext cx="5606604" cy="44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The CART Training Algorithm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82" y="1030262"/>
            <a:ext cx="10611118" cy="2308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Scikit-Learn uses the </a:t>
            </a:r>
            <a:r>
              <a:rPr lang="en-GB" i="1" dirty="0"/>
              <a:t>Classification And Regression Tree (CART)</a:t>
            </a:r>
            <a:r>
              <a:rPr lang="en-GB" dirty="0"/>
              <a:t> algorithm to train Decision. </a:t>
            </a:r>
          </a:p>
          <a:p>
            <a:pPr>
              <a:lnSpc>
                <a:spcPct val="120000"/>
              </a:lnSpc>
            </a:pPr>
            <a:r>
              <a:rPr lang="en-GB" dirty="0"/>
              <a:t>The idea is really quite simple: the algorithm first splits the training set in two subsets using a single feature k and a threshold </a:t>
            </a:r>
            <a:r>
              <a:rPr lang="en-GB" dirty="0" err="1"/>
              <a:t>tk</a:t>
            </a:r>
            <a:r>
              <a:rPr lang="en-GB" dirty="0"/>
              <a:t> (e.g., “petal length ≤ 2.45 cm”) recursively. </a:t>
            </a:r>
          </a:p>
          <a:p>
            <a:pPr>
              <a:lnSpc>
                <a:spcPct val="120000"/>
              </a:lnSpc>
            </a:pPr>
            <a:r>
              <a:rPr lang="en-GB" dirty="0"/>
              <a:t>It searches for the pair (k, </a:t>
            </a:r>
            <a:r>
              <a:rPr lang="en-GB" dirty="0" err="1"/>
              <a:t>tk</a:t>
            </a:r>
            <a:r>
              <a:rPr lang="en-GB" dirty="0"/>
              <a:t>) that produces the purest subsets (weighted by their size).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F0D5E-81DC-864F-A912-46F3BD79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55" y="4263994"/>
            <a:ext cx="9516690" cy="211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413F3-21DD-EA49-B6F4-52723BD3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39" y="3338848"/>
            <a:ext cx="4800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Regularization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93" y="875762"/>
            <a:ext cx="10611118" cy="26659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To avoid overfitting the training data, you need to restrict the Decision Tree’s freedom during training such as restricting the maximum depth of the Decision Tree.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</a:t>
            </a:r>
            <a:r>
              <a:rPr lang="en-GB" dirty="0" err="1"/>
              <a:t>DecisionTreeClassifier</a:t>
            </a:r>
            <a:r>
              <a:rPr lang="en-GB" dirty="0"/>
              <a:t> class has a few other options: </a:t>
            </a:r>
            <a:r>
              <a:rPr lang="en-GB" i="1" dirty="0" err="1"/>
              <a:t>min_samples_split</a:t>
            </a:r>
            <a:r>
              <a:rPr lang="en-GB" i="1" dirty="0"/>
              <a:t> </a:t>
            </a:r>
            <a:r>
              <a:rPr lang="en-GB" dirty="0"/>
              <a:t>(the minimum number of samples a node must have before it can be split), </a:t>
            </a:r>
            <a:r>
              <a:rPr lang="en-GB" i="1" dirty="0" err="1"/>
              <a:t>min_samples_leaf</a:t>
            </a:r>
            <a:r>
              <a:rPr lang="en-GB" i="1" dirty="0"/>
              <a:t> </a:t>
            </a:r>
            <a:r>
              <a:rPr lang="en-GB" dirty="0"/>
              <a:t>(the minimum number of samples a leaf node must have), </a:t>
            </a:r>
            <a:r>
              <a:rPr lang="en-GB" i="1" dirty="0" err="1"/>
              <a:t>max_leaf_nodes</a:t>
            </a:r>
            <a:r>
              <a:rPr lang="en-GB" i="1" dirty="0"/>
              <a:t> </a:t>
            </a:r>
            <a:r>
              <a:rPr lang="en-GB" dirty="0"/>
              <a:t>(maximum number of leaf nodes), and </a:t>
            </a:r>
            <a:r>
              <a:rPr lang="en-GB" i="1" dirty="0" err="1"/>
              <a:t>max_features</a:t>
            </a:r>
            <a:r>
              <a:rPr lang="en-GB" i="1" dirty="0"/>
              <a:t> </a:t>
            </a:r>
            <a:r>
              <a:rPr lang="en-GB" dirty="0"/>
              <a:t>(maximum number of features that are evaluated for splitting at each node).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188E2-2BCA-DB43-8B16-6F384416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2971224"/>
            <a:ext cx="10748493" cy="3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9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27653</TotalTime>
  <Words>651</Words>
  <Application>Microsoft Macintosh PowerPoint</Application>
  <PresentationFormat>Widescreen</PresentationFormat>
  <Paragraphs>55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Times</vt:lpstr>
      <vt:lpstr>Office Theme</vt:lpstr>
      <vt:lpstr>CSY3025 Artificial Intelligence Techniques</vt:lpstr>
      <vt:lpstr>PowerPoint Presentation</vt:lpstr>
      <vt:lpstr>Decision Tree</vt:lpstr>
      <vt:lpstr>Training and Visualizing a Decision Tree</vt:lpstr>
      <vt:lpstr>Training and Visualizing a Decision Tree</vt:lpstr>
      <vt:lpstr>Decision Tree decision boundaries and interpretability</vt:lpstr>
      <vt:lpstr>Estimating Class Probabilities</vt:lpstr>
      <vt:lpstr>The CART Training Algorithm</vt:lpstr>
      <vt:lpstr>Regularization</vt:lpstr>
      <vt:lpstr>PowerPoint Presentation</vt:lpstr>
      <vt:lpstr>Regression</vt:lpstr>
      <vt:lpstr>Instability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Mu Mu</cp:lastModifiedBy>
  <cp:revision>546</cp:revision>
  <dcterms:created xsi:type="dcterms:W3CDTF">2020-01-10T10:39:22Z</dcterms:created>
  <dcterms:modified xsi:type="dcterms:W3CDTF">2021-02-25T00:14:48Z</dcterms:modified>
</cp:coreProperties>
</file>