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57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5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CBB6F-307B-9F41-A174-66611C4AC200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F3508-59F0-7748-874C-A424B4C15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3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0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4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9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6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28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1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06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F3508-59F0-7748-874C-A424B4C152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1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4F7C-8FC7-B949-8BB5-F3EC12135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7030A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A965E-4B23-6E4A-9396-473AA2105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9A562-A1CF-D741-8262-F6E6A11D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405B-B9E2-0240-9F21-7EDB0F9B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DB406-4EA2-714A-B1E3-3CC952B8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AE32-7986-FA48-8EEA-87A6AAE2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88CC5-9379-E740-A46A-64A1FF692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22911-CA65-C247-95CB-819623A9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BD8D-2951-F74A-B48D-02D996FE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0F7A-0AD7-B647-A152-38840AE7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9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65D03-6CBD-9E40-AB29-8667A0141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C473B-B1EC-6F41-B861-A762CB654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CF81-2A79-6B4B-9B4C-E9FD88C1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A891-60E1-BC4E-82A5-5650EF07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794D1-3EBB-2E43-B0C9-79CE70E8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5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C700-8CBA-1644-B6B1-D44F34FC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AC1C-ADB6-8E48-B4A1-19213A3B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E372C-8936-3C45-8377-566F975C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054E3-AF49-1146-A857-F88270FB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DC92B-DC8A-424E-9917-7F14F291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D9D2-76FD-7642-AD43-F8ADF023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D3A5A-BA28-0040-9C0B-0D91428DC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DD48F-0F72-D743-A422-D6A946AC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6D8E-B0CC-094A-BC0B-C0E690A7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3959F-BC04-5A40-B0F1-D5C1109C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0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1F8E-CE6F-3B40-9A14-0FB4C9BF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852B-0547-4B40-A862-24CD1B26C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0BD7D-14AA-5842-B04A-9E7819E8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520BB-A207-B841-97FF-7F86D6C2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6229D-67DE-C346-A8FC-48823B90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0F92B-6030-4041-B079-5FA2A85A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7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3CF2-BAA1-274C-A17D-499495A6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21E6-A381-E04E-912E-32B394E19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799D6-BBF6-BE4C-8021-59437CF4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49A5B-53C2-B74C-8479-86807ECA3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087B2-CCC6-1A41-9364-9BDBE3DB6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E5EE0-9844-1144-AFCB-914CE802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2/18/21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7C6F1-C029-BC41-BACA-AFCAFC27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AFDE1-8027-474B-BC52-87646DB2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8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984E-30C0-9A45-8C74-4DBE006C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95804-1CAA-2945-8CB1-88462AFD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EC457-12BD-A348-8143-DD5B3A52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DB4A0-D884-0948-A60E-88EA2A63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5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C9404-13A7-1E49-B71C-8F07F8D3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2/18/21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8BA55-382C-3740-BA92-9BF6FE4A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8CC4-2735-494F-AA33-FBC027AD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8EB4-ECBC-6C43-B307-8DC5DCD8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5C9CE-AFF7-8D43-B7D2-B4DD6110B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90FFE-292D-8C47-A56B-A75E2CF89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C02E9-E84A-7B49-90A9-E9990240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568D7-35FE-E844-9FAF-EBE445CE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B7567-6E5C-D940-9ACF-163884B2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7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1C41-9941-984D-BAD1-DBC51257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02462-4D0C-CE4A-884D-C1715A281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C462A-B495-464E-BA3C-D24C86AC7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7D224-AC70-414F-89DF-C79249C7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369B-24E0-9F49-81CD-E51CA4A0737D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38035-A79B-AB46-BCFA-7EC1D638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FD7E-4F72-2340-80B5-DDCF5BE3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1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911E4-23E4-B149-B14D-FB39858C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3BD1F-384E-5842-8548-9C8A53535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68F2-F8FC-9D4F-9D2A-9CBA698F7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7369B-24E0-9F49-81CD-E51CA4A0737D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99928-53C1-6B45-B907-002DA666C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DB11C-8E52-E148-B39D-704C62C27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785D7-0F45-2D4B-B660-1BCCDFEB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3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030A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34-artificial-intelligence-fall-2010/lecture-videos/lecture-16-learning-support-vector-machines/" TargetMode="External"/><Relationship Id="rId2" Type="http://schemas.openxmlformats.org/officeDocument/2006/relationships/hyperlink" Target="https://colab.research.google.com/github/ageron/handson-ml2/blob/master/05_support_vector_machines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51000">
              <a:srgbClr val="7030A0"/>
            </a:gs>
            <a:gs pos="83000">
              <a:srgbClr val="7030A0">
                <a:lumMod val="70000"/>
              </a:srgbClr>
            </a:gs>
            <a:gs pos="100000">
              <a:srgbClr val="7030A0">
                <a:lumMod val="91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84D8-9BDF-8145-803C-14EE94B7D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9339"/>
            <a:ext cx="9144000" cy="1000905"/>
          </a:xfrm>
          <a:noFill/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CSY3025 Artificial Intelligence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89D34-849A-5B48-8316-6B511D1FE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273215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FA79-7F69-D04C-879D-181C38F7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Nonlinear SVM Classification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70AB7-C0EE-4646-A501-C3E3A61B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735" y="1390828"/>
            <a:ext cx="6231049" cy="490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0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FA79-7F69-D04C-879D-181C38F7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Nonlinear SVM Classification</a:t>
            </a:r>
            <a:endParaRPr lang="en-US" b="1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631752C-9031-2D47-8E62-6A410D5D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99" y="1238206"/>
            <a:ext cx="11269141" cy="1157264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One approach to handling nonlinear datasets is to add more features, such as polynomial features; in some cases this can result in a linearly separable dataset.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995381-019A-B248-8EA0-38FFD06BB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2437326"/>
            <a:ext cx="109982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5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FA79-7F69-D04C-879D-181C38F7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29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Nonlinear SVM Classification</a:t>
            </a:r>
            <a:endParaRPr lang="en-US" b="1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631752C-9031-2D47-8E62-6A410D5D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41" y="904272"/>
            <a:ext cx="11269141" cy="4875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Create a Pipeline containing a </a:t>
            </a:r>
            <a:r>
              <a:rPr lang="en-GB" dirty="0" err="1"/>
              <a:t>PolynomialFeatures</a:t>
            </a:r>
            <a:r>
              <a:rPr lang="en-GB" dirty="0"/>
              <a:t> transformer.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8FB43-79E6-304C-89CA-88470CCE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389" y="2786150"/>
            <a:ext cx="6005661" cy="39033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F2EE7B-F9D8-754D-9101-6FF900088C24}"/>
              </a:ext>
            </a:extLst>
          </p:cNvPr>
          <p:cNvSpPr/>
          <p:nvPr/>
        </p:nvSpPr>
        <p:spPr>
          <a:xfrm>
            <a:off x="959410" y="1494068"/>
            <a:ext cx="1066800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75"/>
                </a:solidFill>
                <a:latin typeface="Monaco" pitchFamily="2" charset="77"/>
              </a:rPr>
              <a:t>  </a:t>
            </a:r>
            <a:r>
              <a:rPr lang="en-GB" sz="1600" dirty="0" err="1">
                <a:solidFill>
                  <a:srgbClr val="000075"/>
                </a:solidFill>
                <a:latin typeface="Monaco" pitchFamily="2" charset="77"/>
              </a:rPr>
              <a:t>polynomial_svm_clf</a:t>
            </a:r>
            <a:r>
              <a:rPr lang="en-GB" sz="1600" dirty="0">
                <a:solidFill>
                  <a:srgbClr val="000075"/>
                </a:solidFill>
                <a:latin typeface="Monaco" pitchFamily="2" charset="77"/>
              </a:rPr>
              <a:t> </a:t>
            </a:r>
            <a:r>
              <a:rPr lang="en-GB" sz="1600" dirty="0">
                <a:solidFill>
                  <a:srgbClr val="434343"/>
                </a:solidFill>
                <a:latin typeface="Monaco" pitchFamily="2" charset="77"/>
              </a:rPr>
              <a:t>= </a:t>
            </a:r>
            <a:r>
              <a:rPr lang="en-GB" sz="1600" dirty="0">
                <a:solidFill>
                  <a:srgbClr val="000075"/>
                </a:solidFill>
                <a:latin typeface="Monaco" pitchFamily="2" charset="77"/>
              </a:rPr>
              <a:t>Pipeline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([</a:t>
            </a:r>
            <a:endParaRPr lang="en-GB" sz="1600" dirty="0">
              <a:solidFill>
                <a:srgbClr val="000075"/>
              </a:solidFill>
              <a:latin typeface="Monaco" pitchFamily="2" charset="77"/>
            </a:endParaRPr>
          </a:p>
          <a:p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            (</a:t>
            </a:r>
            <a:r>
              <a:rPr lang="en-GB" sz="1600" dirty="0">
                <a:solidFill>
                  <a:srgbClr val="BE1F04"/>
                </a:solidFill>
                <a:latin typeface="Monaco" pitchFamily="2" charset="77"/>
              </a:rPr>
              <a:t>"</a:t>
            </a:r>
            <a:r>
              <a:rPr lang="en-GB" sz="1600" dirty="0" err="1">
                <a:solidFill>
                  <a:srgbClr val="BE1F04"/>
                </a:solidFill>
                <a:latin typeface="Monaco" pitchFamily="2" charset="77"/>
              </a:rPr>
              <a:t>poly_features</a:t>
            </a:r>
            <a:r>
              <a:rPr lang="en-GB" sz="1600" dirty="0">
                <a:solidFill>
                  <a:srgbClr val="BE1F04"/>
                </a:solidFill>
                <a:latin typeface="Monaco" pitchFamily="2" charset="77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GB" sz="1600" dirty="0" err="1">
                <a:solidFill>
                  <a:srgbClr val="000075"/>
                </a:solidFill>
                <a:latin typeface="Monaco" pitchFamily="2" charset="77"/>
              </a:rPr>
              <a:t>PolynomialFeatures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GB" sz="1600" dirty="0">
                <a:solidFill>
                  <a:srgbClr val="000075"/>
                </a:solidFill>
                <a:latin typeface="Monaco" pitchFamily="2" charset="77"/>
              </a:rPr>
              <a:t>degree</a:t>
            </a:r>
            <a:r>
              <a:rPr lang="en-GB" sz="1600" dirty="0">
                <a:solidFill>
                  <a:srgbClr val="434343"/>
                </a:solidFill>
                <a:latin typeface="Monaco" pitchFamily="2" charset="77"/>
              </a:rPr>
              <a:t>=</a:t>
            </a:r>
            <a:r>
              <a:rPr lang="en-GB" sz="1600" dirty="0">
                <a:solidFill>
                  <a:srgbClr val="FC4F08"/>
                </a:solidFill>
                <a:latin typeface="Monaco" pitchFamily="2" charset="77"/>
              </a:rPr>
              <a:t>3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)),</a:t>
            </a:r>
            <a:endParaRPr lang="en-GB" sz="1600" dirty="0">
              <a:solidFill>
                <a:srgbClr val="000075"/>
              </a:solidFill>
              <a:latin typeface="Monaco" pitchFamily="2" charset="77"/>
            </a:endParaRPr>
          </a:p>
          <a:p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            (</a:t>
            </a:r>
            <a:r>
              <a:rPr lang="en-GB" sz="1600" dirty="0">
                <a:solidFill>
                  <a:srgbClr val="BE1F04"/>
                </a:solidFill>
                <a:latin typeface="Monaco" pitchFamily="2" charset="77"/>
              </a:rPr>
              <a:t>"scaler"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GB" sz="1600" dirty="0" err="1">
                <a:solidFill>
                  <a:srgbClr val="000075"/>
                </a:solidFill>
                <a:latin typeface="Monaco" pitchFamily="2" charset="77"/>
              </a:rPr>
              <a:t>StandardScaler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()),</a:t>
            </a:r>
          </a:p>
          <a:p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            (</a:t>
            </a:r>
            <a:r>
              <a:rPr lang="en-GB" sz="1600" dirty="0">
                <a:solidFill>
                  <a:srgbClr val="BE1F04"/>
                </a:solidFill>
                <a:latin typeface="Monaco" pitchFamily="2" charset="77"/>
              </a:rPr>
              <a:t>"</a:t>
            </a:r>
            <a:r>
              <a:rPr lang="en-GB" sz="1600" dirty="0" err="1">
                <a:solidFill>
                  <a:srgbClr val="BE1F04"/>
                </a:solidFill>
                <a:latin typeface="Monaco" pitchFamily="2" charset="77"/>
              </a:rPr>
              <a:t>svm_clf</a:t>
            </a:r>
            <a:r>
              <a:rPr lang="en-GB" sz="1600" dirty="0">
                <a:solidFill>
                  <a:srgbClr val="BE1F04"/>
                </a:solidFill>
                <a:latin typeface="Monaco" pitchFamily="2" charset="77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GB" sz="1600" dirty="0" err="1">
                <a:solidFill>
                  <a:srgbClr val="000075"/>
                </a:solidFill>
                <a:latin typeface="Monaco" pitchFamily="2" charset="77"/>
              </a:rPr>
              <a:t>LinearSVC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GB" sz="1600" dirty="0">
                <a:solidFill>
                  <a:srgbClr val="000075"/>
                </a:solidFill>
                <a:latin typeface="Monaco" pitchFamily="2" charset="77"/>
              </a:rPr>
              <a:t>C</a:t>
            </a:r>
            <a:r>
              <a:rPr lang="en-GB" sz="1600" dirty="0">
                <a:solidFill>
                  <a:srgbClr val="434343"/>
                </a:solidFill>
                <a:latin typeface="Monaco" pitchFamily="2" charset="77"/>
              </a:rPr>
              <a:t>=</a:t>
            </a:r>
            <a:r>
              <a:rPr lang="en-GB" sz="1600" dirty="0">
                <a:solidFill>
                  <a:srgbClr val="FC4F08"/>
                </a:solidFill>
                <a:latin typeface="Monaco" pitchFamily="2" charset="77"/>
              </a:rPr>
              <a:t>10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GB" sz="1600" dirty="0">
                <a:solidFill>
                  <a:srgbClr val="000075"/>
                </a:solidFill>
                <a:latin typeface="Monaco" pitchFamily="2" charset="77"/>
              </a:rPr>
              <a:t>loss</a:t>
            </a:r>
            <a:r>
              <a:rPr lang="en-GB" sz="1600" dirty="0">
                <a:solidFill>
                  <a:srgbClr val="434343"/>
                </a:solidFill>
                <a:latin typeface="Monaco" pitchFamily="2" charset="77"/>
              </a:rPr>
              <a:t>=</a:t>
            </a:r>
            <a:r>
              <a:rPr lang="en-GB" sz="1600" dirty="0">
                <a:solidFill>
                  <a:srgbClr val="BE1F04"/>
                </a:solidFill>
                <a:latin typeface="Monaco" pitchFamily="2" charset="77"/>
              </a:rPr>
              <a:t>"hinge"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))</a:t>
            </a:r>
          </a:p>
          <a:p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        ])</a:t>
            </a:r>
            <a:endParaRPr lang="en-GB" sz="160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6EDF2C2C-563F-6D44-9130-E22F4980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48" y="2737744"/>
            <a:ext cx="5793046" cy="395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71AEAC-FB64-064E-93CD-C5B9A91B83EA}"/>
              </a:ext>
            </a:extLst>
          </p:cNvPr>
          <p:cNvSpPr/>
          <p:nvPr/>
        </p:nvSpPr>
        <p:spPr>
          <a:xfrm>
            <a:off x="231819" y="6596390"/>
            <a:ext cx="90023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err="1"/>
              <a:t>sklearn.datasets.make_moons</a:t>
            </a:r>
            <a:r>
              <a:rPr lang="en-GB" sz="1100" dirty="0"/>
              <a:t>. Make two interleaving half circles. A simple toy dataset to visualize clustering and classification algorithms.</a:t>
            </a:r>
            <a:endParaRPr lang="en-GB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498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A6B8-B61E-124C-8FEF-FD15D9CC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10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Nonlinear SVM Classification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60E2C-AB7F-2146-993E-6D058798F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90" y="3049725"/>
            <a:ext cx="11204620" cy="38082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4DA6F3-F56F-E54F-A101-153FA0B11B9C}"/>
              </a:ext>
            </a:extLst>
          </p:cNvPr>
          <p:cNvSpPr/>
          <p:nvPr/>
        </p:nvSpPr>
        <p:spPr>
          <a:xfrm>
            <a:off x="838200" y="1065152"/>
            <a:ext cx="112046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000075"/>
                </a:solidFill>
                <a:latin typeface="Monaco" pitchFamily="2" charset="77"/>
              </a:rPr>
              <a:t>poly_kernel_svm_clf</a:t>
            </a:r>
            <a:r>
              <a:rPr lang="en-GB" sz="1600" dirty="0">
                <a:solidFill>
                  <a:srgbClr val="000075"/>
                </a:solidFill>
                <a:latin typeface="Monaco" pitchFamily="2" charset="77"/>
              </a:rPr>
              <a:t> </a:t>
            </a:r>
            <a:r>
              <a:rPr lang="en-GB" sz="1600" dirty="0">
                <a:solidFill>
                  <a:srgbClr val="434343"/>
                </a:solidFill>
                <a:latin typeface="Monaco" pitchFamily="2" charset="77"/>
              </a:rPr>
              <a:t>= </a:t>
            </a:r>
            <a:r>
              <a:rPr lang="en-GB" sz="1600" dirty="0">
                <a:solidFill>
                  <a:srgbClr val="000075"/>
                </a:solidFill>
                <a:latin typeface="Monaco" pitchFamily="2" charset="77"/>
              </a:rPr>
              <a:t>Pipeline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([</a:t>
            </a:r>
            <a:endParaRPr lang="en-GB" sz="1600" dirty="0">
              <a:solidFill>
                <a:srgbClr val="000075"/>
              </a:solidFill>
              <a:latin typeface="Monaco" pitchFamily="2" charset="77"/>
            </a:endParaRPr>
          </a:p>
          <a:p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            (</a:t>
            </a:r>
            <a:r>
              <a:rPr lang="en-GB" sz="1600" dirty="0">
                <a:solidFill>
                  <a:srgbClr val="BE1F04"/>
                </a:solidFill>
                <a:latin typeface="Monaco" pitchFamily="2" charset="77"/>
              </a:rPr>
              <a:t>"scaler"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GB" sz="1600" dirty="0" err="1">
                <a:solidFill>
                  <a:srgbClr val="000075"/>
                </a:solidFill>
                <a:latin typeface="Monaco" pitchFamily="2" charset="77"/>
              </a:rPr>
              <a:t>StandardScaler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()),</a:t>
            </a:r>
          </a:p>
          <a:p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            (</a:t>
            </a:r>
            <a:r>
              <a:rPr lang="en-GB" sz="1600" dirty="0">
                <a:solidFill>
                  <a:srgbClr val="BE1F04"/>
                </a:solidFill>
                <a:latin typeface="Monaco" pitchFamily="2" charset="77"/>
              </a:rPr>
              <a:t>"</a:t>
            </a:r>
            <a:r>
              <a:rPr lang="en-GB" sz="1600" dirty="0" err="1">
                <a:solidFill>
                  <a:srgbClr val="BE1F04"/>
                </a:solidFill>
                <a:latin typeface="Monaco" pitchFamily="2" charset="77"/>
              </a:rPr>
              <a:t>svm_clf</a:t>
            </a:r>
            <a:r>
              <a:rPr lang="en-GB" sz="1600" dirty="0">
                <a:solidFill>
                  <a:srgbClr val="BE1F04"/>
                </a:solidFill>
                <a:latin typeface="Monaco" pitchFamily="2" charset="77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GB" sz="1600" dirty="0">
                <a:solidFill>
                  <a:srgbClr val="000075"/>
                </a:solidFill>
                <a:latin typeface="Monaco" pitchFamily="2" charset="77"/>
              </a:rPr>
              <a:t>SVC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GB" sz="1600" dirty="0">
                <a:solidFill>
                  <a:srgbClr val="000075"/>
                </a:solidFill>
                <a:latin typeface="Monaco" pitchFamily="2" charset="77"/>
              </a:rPr>
              <a:t>kernel</a:t>
            </a:r>
            <a:r>
              <a:rPr lang="en-GB" sz="1600" dirty="0">
                <a:solidFill>
                  <a:srgbClr val="434343"/>
                </a:solidFill>
                <a:latin typeface="Monaco" pitchFamily="2" charset="77"/>
              </a:rPr>
              <a:t>=</a:t>
            </a:r>
            <a:r>
              <a:rPr lang="en-GB" sz="1600" dirty="0">
                <a:solidFill>
                  <a:srgbClr val="BE1F04"/>
                </a:solidFill>
                <a:latin typeface="Monaco" pitchFamily="2" charset="77"/>
              </a:rPr>
              <a:t>"poly"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GB" sz="1600" dirty="0">
                <a:solidFill>
                  <a:srgbClr val="000075"/>
                </a:solidFill>
                <a:latin typeface="Monaco" pitchFamily="2" charset="77"/>
              </a:rPr>
              <a:t>degree</a:t>
            </a:r>
            <a:r>
              <a:rPr lang="en-GB" sz="1600" dirty="0">
                <a:solidFill>
                  <a:srgbClr val="434343"/>
                </a:solidFill>
                <a:latin typeface="Monaco" pitchFamily="2" charset="77"/>
              </a:rPr>
              <a:t>=</a:t>
            </a:r>
            <a:r>
              <a:rPr lang="en-GB" sz="1600" dirty="0">
                <a:solidFill>
                  <a:srgbClr val="FC4F08"/>
                </a:solidFill>
                <a:latin typeface="Monaco" pitchFamily="2" charset="77"/>
              </a:rPr>
              <a:t>3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GB" sz="1600" dirty="0">
                <a:solidFill>
                  <a:srgbClr val="000075"/>
                </a:solidFill>
                <a:latin typeface="Monaco" pitchFamily="2" charset="77"/>
              </a:rPr>
              <a:t>coef0</a:t>
            </a:r>
            <a:r>
              <a:rPr lang="en-GB" sz="1600" dirty="0">
                <a:solidFill>
                  <a:srgbClr val="434343"/>
                </a:solidFill>
                <a:latin typeface="Monaco" pitchFamily="2" charset="77"/>
              </a:rPr>
              <a:t>=</a:t>
            </a:r>
            <a:r>
              <a:rPr lang="en-GB" sz="1600" dirty="0">
                <a:solidFill>
                  <a:srgbClr val="FC4F08"/>
                </a:solidFill>
                <a:latin typeface="Monaco" pitchFamily="2" charset="77"/>
              </a:rPr>
              <a:t>1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GB" sz="1600" dirty="0">
                <a:solidFill>
                  <a:srgbClr val="000075"/>
                </a:solidFill>
                <a:latin typeface="Monaco" pitchFamily="2" charset="77"/>
              </a:rPr>
              <a:t>C</a:t>
            </a:r>
            <a:r>
              <a:rPr lang="en-GB" sz="1600" dirty="0">
                <a:solidFill>
                  <a:srgbClr val="434343"/>
                </a:solidFill>
                <a:latin typeface="Monaco" pitchFamily="2" charset="77"/>
              </a:rPr>
              <a:t>=</a:t>
            </a:r>
            <a:r>
              <a:rPr lang="en-GB" sz="1600" dirty="0">
                <a:solidFill>
                  <a:srgbClr val="FC4F08"/>
                </a:solidFill>
                <a:latin typeface="Monaco" pitchFamily="2" charset="77"/>
              </a:rPr>
              <a:t>5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))</a:t>
            </a:r>
          </a:p>
          <a:p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	     #("</a:t>
            </a:r>
            <a:r>
              <a:rPr lang="en-GB" sz="1600" dirty="0" err="1">
                <a:solidFill>
                  <a:srgbClr val="000000"/>
                </a:solidFill>
                <a:latin typeface="Monaco" pitchFamily="2" charset="77"/>
              </a:rPr>
              <a:t>svm_clf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", SVC(kernel="poly", degree=10, coef0=100, C=5))</a:t>
            </a:r>
          </a:p>
          <a:p>
            <a:endParaRPr lang="en-GB" sz="1600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        ])</a:t>
            </a:r>
          </a:p>
          <a:p>
            <a:r>
              <a:rPr lang="en-GB" sz="1600" dirty="0">
                <a:solidFill>
                  <a:srgbClr val="000075"/>
                </a:solidFill>
                <a:latin typeface="Monaco" pitchFamily="2" charset="77"/>
              </a:rPr>
              <a:t> </a:t>
            </a:r>
            <a:r>
              <a:rPr lang="en-GB" sz="1600" dirty="0" err="1">
                <a:solidFill>
                  <a:srgbClr val="000075"/>
                </a:solidFill>
                <a:latin typeface="Monaco" pitchFamily="2" charset="77"/>
              </a:rPr>
              <a:t>poly_kernel_svm_clf</a:t>
            </a:r>
            <a:r>
              <a:rPr lang="en-GB" sz="1600" dirty="0" err="1">
                <a:solidFill>
                  <a:srgbClr val="434343"/>
                </a:solidFill>
                <a:latin typeface="Monaco" pitchFamily="2" charset="77"/>
              </a:rPr>
              <a:t>.</a:t>
            </a:r>
            <a:r>
              <a:rPr lang="en-GB" sz="1600" dirty="0" err="1">
                <a:solidFill>
                  <a:srgbClr val="000075"/>
                </a:solidFill>
                <a:latin typeface="Monaco" pitchFamily="2" charset="77"/>
              </a:rPr>
              <a:t>fit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GB" sz="1600" dirty="0">
                <a:solidFill>
                  <a:srgbClr val="000075"/>
                </a:solidFill>
                <a:latin typeface="Monaco" pitchFamily="2" charset="77"/>
              </a:rPr>
              <a:t>X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GB" sz="1600" dirty="0">
                <a:solidFill>
                  <a:srgbClr val="000075"/>
                </a:solidFill>
                <a:latin typeface="Monaco" pitchFamily="2" charset="77"/>
              </a:rPr>
              <a:t>y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)</a:t>
            </a:r>
            <a:endParaRPr lang="en-GB" sz="1600" dirty="0">
              <a:solidFill>
                <a:srgbClr val="000075"/>
              </a:solidFill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06663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73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Adding Similarity Features - Gaussian RBF Kernel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EB35-805F-B44A-8C6D-DC533A1B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99" y="980627"/>
            <a:ext cx="11269141" cy="144060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Another technique is to add features computed using a similarity function that measures how much each instance resembles a particular landmark.</a:t>
            </a:r>
          </a:p>
          <a:p>
            <a:pPr>
              <a:lnSpc>
                <a:spcPct val="110000"/>
              </a:lnSpc>
            </a:pPr>
            <a:r>
              <a:rPr lang="en-GB" dirty="0"/>
              <a:t>add two landmarks to it at x1 = –2 and x1 = 1 with the similarity function to be the Gaussian Radial Basis Function (RBF) with </a:t>
            </a:r>
            <a:r>
              <a:rPr lang="el-GR" dirty="0"/>
              <a:t>γ = 0.3</a:t>
            </a:r>
          </a:p>
          <a:p>
            <a:pPr>
              <a:lnSpc>
                <a:spcPct val="110000"/>
              </a:lnSpc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5B702-D019-DE45-A6A3-A9B65ABBC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45" y="2352675"/>
            <a:ext cx="3886200" cy="711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2C4860-E92C-164A-9C08-DDE76A1F989C}"/>
              </a:ext>
            </a:extLst>
          </p:cNvPr>
          <p:cNvSpPr/>
          <p:nvPr/>
        </p:nvSpPr>
        <p:spPr>
          <a:xfrm>
            <a:off x="6319169" y="2557885"/>
            <a:ext cx="5727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" pitchFamily="2" charset="0"/>
              </a:rPr>
              <a:t>x2 = exp (–0.3 × 12) ≈ 0.74 and x3 = exp (–0.3 × 22) ≈ 0.30</a:t>
            </a:r>
            <a:endParaRPr lang="en-GB" dirty="0">
              <a:solidFill>
                <a:srgbClr val="000000"/>
              </a:solidFill>
              <a:effectLst/>
              <a:latin typeface="Times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6399BF-6AF5-5346-8726-DFB06718E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63874"/>
            <a:ext cx="10015330" cy="374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196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73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Adding Similarity Features - Gaussian RBF Kernel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F403F5-1F18-0F41-983A-F3CF16FC0AE2}"/>
              </a:ext>
            </a:extLst>
          </p:cNvPr>
          <p:cNvSpPr/>
          <p:nvPr/>
        </p:nvSpPr>
        <p:spPr>
          <a:xfrm>
            <a:off x="1335110" y="748795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75"/>
                </a:solidFill>
                <a:latin typeface="Monaco" pitchFamily="2" charset="77"/>
              </a:rPr>
              <a:t>…</a:t>
            </a:r>
            <a:endParaRPr lang="en-GB" sz="1600" dirty="0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            (</a:t>
            </a:r>
            <a:r>
              <a:rPr lang="en-GB" sz="1600" dirty="0">
                <a:solidFill>
                  <a:srgbClr val="BE1F04"/>
                </a:solidFill>
                <a:latin typeface="Monaco" pitchFamily="2" charset="77"/>
              </a:rPr>
              <a:t>"</a:t>
            </a:r>
            <a:r>
              <a:rPr lang="en-GB" sz="1600" dirty="0" err="1">
                <a:solidFill>
                  <a:srgbClr val="BE1F04"/>
                </a:solidFill>
                <a:latin typeface="Monaco" pitchFamily="2" charset="77"/>
              </a:rPr>
              <a:t>svm_clf</a:t>
            </a:r>
            <a:r>
              <a:rPr lang="en-GB" sz="1600" dirty="0">
                <a:solidFill>
                  <a:srgbClr val="BE1F04"/>
                </a:solidFill>
                <a:latin typeface="Monaco" pitchFamily="2" charset="77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GB" sz="1600" dirty="0">
                <a:solidFill>
                  <a:srgbClr val="000075"/>
                </a:solidFill>
                <a:latin typeface="Monaco" pitchFamily="2" charset="77"/>
              </a:rPr>
              <a:t>SVC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GB" sz="1600" dirty="0">
                <a:solidFill>
                  <a:srgbClr val="000075"/>
                </a:solidFill>
                <a:latin typeface="Monaco" pitchFamily="2" charset="77"/>
              </a:rPr>
              <a:t>kernel</a:t>
            </a:r>
            <a:r>
              <a:rPr lang="en-GB" sz="1600" dirty="0">
                <a:solidFill>
                  <a:srgbClr val="434343"/>
                </a:solidFill>
                <a:latin typeface="Monaco" pitchFamily="2" charset="77"/>
              </a:rPr>
              <a:t>=</a:t>
            </a:r>
            <a:r>
              <a:rPr lang="en-GB" sz="1600" dirty="0">
                <a:solidFill>
                  <a:srgbClr val="BE1F04"/>
                </a:solidFill>
                <a:latin typeface="Monaco" pitchFamily="2" charset="77"/>
              </a:rPr>
              <a:t>"</a:t>
            </a:r>
            <a:r>
              <a:rPr lang="en-GB" sz="1600" dirty="0" err="1">
                <a:solidFill>
                  <a:srgbClr val="BE1F04"/>
                </a:solidFill>
                <a:latin typeface="Monaco" pitchFamily="2" charset="77"/>
              </a:rPr>
              <a:t>rbf</a:t>
            </a:r>
            <a:r>
              <a:rPr lang="en-GB" sz="1600" dirty="0">
                <a:solidFill>
                  <a:srgbClr val="BE1F04"/>
                </a:solidFill>
                <a:latin typeface="Monaco" pitchFamily="2" charset="77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GB" sz="1600" dirty="0">
                <a:solidFill>
                  <a:srgbClr val="000075"/>
                </a:solidFill>
                <a:latin typeface="Monaco" pitchFamily="2" charset="77"/>
              </a:rPr>
              <a:t>gamma</a:t>
            </a:r>
            <a:r>
              <a:rPr lang="en-GB" sz="1600" dirty="0">
                <a:solidFill>
                  <a:srgbClr val="434343"/>
                </a:solidFill>
                <a:latin typeface="Monaco" pitchFamily="2" charset="77"/>
              </a:rPr>
              <a:t>=</a:t>
            </a:r>
            <a:r>
              <a:rPr lang="en-GB" sz="1600" dirty="0">
                <a:solidFill>
                  <a:srgbClr val="FC4F08"/>
                </a:solidFill>
                <a:latin typeface="Monaco" pitchFamily="2" charset="77"/>
              </a:rPr>
              <a:t>5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GB" sz="1600" dirty="0">
                <a:solidFill>
                  <a:srgbClr val="000075"/>
                </a:solidFill>
                <a:latin typeface="Monaco" pitchFamily="2" charset="77"/>
              </a:rPr>
              <a:t>C</a:t>
            </a:r>
            <a:r>
              <a:rPr lang="en-GB" sz="1600" dirty="0">
                <a:solidFill>
                  <a:srgbClr val="434343"/>
                </a:solidFill>
                <a:latin typeface="Monaco" pitchFamily="2" charset="77"/>
              </a:rPr>
              <a:t>=</a:t>
            </a:r>
            <a:r>
              <a:rPr lang="en-GB" sz="1600" dirty="0">
                <a:solidFill>
                  <a:srgbClr val="FC4F08"/>
                </a:solidFill>
                <a:latin typeface="Monaco" pitchFamily="2" charset="77"/>
              </a:rPr>
              <a:t>0.001</a:t>
            </a:r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))</a:t>
            </a:r>
          </a:p>
          <a:p>
            <a:r>
              <a:rPr lang="en-GB" sz="1600" dirty="0">
                <a:solidFill>
                  <a:srgbClr val="000000"/>
                </a:solidFill>
                <a:latin typeface="Monaco" pitchFamily="2" charset="77"/>
              </a:rPr>
              <a:t>…</a:t>
            </a:r>
            <a:endParaRPr lang="en-GB" sz="1600" dirty="0">
              <a:solidFill>
                <a:srgbClr val="000075"/>
              </a:solidFill>
              <a:effectLst/>
              <a:latin typeface="Monaco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8EB27A-D19A-0449-9DF4-3474E4788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415" y="1550257"/>
            <a:ext cx="8628846" cy="530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67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9792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sklearn.svm.SVC</a:t>
            </a:r>
            <a:endParaRPr lang="en-GB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78BC2A-704E-204D-885A-F92C5613E7AE}"/>
              </a:ext>
            </a:extLst>
          </p:cNvPr>
          <p:cNvSpPr/>
          <p:nvPr/>
        </p:nvSpPr>
        <p:spPr>
          <a:xfrm>
            <a:off x="838199" y="1920980"/>
            <a:ext cx="103277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212529"/>
                </a:solidFill>
                <a:latin typeface="-apple-system"/>
              </a:rPr>
              <a:t>kernel</a:t>
            </a:r>
            <a:r>
              <a:rPr lang="en-GB" sz="2800" b="1" i="1" dirty="0">
                <a:solidFill>
                  <a:srgbClr val="212529"/>
                </a:solidFill>
                <a:latin typeface="-apple-system"/>
              </a:rPr>
              <a:t>{‘linear’, ‘poly’, ‘</a:t>
            </a:r>
            <a:r>
              <a:rPr lang="en-GB" sz="2800" b="1" i="1" dirty="0" err="1">
                <a:solidFill>
                  <a:srgbClr val="212529"/>
                </a:solidFill>
                <a:latin typeface="-apple-system"/>
              </a:rPr>
              <a:t>rbf</a:t>
            </a:r>
            <a:r>
              <a:rPr lang="en-GB" sz="2800" b="1" i="1" dirty="0">
                <a:solidFill>
                  <a:srgbClr val="212529"/>
                </a:solidFill>
                <a:latin typeface="-apple-system"/>
              </a:rPr>
              <a:t>’, ‘sigmoid’, ‘precomputed’}, default=’</a:t>
            </a:r>
            <a:r>
              <a:rPr lang="en-GB" sz="2800" b="1" i="1" dirty="0" err="1">
                <a:solidFill>
                  <a:srgbClr val="212529"/>
                </a:solidFill>
                <a:latin typeface="-apple-system"/>
              </a:rPr>
              <a:t>rbf</a:t>
            </a:r>
            <a:r>
              <a:rPr lang="en-GB" sz="2800" b="1" i="1" dirty="0">
                <a:solidFill>
                  <a:srgbClr val="212529"/>
                </a:solidFill>
                <a:latin typeface="-apple-system"/>
              </a:rPr>
              <a:t>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400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2331F1-417D-7C4A-9F62-F241C032528E}"/>
              </a:ext>
            </a:extLst>
          </p:cNvPr>
          <p:cNvSpPr/>
          <p:nvPr/>
        </p:nvSpPr>
        <p:spPr>
          <a:xfrm>
            <a:off x="2384738" y="2413337"/>
            <a:ext cx="74225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https://colab.research.google.com/github/ageron/handson-ml2/blob/master/05_support_vector_machines.ipynb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4E7504-883A-FD4C-A38E-75E664B1E09E}"/>
              </a:ext>
            </a:extLst>
          </p:cNvPr>
          <p:cNvSpPr/>
          <p:nvPr/>
        </p:nvSpPr>
        <p:spPr>
          <a:xfrm>
            <a:off x="2384738" y="34290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https://ocw.mit.edu/courses/electrical-engineering-and-computer-science/6-034-artificial-intelligence-fall-2010/lecture-videos/lecture-16-learning-support-vector-machines/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Support Vector Machine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EB35-805F-B44A-8C6D-DC533A1B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414"/>
            <a:ext cx="10146532" cy="21246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 </a:t>
            </a:r>
            <a:r>
              <a:rPr lang="en-GB" b="1" dirty="0"/>
              <a:t>Support Vector Machine (SVM)</a:t>
            </a:r>
            <a:r>
              <a:rPr lang="en-GB" dirty="0"/>
              <a:t> is a very powerful and versatile Machine Learning model, capable of performing linear or nonlinear </a:t>
            </a:r>
            <a:r>
              <a:rPr lang="en-GB" b="1" dirty="0"/>
              <a:t>classification</a:t>
            </a:r>
            <a:r>
              <a:rPr lang="en-GB" dirty="0"/>
              <a:t>, </a:t>
            </a:r>
            <a:r>
              <a:rPr lang="en-GB" b="1" dirty="0"/>
              <a:t>regression</a:t>
            </a:r>
            <a:r>
              <a:rPr lang="en-GB" dirty="0"/>
              <a:t>, and even </a:t>
            </a:r>
            <a:r>
              <a:rPr lang="en-GB" b="1" dirty="0"/>
              <a:t>outlier</a:t>
            </a:r>
            <a:r>
              <a:rPr lang="en-GB" dirty="0"/>
              <a:t> </a:t>
            </a:r>
            <a:r>
              <a:rPr lang="en-GB" b="1" dirty="0"/>
              <a:t>detection</a:t>
            </a:r>
            <a:r>
              <a:rPr lang="en-GB" dirty="0"/>
              <a:t>. </a:t>
            </a:r>
          </a:p>
          <a:p>
            <a:pPr>
              <a:lnSpc>
                <a:spcPct val="100000"/>
              </a:lnSpc>
            </a:pPr>
            <a:r>
              <a:rPr lang="en-GB" dirty="0"/>
              <a:t>SVMs are particularly well suited for classification of complex but small- or medium-sized datasets.</a:t>
            </a:r>
          </a:p>
        </p:txBody>
      </p:sp>
    </p:spTree>
    <p:extLst>
      <p:ext uri="{BB962C8B-B14F-4D97-AF65-F5344CB8AC3E}">
        <p14:creationId xmlns:p14="http://schemas.microsoft.com/office/powerpoint/2010/main" val="13735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03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Support Vector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9B96B-BC3E-FC4A-8A63-6A94BE9EC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06" y="1485094"/>
            <a:ext cx="10746794" cy="50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8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Linear SVM 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EB35-805F-B44A-8C6D-DC533A1B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00" y="1263963"/>
            <a:ext cx="10146532" cy="232924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Solid lines OK but decision boundaries very close to instances that these models will probably not perform as well on new instances.</a:t>
            </a:r>
          </a:p>
          <a:p>
            <a:pPr>
              <a:lnSpc>
                <a:spcPct val="110000"/>
              </a:lnSpc>
            </a:pPr>
            <a:r>
              <a:rPr lang="en-GB" dirty="0"/>
              <a:t>SVM classifier fitting the widest possible street (represented by the parallel dashed lines) between the classes. This is called </a:t>
            </a:r>
            <a:r>
              <a:rPr lang="en-GB" i="1" dirty="0"/>
              <a:t>large margin classification</a:t>
            </a:r>
            <a:r>
              <a:rPr lang="en-GB" dirty="0"/>
              <a:t>.</a:t>
            </a:r>
          </a:p>
          <a:p>
            <a:pPr>
              <a:lnSpc>
                <a:spcPct val="110000"/>
              </a:lnSpc>
            </a:pPr>
            <a:r>
              <a:rPr lang="en-GB" dirty="0"/>
              <a:t>Decision boundary is fully determined (or “supported”) by the instances located on the edge of the street. These instances are called the support vectors (circled)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sz="2400" dirty="0"/>
          </a:p>
          <a:p>
            <a:pPr>
              <a:lnSpc>
                <a:spcPct val="110000"/>
              </a:lnSpc>
            </a:pPr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CDCB3-0F73-A245-A3F7-4CA52A81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3714841"/>
            <a:ext cx="116205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Linear SVM 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EB35-805F-B44A-8C6D-DC533A1B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00" y="1238205"/>
            <a:ext cx="10146532" cy="21650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SVMs are sensitive to the feature scales</a:t>
            </a:r>
          </a:p>
          <a:p>
            <a:pPr>
              <a:lnSpc>
                <a:spcPct val="110000"/>
              </a:lnSpc>
            </a:pPr>
            <a:r>
              <a:rPr lang="en-GB" dirty="0"/>
              <a:t>on the left plot, the vertical scale is much larger than the horizontal scale, so the widest possible street is close to horizontal. </a:t>
            </a:r>
          </a:p>
          <a:p>
            <a:pPr>
              <a:lnSpc>
                <a:spcPct val="110000"/>
              </a:lnSpc>
            </a:pPr>
            <a:r>
              <a:rPr lang="en-GB" dirty="0"/>
              <a:t>After feature scaling (e.g., using Scikit-</a:t>
            </a:r>
            <a:r>
              <a:rPr lang="en-GB" dirty="0" err="1"/>
              <a:t>Learn’s</a:t>
            </a:r>
            <a:r>
              <a:rPr lang="en-GB" dirty="0"/>
              <a:t> </a:t>
            </a:r>
            <a:r>
              <a:rPr lang="en-GB" i="1" dirty="0" err="1"/>
              <a:t>StandardScaler</a:t>
            </a:r>
            <a:r>
              <a:rPr lang="en-GB" dirty="0"/>
              <a:t>), the decision boundary looks much better (on the right plot).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4569B-5932-AD43-805A-9EBC2332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1" y="3533864"/>
            <a:ext cx="12030577" cy="30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Hard Margin 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EB35-805F-B44A-8C6D-DC533A1B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00" y="1238205"/>
            <a:ext cx="10146532" cy="21650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If we strictly impose that all instances be off the street and on the right side, this is called hard margin classification. </a:t>
            </a:r>
          </a:p>
          <a:p>
            <a:pPr>
              <a:lnSpc>
                <a:spcPct val="110000"/>
              </a:lnSpc>
            </a:pPr>
            <a:r>
              <a:rPr lang="en-GB" dirty="0"/>
              <a:t>Two main issues :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it only works if the data is linearly separable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it is quite sensitive to outliers.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2B60C-C037-534F-B6B3-C4AF311A6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9" y="3727979"/>
            <a:ext cx="11715482" cy="24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9DF7-5FF7-904E-B17C-6DEFB00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Soft Margin 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5EB35-805F-B44A-8C6D-DC533A1B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599" y="1238205"/>
            <a:ext cx="11269141" cy="216503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To avoid these issues it is preferable to use a more flexible model. 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The objective is to find a good balance between keeping the street as large as possible and limiting the margin violations. This is called soft margin classification.</a:t>
            </a:r>
          </a:p>
          <a:p>
            <a:pPr>
              <a:lnSpc>
                <a:spcPct val="110000"/>
              </a:lnSpc>
            </a:pPr>
            <a:r>
              <a:rPr lang="en-GB" dirty="0"/>
              <a:t>In Scikit-</a:t>
            </a:r>
            <a:r>
              <a:rPr lang="en-GB" dirty="0" err="1"/>
              <a:t>Learn’s</a:t>
            </a:r>
            <a:r>
              <a:rPr lang="en-GB" dirty="0"/>
              <a:t> SVM classes, you can control this balance using the C hyperparameter: a smaller C value leads to a wider street but more margin violations.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EA450-0002-7941-B057-7057EAE3E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74" y="3585379"/>
            <a:ext cx="11948051" cy="311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6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FA79-7F69-D04C-879D-181C38F7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LinearSVC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332E20-DC41-6149-96E3-ED0133CF7235}"/>
              </a:ext>
            </a:extLst>
          </p:cNvPr>
          <p:cNvSpPr/>
          <p:nvPr/>
        </p:nvSpPr>
        <p:spPr>
          <a:xfrm>
            <a:off x="838200" y="1382499"/>
            <a:ext cx="1098460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A5287"/>
                </a:solidFill>
                <a:latin typeface="Monaco" pitchFamily="2" charset="77"/>
              </a:rPr>
              <a:t>import </a:t>
            </a:r>
            <a:r>
              <a:rPr lang="en-GB" dirty="0" err="1">
                <a:solidFill>
                  <a:srgbClr val="18C0FF"/>
                </a:solidFill>
                <a:latin typeface="Monaco" pitchFamily="2" charset="77"/>
              </a:rPr>
              <a:t>numpy</a:t>
            </a:r>
            <a:r>
              <a:rPr lang="en-GB" dirty="0">
                <a:solidFill>
                  <a:srgbClr val="18C0FF"/>
                </a:solidFill>
                <a:latin typeface="Monaco" pitchFamily="2" charset="77"/>
              </a:rPr>
              <a:t> </a:t>
            </a:r>
            <a:r>
              <a:rPr lang="en-GB" dirty="0">
                <a:solidFill>
                  <a:srgbClr val="0A5287"/>
                </a:solidFill>
                <a:latin typeface="Monaco" pitchFamily="2" charset="77"/>
              </a:rPr>
              <a:t>as </a:t>
            </a:r>
            <a:r>
              <a:rPr lang="en-GB" dirty="0">
                <a:solidFill>
                  <a:srgbClr val="18C0FF"/>
                </a:solidFill>
                <a:latin typeface="Monaco" pitchFamily="2" charset="77"/>
              </a:rPr>
              <a:t>np</a:t>
            </a:r>
            <a:endParaRPr lang="en-GB" dirty="0">
              <a:solidFill>
                <a:srgbClr val="0A5287"/>
              </a:solidFill>
              <a:latin typeface="Monaco" pitchFamily="2" charset="77"/>
            </a:endParaRPr>
          </a:p>
          <a:p>
            <a:r>
              <a:rPr lang="en-GB" dirty="0">
                <a:solidFill>
                  <a:srgbClr val="0A5287"/>
                </a:solidFill>
                <a:latin typeface="Monaco" pitchFamily="2" charset="77"/>
              </a:rPr>
              <a:t>from </a:t>
            </a:r>
            <a:r>
              <a:rPr lang="en-GB" dirty="0" err="1">
                <a:solidFill>
                  <a:srgbClr val="18C0FF"/>
                </a:solidFill>
                <a:latin typeface="Monaco" pitchFamily="2" charset="77"/>
              </a:rPr>
              <a:t>sklearn</a:t>
            </a:r>
            <a:r>
              <a:rPr lang="en-GB" dirty="0">
                <a:solidFill>
                  <a:srgbClr val="18C0FF"/>
                </a:solidFill>
                <a:latin typeface="Monaco" pitchFamily="2" charset="77"/>
              </a:rPr>
              <a:t> </a:t>
            </a:r>
            <a:r>
              <a:rPr lang="en-GB" dirty="0">
                <a:solidFill>
                  <a:srgbClr val="0A5287"/>
                </a:solidFill>
                <a:latin typeface="Monaco" pitchFamily="2" charset="77"/>
              </a:rPr>
              <a:t>import </a:t>
            </a:r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datasets</a:t>
            </a:r>
            <a:endParaRPr lang="en-GB" dirty="0">
              <a:solidFill>
                <a:srgbClr val="0A5287"/>
              </a:solidFill>
              <a:latin typeface="Monaco" pitchFamily="2" charset="77"/>
            </a:endParaRPr>
          </a:p>
          <a:p>
            <a:r>
              <a:rPr lang="en-GB" dirty="0">
                <a:solidFill>
                  <a:srgbClr val="0A5287"/>
                </a:solidFill>
                <a:latin typeface="Monaco" pitchFamily="2" charset="77"/>
              </a:rPr>
              <a:t>from </a:t>
            </a:r>
            <a:r>
              <a:rPr lang="en-GB" dirty="0" err="1">
                <a:solidFill>
                  <a:srgbClr val="18C0FF"/>
                </a:solidFill>
                <a:latin typeface="Monaco" pitchFamily="2" charset="77"/>
              </a:rPr>
              <a:t>sklearn.pipeline</a:t>
            </a:r>
            <a:r>
              <a:rPr lang="en-GB" dirty="0">
                <a:solidFill>
                  <a:srgbClr val="18C0FF"/>
                </a:solidFill>
                <a:latin typeface="Monaco" pitchFamily="2" charset="77"/>
              </a:rPr>
              <a:t> </a:t>
            </a:r>
            <a:r>
              <a:rPr lang="en-GB" dirty="0">
                <a:solidFill>
                  <a:srgbClr val="0A5287"/>
                </a:solidFill>
                <a:latin typeface="Monaco" pitchFamily="2" charset="77"/>
              </a:rPr>
              <a:t>import </a:t>
            </a:r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Pipeline</a:t>
            </a:r>
            <a:endParaRPr lang="en-GB" dirty="0">
              <a:solidFill>
                <a:srgbClr val="18C0FF"/>
              </a:solidFill>
              <a:latin typeface="Monaco" pitchFamily="2" charset="77"/>
            </a:endParaRPr>
          </a:p>
          <a:p>
            <a:r>
              <a:rPr lang="en-GB" dirty="0">
                <a:solidFill>
                  <a:srgbClr val="0A5287"/>
                </a:solidFill>
                <a:latin typeface="Monaco" pitchFamily="2" charset="77"/>
              </a:rPr>
              <a:t>from </a:t>
            </a:r>
            <a:r>
              <a:rPr lang="en-GB" dirty="0" err="1">
                <a:solidFill>
                  <a:srgbClr val="18C0FF"/>
                </a:solidFill>
                <a:latin typeface="Monaco" pitchFamily="2" charset="77"/>
              </a:rPr>
              <a:t>sklearn.preprocessing</a:t>
            </a:r>
            <a:r>
              <a:rPr lang="en-GB" dirty="0">
                <a:solidFill>
                  <a:srgbClr val="18C0FF"/>
                </a:solidFill>
                <a:latin typeface="Monaco" pitchFamily="2" charset="77"/>
              </a:rPr>
              <a:t> </a:t>
            </a:r>
            <a:r>
              <a:rPr lang="en-GB" dirty="0">
                <a:solidFill>
                  <a:srgbClr val="0A5287"/>
                </a:solidFill>
                <a:latin typeface="Monaco" pitchFamily="2" charset="77"/>
              </a:rPr>
              <a:t>import 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StandardScaler</a:t>
            </a:r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 </a:t>
            </a:r>
          </a:p>
          <a:p>
            <a:r>
              <a:rPr lang="en-GB" dirty="0">
                <a:solidFill>
                  <a:srgbClr val="0A5287"/>
                </a:solidFill>
                <a:latin typeface="Monaco" pitchFamily="2" charset="77"/>
              </a:rPr>
              <a:t>from </a:t>
            </a:r>
            <a:r>
              <a:rPr lang="en-GB" dirty="0" err="1">
                <a:solidFill>
                  <a:srgbClr val="18C0FF"/>
                </a:solidFill>
                <a:latin typeface="Monaco" pitchFamily="2" charset="77"/>
              </a:rPr>
              <a:t>sklearn.svm</a:t>
            </a:r>
            <a:r>
              <a:rPr lang="en-GB" dirty="0">
                <a:solidFill>
                  <a:srgbClr val="18C0FF"/>
                </a:solidFill>
                <a:latin typeface="Monaco" pitchFamily="2" charset="77"/>
              </a:rPr>
              <a:t> </a:t>
            </a:r>
            <a:r>
              <a:rPr lang="en-GB" dirty="0">
                <a:solidFill>
                  <a:srgbClr val="0A5287"/>
                </a:solidFill>
                <a:latin typeface="Monaco" pitchFamily="2" charset="77"/>
              </a:rPr>
              <a:t>import 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LinearSVC</a:t>
            </a:r>
            <a:endParaRPr lang="en-GB" dirty="0">
              <a:solidFill>
                <a:srgbClr val="000075"/>
              </a:solidFill>
              <a:latin typeface="Monaco" pitchFamily="2" charset="77"/>
            </a:endParaRPr>
          </a:p>
          <a:p>
            <a:endParaRPr lang="en-GB" dirty="0">
              <a:solidFill>
                <a:srgbClr val="18C0FF"/>
              </a:solidFill>
              <a:latin typeface="Monaco" pitchFamily="2" charset="77"/>
            </a:endParaRPr>
          </a:p>
          <a:p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iris </a:t>
            </a:r>
            <a:r>
              <a:rPr lang="en-GB" dirty="0">
                <a:solidFill>
                  <a:srgbClr val="434343"/>
                </a:solidFill>
                <a:latin typeface="Monaco" pitchFamily="2" charset="77"/>
              </a:rPr>
              <a:t>= 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datasets</a:t>
            </a:r>
            <a:r>
              <a:rPr lang="en-GB" dirty="0" err="1">
                <a:solidFill>
                  <a:srgbClr val="434343"/>
                </a:solidFill>
                <a:latin typeface="Monaco" pitchFamily="2" charset="77"/>
              </a:rPr>
              <a:t>.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load_iris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()</a:t>
            </a:r>
            <a:endParaRPr lang="en-GB" dirty="0">
              <a:solidFill>
                <a:srgbClr val="000075"/>
              </a:solidFill>
              <a:latin typeface="Monaco" pitchFamily="2" charset="77"/>
            </a:endParaRPr>
          </a:p>
          <a:p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X </a:t>
            </a:r>
            <a:r>
              <a:rPr lang="en-GB" dirty="0">
                <a:solidFill>
                  <a:srgbClr val="434343"/>
                </a:solidFill>
                <a:latin typeface="Monaco" pitchFamily="2" charset="77"/>
              </a:rPr>
              <a:t>= </a:t>
            </a:r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iris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[</a:t>
            </a:r>
            <a:r>
              <a:rPr lang="en-GB" dirty="0">
                <a:solidFill>
                  <a:srgbClr val="BE1F04"/>
                </a:solidFill>
                <a:latin typeface="Monaco" pitchFamily="2" charset="77"/>
              </a:rPr>
              <a:t>"data"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][:, (</a:t>
            </a:r>
            <a:r>
              <a:rPr lang="en-GB" dirty="0">
                <a:solidFill>
                  <a:srgbClr val="FC4F08"/>
                </a:solidFill>
                <a:latin typeface="Monaco" pitchFamily="2" charset="77"/>
              </a:rPr>
              <a:t>2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GB" dirty="0">
                <a:solidFill>
                  <a:srgbClr val="FC4F08"/>
                </a:solidFill>
                <a:latin typeface="Monaco" pitchFamily="2" charset="77"/>
              </a:rPr>
              <a:t>3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)] </a:t>
            </a:r>
            <a:r>
              <a:rPr lang="en-GB" dirty="0">
                <a:solidFill>
                  <a:srgbClr val="294659"/>
                </a:solidFill>
                <a:latin typeface="Monaco" pitchFamily="2" charset="77"/>
              </a:rPr>
              <a:t># petal length, petal width</a:t>
            </a:r>
          </a:p>
          <a:p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y </a:t>
            </a:r>
            <a:r>
              <a:rPr lang="en-GB" dirty="0">
                <a:solidFill>
                  <a:srgbClr val="434343"/>
                </a:solidFill>
                <a:latin typeface="Monaco" pitchFamily="2" charset="77"/>
              </a:rPr>
              <a:t>= 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iris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[</a:t>
            </a:r>
            <a:r>
              <a:rPr lang="en-GB" dirty="0">
                <a:solidFill>
                  <a:srgbClr val="BE1F04"/>
                </a:solidFill>
                <a:latin typeface="Monaco" pitchFamily="2" charset="77"/>
              </a:rPr>
              <a:t>"target"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] </a:t>
            </a:r>
            <a:r>
              <a:rPr lang="en-GB" dirty="0">
                <a:solidFill>
                  <a:srgbClr val="434343"/>
                </a:solidFill>
                <a:latin typeface="Monaco" pitchFamily="2" charset="77"/>
              </a:rPr>
              <a:t>== </a:t>
            </a:r>
            <a:r>
              <a:rPr lang="en-GB" dirty="0">
                <a:solidFill>
                  <a:srgbClr val="FC4F08"/>
                </a:solidFill>
                <a:latin typeface="Monaco" pitchFamily="2" charset="77"/>
              </a:rPr>
              <a:t>2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)</a:t>
            </a:r>
            <a:r>
              <a:rPr lang="en-GB" dirty="0">
                <a:solidFill>
                  <a:srgbClr val="434343"/>
                </a:solidFill>
                <a:latin typeface="Monaco" pitchFamily="2" charset="77"/>
              </a:rPr>
              <a:t>.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astype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np</a:t>
            </a:r>
            <a:r>
              <a:rPr lang="en-GB" dirty="0">
                <a:solidFill>
                  <a:srgbClr val="434343"/>
                </a:solidFill>
                <a:latin typeface="Monaco" pitchFamily="2" charset="77"/>
              </a:rPr>
              <a:t>.</a:t>
            </a:r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float64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) </a:t>
            </a:r>
            <a:r>
              <a:rPr lang="en-GB" dirty="0">
                <a:solidFill>
                  <a:srgbClr val="294659"/>
                </a:solidFill>
                <a:latin typeface="Monaco" pitchFamily="2" charset="77"/>
              </a:rPr>
              <a:t># Iris-Virginica</a:t>
            </a:r>
            <a:endParaRPr lang="en-GB" dirty="0">
              <a:solidFill>
                <a:srgbClr val="000075"/>
              </a:solidFill>
              <a:latin typeface="Monaco" pitchFamily="2" charset="77"/>
            </a:endParaRPr>
          </a:p>
          <a:p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    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svm_clf</a:t>
            </a:r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 </a:t>
            </a:r>
            <a:r>
              <a:rPr lang="en-GB" dirty="0">
                <a:solidFill>
                  <a:srgbClr val="434343"/>
                </a:solidFill>
                <a:latin typeface="Monaco" pitchFamily="2" charset="77"/>
              </a:rPr>
              <a:t>= </a:t>
            </a:r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Pipeline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([</a:t>
            </a:r>
            <a:endParaRPr lang="en-GB" dirty="0">
              <a:solidFill>
                <a:srgbClr val="000075"/>
              </a:solidFill>
              <a:latin typeface="Monaco" pitchFamily="2" charset="77"/>
            </a:endParaRPr>
          </a:p>
          <a:p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            (</a:t>
            </a:r>
            <a:r>
              <a:rPr lang="en-GB" dirty="0">
                <a:solidFill>
                  <a:srgbClr val="BE1F04"/>
                </a:solidFill>
                <a:latin typeface="Monaco" pitchFamily="2" charset="77"/>
              </a:rPr>
              <a:t>"scaler"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StandardScaler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()),</a:t>
            </a:r>
          </a:p>
          <a:p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            (</a:t>
            </a:r>
            <a:r>
              <a:rPr lang="en-GB" dirty="0">
                <a:solidFill>
                  <a:srgbClr val="BE1F04"/>
                </a:solidFill>
                <a:latin typeface="Monaco" pitchFamily="2" charset="77"/>
              </a:rPr>
              <a:t>"</a:t>
            </a:r>
            <a:r>
              <a:rPr lang="en-GB" dirty="0" err="1">
                <a:solidFill>
                  <a:srgbClr val="BE1F04"/>
                </a:solidFill>
                <a:latin typeface="Monaco" pitchFamily="2" charset="77"/>
              </a:rPr>
              <a:t>linear_svc</a:t>
            </a:r>
            <a:r>
              <a:rPr lang="en-GB" dirty="0">
                <a:solidFill>
                  <a:srgbClr val="BE1F04"/>
                </a:solidFill>
                <a:latin typeface="Monaco" pitchFamily="2" charset="77"/>
              </a:rPr>
              <a:t>"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LinearSVC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C</a:t>
            </a:r>
            <a:r>
              <a:rPr lang="en-GB" dirty="0">
                <a:solidFill>
                  <a:srgbClr val="434343"/>
                </a:solidFill>
                <a:latin typeface="Monaco" pitchFamily="2" charset="77"/>
              </a:rPr>
              <a:t>=</a:t>
            </a:r>
            <a:r>
              <a:rPr lang="en-GB" dirty="0">
                <a:solidFill>
                  <a:srgbClr val="FC4F08"/>
                </a:solidFill>
                <a:latin typeface="Monaco" pitchFamily="2" charset="77"/>
              </a:rPr>
              <a:t>1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loss</a:t>
            </a:r>
            <a:r>
              <a:rPr lang="en-GB" dirty="0">
                <a:solidFill>
                  <a:srgbClr val="434343"/>
                </a:solidFill>
                <a:latin typeface="Monaco" pitchFamily="2" charset="77"/>
              </a:rPr>
              <a:t>=</a:t>
            </a:r>
            <a:r>
              <a:rPr lang="en-GB" dirty="0">
                <a:solidFill>
                  <a:srgbClr val="BE1F04"/>
                </a:solidFill>
                <a:latin typeface="Monaco" pitchFamily="2" charset="77"/>
              </a:rPr>
              <a:t>"hinge"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)),</a:t>
            </a:r>
          </a:p>
          <a:p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        ])</a:t>
            </a:r>
          </a:p>
          <a:p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svm_clf</a:t>
            </a:r>
            <a:r>
              <a:rPr lang="en-GB" dirty="0" err="1">
                <a:solidFill>
                  <a:srgbClr val="434343"/>
                </a:solidFill>
                <a:latin typeface="Monaco" pitchFamily="2" charset="77"/>
              </a:rPr>
              <a:t>.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fit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X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GB" dirty="0">
                <a:solidFill>
                  <a:srgbClr val="000075"/>
                </a:solidFill>
                <a:latin typeface="Monaco" pitchFamily="2" charset="77"/>
              </a:rPr>
              <a:t>y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)</a:t>
            </a:r>
            <a:endParaRPr lang="en-GB" dirty="0">
              <a:solidFill>
                <a:srgbClr val="000075"/>
              </a:solidFill>
              <a:latin typeface="Monaco" pitchFamily="2" charset="77"/>
            </a:endParaRPr>
          </a:p>
          <a:p>
            <a:endParaRPr lang="en-GB" dirty="0">
              <a:solidFill>
                <a:srgbClr val="000087"/>
              </a:solidFill>
              <a:latin typeface="Monaco" pitchFamily="2" charset="77"/>
            </a:endParaRPr>
          </a:p>
          <a:p>
            <a:r>
              <a:rPr lang="en-GB" dirty="0">
                <a:solidFill>
                  <a:srgbClr val="000087"/>
                </a:solidFill>
                <a:latin typeface="Monaco" pitchFamily="2" charset="77"/>
              </a:rPr>
              <a:t>&gt;&gt;&gt; 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svm_clf</a:t>
            </a:r>
            <a:r>
              <a:rPr lang="en-GB" dirty="0" err="1">
                <a:solidFill>
                  <a:srgbClr val="434343"/>
                </a:solidFill>
                <a:latin typeface="Monaco" pitchFamily="2" charset="77"/>
              </a:rPr>
              <a:t>.</a:t>
            </a:r>
            <a:r>
              <a:rPr lang="en-GB" dirty="0" err="1">
                <a:solidFill>
                  <a:srgbClr val="000075"/>
                </a:solidFill>
                <a:latin typeface="Monaco" pitchFamily="2" charset="77"/>
              </a:rPr>
              <a:t>predict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([[</a:t>
            </a:r>
            <a:r>
              <a:rPr lang="en-GB" dirty="0">
                <a:solidFill>
                  <a:srgbClr val="FC4F08"/>
                </a:solidFill>
                <a:latin typeface="Monaco" pitchFamily="2" charset="77"/>
              </a:rPr>
              <a:t>5.5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, </a:t>
            </a:r>
            <a:r>
              <a:rPr lang="en-GB" dirty="0">
                <a:solidFill>
                  <a:srgbClr val="FC4F08"/>
                </a:solidFill>
                <a:latin typeface="Monaco" pitchFamily="2" charset="77"/>
              </a:rPr>
              <a:t>1.7</a:t>
            </a:r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]]) </a:t>
            </a:r>
          </a:p>
          <a:p>
            <a:r>
              <a:rPr lang="en-GB" dirty="0">
                <a:solidFill>
                  <a:srgbClr val="000000"/>
                </a:solidFill>
                <a:latin typeface="Monaco" pitchFamily="2" charset="77"/>
              </a:rPr>
              <a:t>array([1.])</a:t>
            </a:r>
            <a:endParaRPr lang="en-GB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BFAD2-ADB9-0548-8E15-26DCE4ACF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417" y="128789"/>
            <a:ext cx="3988158" cy="21509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443747-F034-3A47-A544-EA2AFD7DB9AD}"/>
              </a:ext>
            </a:extLst>
          </p:cNvPr>
          <p:cNvSpPr/>
          <p:nvPr/>
        </p:nvSpPr>
        <p:spPr>
          <a:xfrm>
            <a:off x="10675632" y="2073590"/>
            <a:ext cx="1147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Hinge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26690</TotalTime>
  <Words>956</Words>
  <Application>Microsoft Macintosh PowerPoint</Application>
  <PresentationFormat>Widescreen</PresentationFormat>
  <Paragraphs>85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Monaco</vt:lpstr>
      <vt:lpstr>Times</vt:lpstr>
      <vt:lpstr>Office Theme</vt:lpstr>
      <vt:lpstr>CSY3025 Artificial Intelligence Techniques</vt:lpstr>
      <vt:lpstr>PowerPoint Presentation</vt:lpstr>
      <vt:lpstr>Support Vector Machine</vt:lpstr>
      <vt:lpstr>Support Vector Machine</vt:lpstr>
      <vt:lpstr>Linear SVM Classification</vt:lpstr>
      <vt:lpstr>Linear SVM Classification</vt:lpstr>
      <vt:lpstr>Hard Margin Classification</vt:lpstr>
      <vt:lpstr>Soft Margin Classification</vt:lpstr>
      <vt:lpstr>LinearSVC</vt:lpstr>
      <vt:lpstr>Nonlinear SVM Classification</vt:lpstr>
      <vt:lpstr>Nonlinear SVM Classification</vt:lpstr>
      <vt:lpstr>Nonlinear SVM Classification</vt:lpstr>
      <vt:lpstr>Nonlinear SVM Classification</vt:lpstr>
      <vt:lpstr>Adding Similarity Features - Gaussian RBF Kernel</vt:lpstr>
      <vt:lpstr>Adding Similarity Features - Gaussian RBF Kernel</vt:lpstr>
      <vt:lpstr>sklearn.svm.SVC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CSY3025 Artificial Intelligence Techniques</dc:title>
  <dc:creator>Mu Mu</dc:creator>
  <cp:lastModifiedBy>Mu Mu</cp:lastModifiedBy>
  <cp:revision>484</cp:revision>
  <dcterms:created xsi:type="dcterms:W3CDTF">2020-01-10T10:39:22Z</dcterms:created>
  <dcterms:modified xsi:type="dcterms:W3CDTF">2021-02-18T12:33:06Z</dcterms:modified>
</cp:coreProperties>
</file>