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embeddedFontLst>
    <p:embeddedFont>
      <p:font typeface="Play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Play-bold.fntdata"/><Relationship Id="rId16" Type="http://schemas.openxmlformats.org/officeDocument/2006/relationships/font" Target="fonts/Play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4d9da5572e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g34d9da5572e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4f2f4848d8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g34f2f4848d8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Relationship Id="rId4" Type="http://schemas.openxmlformats.org/officeDocument/2006/relationships/image" Target="../media/image2.jpg"/><Relationship Id="rId5" Type="http://schemas.openxmlformats.org/officeDocument/2006/relationships/image" Target="../media/image6.png"/><Relationship Id="rId6" Type="http://schemas.openxmlformats.org/officeDocument/2006/relationships/image" Target="../media/image7.jpg"/><Relationship Id="rId7" Type="http://schemas.openxmlformats.org/officeDocument/2006/relationships/image" Target="../media/image4.png"/><Relationship Id="rId8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/>
          <p:nvPr/>
        </p:nvSpPr>
        <p:spPr>
          <a:xfrm>
            <a:off x="0" y="0"/>
            <a:ext cx="12191999" cy="68573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9" name="Google Shape;89;p13"/>
          <p:cNvGrpSpPr/>
          <p:nvPr/>
        </p:nvGrpSpPr>
        <p:grpSpPr>
          <a:xfrm>
            <a:off x="2522324" y="-15978"/>
            <a:ext cx="7147352" cy="5876916"/>
            <a:chOff x="329184" y="-99107"/>
            <a:chExt cx="524256" cy="5876916"/>
          </a:xfrm>
        </p:grpSpPr>
        <p:cxnSp>
          <p:nvCxnSpPr>
            <p:cNvPr id="90" name="Google Shape;90;p13"/>
            <p:cNvCxnSpPr/>
            <p:nvPr/>
          </p:nvCxnSpPr>
          <p:spPr>
            <a:xfrm rot="10800000">
              <a:off x="329184" y="5777809"/>
              <a:ext cx="523824" cy="0"/>
            </a:xfrm>
            <a:prstGeom prst="straightConnector1">
              <a:avLst/>
            </a:prstGeom>
            <a:noFill/>
            <a:ln cap="flat" cmpd="sng" w="152400">
              <a:solidFill>
                <a:srgbClr val="0070C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91" name="Google Shape;91;p13"/>
            <p:cNvSpPr/>
            <p:nvPr/>
          </p:nvSpPr>
          <p:spPr>
            <a:xfrm>
              <a:off x="329184" y="-99107"/>
              <a:ext cx="524256" cy="5631228"/>
            </a:xfrm>
            <a:prstGeom prst="rect">
              <a:avLst/>
            </a:prstGeom>
            <a:solidFill>
              <a:schemeClr val="accent4"/>
            </a:solidFill>
            <a:ln cap="flat" cmpd="sng" w="19050">
              <a:solidFill>
                <a:srgbClr val="0070C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2" name="Google Shape;92;p13"/>
          <p:cNvSpPr/>
          <p:nvPr/>
        </p:nvSpPr>
        <p:spPr>
          <a:xfrm>
            <a:off x="596464" y="1055718"/>
            <a:ext cx="10999072" cy="3358344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127000">
              <a:srgbClr val="000000">
                <a:alpha val="1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3"/>
          <p:cNvSpPr txBox="1"/>
          <p:nvPr>
            <p:ph type="ctrTitle"/>
          </p:nvPr>
        </p:nvSpPr>
        <p:spPr>
          <a:xfrm>
            <a:off x="1524000" y="1584683"/>
            <a:ext cx="9144000" cy="25518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Play"/>
              <a:buNone/>
            </a:pPr>
            <a:r>
              <a:rPr lang="en-US" sz="6600"/>
              <a:t>Huffman Encoding Simulator</a:t>
            </a:r>
            <a:endParaRPr/>
          </a:p>
        </p:txBody>
      </p:sp>
      <p:pic>
        <p:nvPicPr>
          <p:cNvPr descr="Processor" id="94" name="Google Shape;9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46593" y="1574181"/>
            <a:ext cx="2345416" cy="2334847"/>
          </a:xfrm>
          <a:custGeom>
            <a:rect b="b" l="l" r="r" t="t"/>
            <a:pathLst>
              <a:path extrusionOk="0" h="4377846" w="4141760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descr="Processor" id="95" name="Google Shape;9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4517" y="1574180"/>
            <a:ext cx="2345416" cy="2334847"/>
          </a:xfrm>
          <a:custGeom>
            <a:rect b="b" l="l" r="r" t="t"/>
            <a:pathLst>
              <a:path extrusionOk="0" h="4377846" w="4141760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96" name="Google Shape;96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22"/>
          <p:cNvSpPr/>
          <p:nvPr/>
        </p:nvSpPr>
        <p:spPr>
          <a:xfrm flipH="1" rot="5400000">
            <a:off x="-1410084" y="1410082"/>
            <a:ext cx="6858000" cy="4037836"/>
          </a:xfrm>
          <a:prstGeom prst="rect">
            <a:avLst/>
          </a:prstGeom>
          <a:gradFill>
            <a:gsLst>
              <a:gs pos="0">
                <a:srgbClr val="000000"/>
              </a:gs>
              <a:gs pos="8000">
                <a:srgbClr val="000000"/>
              </a:gs>
              <a:gs pos="100000">
                <a:srgbClr val="0F4861"/>
              </a:gs>
            </a:gsLst>
            <a:lin ang="3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22"/>
          <p:cNvSpPr/>
          <p:nvPr/>
        </p:nvSpPr>
        <p:spPr>
          <a:xfrm flipH="1" rot="5400000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rgbClr val="156082">
                  <a:alpha val="45882"/>
                </a:srgbClr>
              </a:gs>
              <a:gs pos="100000">
                <a:srgbClr val="156082">
                  <a:alpha val="45882"/>
                </a:srgbClr>
              </a:gs>
            </a:gsLst>
            <a:lin ang="1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22"/>
          <p:cNvSpPr/>
          <p:nvPr/>
        </p:nvSpPr>
        <p:spPr>
          <a:xfrm flipH="1" rot="5400000">
            <a:off x="767923" y="3588085"/>
            <a:ext cx="2501979" cy="4037841"/>
          </a:xfrm>
          <a:prstGeom prst="rect">
            <a:avLst/>
          </a:prstGeom>
          <a:gradFill>
            <a:gsLst>
              <a:gs pos="0">
                <a:srgbClr val="156082">
                  <a:alpha val="28627"/>
                </a:srgbClr>
              </a:gs>
              <a:gs pos="2000">
                <a:srgbClr val="156082">
                  <a:alpha val="28627"/>
                </a:srgbClr>
              </a:gs>
              <a:gs pos="100000">
                <a:srgbClr val="000000">
                  <a:alpha val="29803"/>
                </a:srgbClr>
              </a:gs>
            </a:gsLst>
            <a:lin ang="7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22"/>
          <p:cNvSpPr/>
          <p:nvPr/>
        </p:nvSpPr>
        <p:spPr>
          <a:xfrm rot="-964587">
            <a:off x="-501737" y="969718"/>
            <a:ext cx="3900357" cy="4178958"/>
          </a:xfrm>
          <a:custGeom>
            <a:rect b="b" l="l" r="r" t="t"/>
            <a:pathLst>
              <a:path extrusionOk="0" h="4178958" w="3900357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0">
                <a:srgbClr val="000000">
                  <a:alpha val="0"/>
                </a:srgbClr>
              </a:gs>
              <a:gs pos="29000">
                <a:srgbClr val="000000">
                  <a:alpha val="0"/>
                </a:srgbClr>
              </a:gs>
              <a:gs pos="100000">
                <a:srgbClr val="156082">
                  <a:alpha val="42745"/>
                </a:srgbClr>
              </a:gs>
            </a:gsLst>
            <a:lin ang="1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22"/>
          <p:cNvSpPr/>
          <p:nvPr/>
        </p:nvSpPr>
        <p:spPr>
          <a:xfrm flipH="1" rot="5400000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rgbClr val="43AFE2">
                  <a:alpha val="10980"/>
                </a:srgbClr>
              </a:gs>
              <a:gs pos="100000">
                <a:srgbClr val="43AFE2">
                  <a:alpha val="10980"/>
                </a:srgbClr>
              </a:gs>
            </a:gsLst>
            <a:lin ang="7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1" name="Google Shape;261;p22"/>
          <p:cNvGrpSpPr/>
          <p:nvPr/>
        </p:nvGrpSpPr>
        <p:grpSpPr>
          <a:xfrm>
            <a:off x="4447989" y="1906299"/>
            <a:ext cx="7364030" cy="3459132"/>
            <a:chOff x="0" y="0"/>
            <a:chExt cx="7364030" cy="3459132"/>
          </a:xfrm>
        </p:grpSpPr>
        <p:sp>
          <p:nvSpPr>
            <p:cNvPr id="262" name="Google Shape;262;p22"/>
            <p:cNvSpPr/>
            <p:nvPr/>
          </p:nvSpPr>
          <p:spPr>
            <a:xfrm>
              <a:off x="0" y="0"/>
              <a:ext cx="7364030" cy="804449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EC8154"/>
                </a:gs>
                <a:gs pos="50000">
                  <a:srgbClr val="F16E27"/>
                </a:gs>
                <a:gs pos="100000">
                  <a:srgbClr val="DF5D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2"/>
            <p:cNvSpPr txBox="1"/>
            <p:nvPr/>
          </p:nvSpPr>
          <p:spPr>
            <a:xfrm>
              <a:off x="1553250" y="0"/>
              <a:ext cx="5810779" cy="8044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5725" lIns="125725" spcFirstLastPara="1" rIns="125725" wrap="square" tIns="1257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300"/>
                <a:buFont typeface="Arial"/>
                <a:buNone/>
              </a:pPr>
              <a:r>
                <a:rPr lang="en-US" sz="33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Future improvements:</a:t>
              </a:r>
              <a:endParaRPr/>
            </a:p>
          </p:txBody>
        </p:sp>
        <p:sp>
          <p:nvSpPr>
            <p:cNvPr id="264" name="Google Shape;264;p22"/>
            <p:cNvSpPr/>
            <p:nvPr/>
          </p:nvSpPr>
          <p:spPr>
            <a:xfrm>
              <a:off x="80444" y="80444"/>
              <a:ext cx="1472806" cy="643559"/>
            </a:xfrm>
            <a:prstGeom prst="roundRect">
              <a:avLst>
                <a:gd fmla="val 10000" name="adj"/>
              </a:avLst>
            </a:prstGeom>
            <a:solidFill>
              <a:srgbClr val="F4C5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2"/>
            <p:cNvSpPr/>
            <p:nvPr/>
          </p:nvSpPr>
          <p:spPr>
            <a:xfrm>
              <a:off x="0" y="884894"/>
              <a:ext cx="7364030" cy="804449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D1C74A"/>
                </a:gs>
                <a:gs pos="50000">
                  <a:srgbClr val="D0C514"/>
                </a:gs>
                <a:gs pos="100000">
                  <a:srgbClr val="BFB40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2"/>
            <p:cNvSpPr txBox="1"/>
            <p:nvPr/>
          </p:nvSpPr>
          <p:spPr>
            <a:xfrm>
              <a:off x="1553250" y="884894"/>
              <a:ext cx="5810779" cy="8044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5725" lIns="125725" spcFirstLastPara="1" rIns="125725" wrap="square" tIns="1257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300"/>
                <a:buFont typeface="Arial"/>
                <a:buNone/>
              </a:pPr>
              <a:r>
                <a:rPr lang="en-US" sz="33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Export codes to file</a:t>
              </a:r>
              <a:endParaRPr/>
            </a:p>
          </p:txBody>
        </p:sp>
        <p:sp>
          <p:nvSpPr>
            <p:cNvPr id="267" name="Google Shape;267;p22"/>
            <p:cNvSpPr/>
            <p:nvPr/>
          </p:nvSpPr>
          <p:spPr>
            <a:xfrm>
              <a:off x="80444" y="965339"/>
              <a:ext cx="1472806" cy="643559"/>
            </a:xfrm>
            <a:prstGeom prst="roundRect">
              <a:avLst>
                <a:gd fmla="val 10000" name="adj"/>
              </a:avLst>
            </a:prstGeom>
            <a:solidFill>
              <a:srgbClr val="E7DE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2"/>
            <p:cNvSpPr/>
            <p:nvPr/>
          </p:nvSpPr>
          <p:spPr>
            <a:xfrm>
              <a:off x="0" y="1769788"/>
              <a:ext cx="7364030" cy="804449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AA34A"/>
                </a:gs>
                <a:gs pos="50000">
                  <a:srgbClr val="549D15"/>
                </a:gs>
                <a:gs pos="100000">
                  <a:srgbClr val="4A8F0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2"/>
            <p:cNvSpPr txBox="1"/>
            <p:nvPr/>
          </p:nvSpPr>
          <p:spPr>
            <a:xfrm>
              <a:off x="1553250" y="1769788"/>
              <a:ext cx="5810779" cy="8044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5725" lIns="125725" spcFirstLastPara="1" rIns="125725" wrap="square" tIns="1257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300"/>
                <a:buFont typeface="Arial"/>
                <a:buNone/>
              </a:pPr>
              <a:r>
                <a:rPr lang="en-US" sz="33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Support for larger text</a:t>
              </a:r>
              <a:endParaRPr/>
            </a:p>
          </p:txBody>
        </p:sp>
        <p:sp>
          <p:nvSpPr>
            <p:cNvPr id="270" name="Google Shape;270;p22"/>
            <p:cNvSpPr/>
            <p:nvPr/>
          </p:nvSpPr>
          <p:spPr>
            <a:xfrm>
              <a:off x="80444" y="1850233"/>
              <a:ext cx="1472806" cy="643559"/>
            </a:xfrm>
            <a:prstGeom prst="roundRect">
              <a:avLst>
                <a:gd fmla="val 10000" name="adj"/>
              </a:avLst>
            </a:prstGeom>
            <a:solidFill>
              <a:srgbClr val="C8D8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2"/>
            <p:cNvSpPr/>
            <p:nvPr/>
          </p:nvSpPr>
          <p:spPr>
            <a:xfrm>
              <a:off x="0" y="2654683"/>
              <a:ext cx="7364030" cy="804449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497B4D"/>
                </a:gs>
                <a:gs pos="50000">
                  <a:srgbClr val="126D20"/>
                </a:gs>
                <a:gs pos="100000">
                  <a:srgbClr val="0C6319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2"/>
            <p:cNvSpPr txBox="1"/>
            <p:nvPr/>
          </p:nvSpPr>
          <p:spPr>
            <a:xfrm>
              <a:off x="1553250" y="2654683"/>
              <a:ext cx="5810779" cy="8044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5725" lIns="125725" spcFirstLastPara="1" rIns="125725" wrap="square" tIns="1257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300"/>
                <a:buFont typeface="Arial"/>
                <a:buNone/>
              </a:pPr>
              <a:r>
                <a:rPr lang="en-US" sz="33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More animations and controls</a:t>
              </a:r>
              <a:endParaRPr/>
            </a:p>
          </p:txBody>
        </p:sp>
        <p:sp>
          <p:nvSpPr>
            <p:cNvPr id="273" name="Google Shape;273;p22"/>
            <p:cNvSpPr/>
            <p:nvPr/>
          </p:nvSpPr>
          <p:spPr>
            <a:xfrm>
              <a:off x="80444" y="2735128"/>
              <a:ext cx="1472806" cy="643559"/>
            </a:xfrm>
            <a:prstGeom prst="roundRect">
              <a:avLst>
                <a:gd fmla="val 10000" name="adj"/>
              </a:avLst>
            </a:prstGeom>
            <a:solidFill>
              <a:srgbClr val="B9C5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4" name="Google Shape;274;p22"/>
          <p:cNvSpPr txBox="1"/>
          <p:nvPr/>
        </p:nvSpPr>
        <p:spPr>
          <a:xfrm>
            <a:off x="721324" y="3126947"/>
            <a:ext cx="2595300" cy="624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7500" lnSpcReduction="10000"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Play"/>
              <a:buNone/>
            </a:pPr>
            <a:r>
              <a:rPr lang="en-US" sz="40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Conclusion</a:t>
            </a:r>
            <a:endParaRPr/>
          </a:p>
        </p:txBody>
      </p:sp>
      <p:sp>
        <p:nvSpPr>
          <p:cNvPr id="275" name="Google Shape;275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23"/>
          <p:cNvSpPr/>
          <p:nvPr/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0F4861"/>
              </a:gs>
            </a:gsLst>
            <a:lin ang="4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23"/>
          <p:cNvSpPr/>
          <p:nvPr/>
        </p:nvSpPr>
        <p:spPr>
          <a:xfrm flipH="1" rot="10800000">
            <a:off x="441959" y="-3"/>
            <a:ext cx="11772269" cy="6868074"/>
          </a:xfrm>
          <a:prstGeom prst="rect">
            <a:avLst/>
          </a:prstGeom>
          <a:gradFill>
            <a:gsLst>
              <a:gs pos="0">
                <a:srgbClr val="0A3041">
                  <a:alpha val="82745"/>
                </a:srgbClr>
              </a:gs>
              <a:gs pos="21000">
                <a:srgbClr val="0A3041">
                  <a:alpha val="82745"/>
                </a:srgbClr>
              </a:gs>
              <a:gs pos="100000">
                <a:srgbClr val="156082">
                  <a:alpha val="0"/>
                </a:srgbClr>
              </a:gs>
            </a:gsLst>
            <a:lin ang="8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23"/>
          <p:cNvSpPr/>
          <p:nvPr/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rgbClr val="0F4861">
                  <a:alpha val="0"/>
                </a:srgbClr>
              </a:gs>
              <a:gs pos="99000">
                <a:srgbClr val="000000">
                  <a:alpha val="40784"/>
                </a:srgbClr>
              </a:gs>
              <a:gs pos="100000">
                <a:srgbClr val="000000">
                  <a:alpha val="40784"/>
                </a:srgbClr>
              </a:gs>
            </a:gsLst>
            <a:lin ang="13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23"/>
          <p:cNvSpPr/>
          <p:nvPr/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0">
                <a:srgbClr val="0F4861">
                  <a:alpha val="0"/>
                </a:srgbClr>
              </a:gs>
              <a:gs pos="3000">
                <a:srgbClr val="0F4861">
                  <a:alpha val="0"/>
                </a:srgbClr>
              </a:gs>
              <a:gs pos="100000">
                <a:srgbClr val="000000">
                  <a:alpha val="72941"/>
                </a:srgbClr>
              </a:gs>
            </a:gsLst>
            <a:lin ang="17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23"/>
          <p:cNvSpPr/>
          <p:nvPr/>
        </p:nvSpPr>
        <p:spPr>
          <a:xfrm flipH="1" rot="5400000">
            <a:off x="4484334" y="-861824"/>
            <a:ext cx="6861931" cy="8597859"/>
          </a:xfrm>
          <a:prstGeom prst="rect">
            <a:avLst/>
          </a:prstGeom>
          <a:gradFill>
            <a:gsLst>
              <a:gs pos="0">
                <a:srgbClr val="0F4861">
                  <a:alpha val="0"/>
                </a:srgbClr>
              </a:gs>
              <a:gs pos="3000">
                <a:srgbClr val="0F4861">
                  <a:alpha val="0"/>
                </a:srgbClr>
              </a:gs>
              <a:gs pos="100000">
                <a:srgbClr val="000000">
                  <a:alpha val="26666"/>
                </a:srgbClr>
              </a:gs>
            </a:gsLst>
            <a:lin ang="13800001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23"/>
          <p:cNvSpPr/>
          <p:nvPr/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rgbClr val="156082">
                  <a:alpha val="25882"/>
                </a:srgbClr>
              </a:gs>
              <a:gs pos="85000">
                <a:srgbClr val="43AFE2">
                  <a:alpha val="0"/>
                </a:srgbClr>
              </a:gs>
              <a:gs pos="100000">
                <a:srgbClr val="43AFE2">
                  <a:alpha val="0"/>
                </a:srgbClr>
              </a:gs>
            </a:gsLst>
            <a:lin ang="14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23"/>
          <p:cNvSpPr txBox="1"/>
          <p:nvPr>
            <p:ph type="ctrTitle"/>
          </p:nvPr>
        </p:nvSpPr>
        <p:spPr>
          <a:xfrm>
            <a:off x="4162567" y="3174963"/>
            <a:ext cx="2811393" cy="82271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Play"/>
              <a:buNone/>
            </a:pPr>
            <a:r>
              <a:rPr lang="en-US" sz="4800">
                <a:solidFill>
                  <a:srgbClr val="FFFFFF"/>
                </a:solidFill>
              </a:rPr>
              <a:t>Thank You</a:t>
            </a:r>
            <a:endParaRPr/>
          </a:p>
        </p:txBody>
      </p:sp>
      <p:sp>
        <p:nvSpPr>
          <p:cNvPr id="288" name="Google Shape;288;p23"/>
          <p:cNvSpPr/>
          <p:nvPr/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rgbClr val="0F4861">
                  <a:alpha val="49803"/>
                </a:srgbClr>
              </a:gs>
              <a:gs pos="99000">
                <a:srgbClr val="000000">
                  <a:alpha val="33725"/>
                </a:srgbClr>
              </a:gs>
              <a:gs pos="100000">
                <a:srgbClr val="000000">
                  <a:alpha val="33725"/>
                </a:srgbClr>
              </a:gs>
            </a:gsLst>
            <a:lin ang="13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23"/>
          <p:cNvSpPr txBox="1"/>
          <p:nvPr>
            <p:ph idx="1" type="subTitle"/>
          </p:nvPr>
        </p:nvSpPr>
        <p:spPr>
          <a:xfrm>
            <a:off x="4285397" y="4960961"/>
            <a:ext cx="7055893" cy="1078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</a:pPr>
            <a:r>
              <a:rPr lang="en-US">
                <a:solidFill>
                  <a:srgbClr val="FFFFFF"/>
                </a:solidFill>
              </a:rPr>
              <a:t>Questions and Feedback !</a:t>
            </a:r>
            <a:endParaRPr/>
          </a:p>
        </p:txBody>
      </p:sp>
      <p:sp>
        <p:nvSpPr>
          <p:cNvPr id="290" name="Google Shape;290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ext&#10;&#10;Description automatically generated with medium confidence" id="101" name="Google Shape;10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" y="30467"/>
            <a:ext cx="12191999" cy="3133493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sp>
        <p:nvSpPr>
          <p:cNvPr id="102" name="Google Shape;102;p14"/>
          <p:cNvSpPr/>
          <p:nvPr/>
        </p:nvSpPr>
        <p:spPr>
          <a:xfrm>
            <a:off x="-6967" y="0"/>
            <a:ext cx="12191999" cy="3947747"/>
          </a:xfrm>
          <a:prstGeom prst="rect">
            <a:avLst/>
          </a:prstGeom>
          <a:blipFill rotWithShape="1">
            <a:blip r:embed="rId4">
              <a:alphaModFix amt="30000"/>
            </a:blip>
            <a:stretch>
              <a:fillRect b="0" l="0" r="0" t="0"/>
            </a:stretch>
          </a:blip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4"/>
          <p:cNvSpPr/>
          <p:nvPr/>
        </p:nvSpPr>
        <p:spPr>
          <a:xfrm>
            <a:off x="0" y="3133523"/>
            <a:ext cx="12192000" cy="16697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4" name="Google Shape;104;p14"/>
          <p:cNvCxnSpPr/>
          <p:nvPr/>
        </p:nvCxnSpPr>
        <p:spPr>
          <a:xfrm>
            <a:off x="6102968" y="3339100"/>
            <a:ext cx="0" cy="3210339"/>
          </a:xfrm>
          <a:prstGeom prst="straightConnector1">
            <a:avLst/>
          </a:prstGeom>
          <a:noFill/>
          <a:ln cap="flat" cmpd="sng" w="254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5" name="Google Shape;105;p14"/>
          <p:cNvSpPr txBox="1"/>
          <p:nvPr/>
        </p:nvSpPr>
        <p:spPr>
          <a:xfrm>
            <a:off x="6813608" y="5365866"/>
            <a:ext cx="4205519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SYED AHSANUL KABIR</a:t>
            </a:r>
            <a:endParaRPr b="1" sz="1600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Associate Chairperson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Dept. Of CSE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Green University Of Bangladesh</a:t>
            </a:r>
            <a:endParaRPr/>
          </a:p>
        </p:txBody>
      </p:sp>
      <p:sp>
        <p:nvSpPr>
          <p:cNvPr id="106" name="Google Shape;106;p14"/>
          <p:cNvSpPr txBox="1"/>
          <p:nvPr/>
        </p:nvSpPr>
        <p:spPr>
          <a:xfrm>
            <a:off x="2232729" y="1720774"/>
            <a:ext cx="7726536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Course Name : </a:t>
            </a:r>
            <a:r>
              <a:rPr b="1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Computer Architecture</a:t>
            </a:r>
            <a:endParaRPr b="1"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Course </a:t>
            </a:r>
            <a:r>
              <a:rPr b="1" lang="en-US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Code: CSE 211  Semester: Spring 2025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Batch: 232 Dept. Of CSE</a:t>
            </a:r>
            <a:endParaRPr/>
          </a:p>
        </p:txBody>
      </p:sp>
      <p:pic>
        <p:nvPicPr>
          <p:cNvPr id="107" name="Google Shape;107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99693" y="212791"/>
            <a:ext cx="4192612" cy="1287283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4"/>
          <p:cNvSpPr txBox="1"/>
          <p:nvPr/>
        </p:nvSpPr>
        <p:spPr>
          <a:xfrm>
            <a:off x="261211" y="5858309"/>
            <a:ext cx="345420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MD JAMIL HASAN</a:t>
            </a:r>
            <a:endParaRPr b="1" sz="1600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ID: 212902029</a:t>
            </a:r>
            <a:endParaRPr/>
          </a:p>
        </p:txBody>
      </p:sp>
      <p:sp>
        <p:nvSpPr>
          <p:cNvPr id="109" name="Google Shape;109;p14"/>
          <p:cNvSpPr/>
          <p:nvPr/>
        </p:nvSpPr>
        <p:spPr>
          <a:xfrm>
            <a:off x="278775" y="3529325"/>
            <a:ext cx="2263800" cy="444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rPr>
              <a:t>Presented by</a:t>
            </a:r>
            <a:r>
              <a:rPr lang="en-US" sz="2400">
                <a:solidFill>
                  <a:srgbClr val="191919"/>
                </a:solidFill>
              </a:rPr>
              <a:t>,</a:t>
            </a:r>
            <a:endParaRPr/>
          </a:p>
        </p:txBody>
      </p:sp>
      <p:sp>
        <p:nvSpPr>
          <p:cNvPr id="110" name="Google Shape;110;p14"/>
          <p:cNvSpPr/>
          <p:nvPr/>
        </p:nvSpPr>
        <p:spPr>
          <a:xfrm>
            <a:off x="6311159" y="3515291"/>
            <a:ext cx="2102755" cy="44419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rPr>
              <a:t>Presented to,</a:t>
            </a:r>
            <a:endParaRPr/>
          </a:p>
        </p:txBody>
      </p:sp>
      <p:sp>
        <p:nvSpPr>
          <p:cNvPr id="111" name="Google Shape;111;p14"/>
          <p:cNvSpPr txBox="1"/>
          <p:nvPr/>
        </p:nvSpPr>
        <p:spPr>
          <a:xfrm>
            <a:off x="3071694" y="5896910"/>
            <a:ext cx="345420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MAJHARUL ISLAM</a:t>
            </a:r>
            <a:endParaRPr b="1" sz="1600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ID: 232002256</a:t>
            </a:r>
            <a:endParaRPr/>
          </a:p>
        </p:txBody>
      </p:sp>
      <p:sp>
        <p:nvSpPr>
          <p:cNvPr id="112" name="Google Shape;112;p14"/>
          <p:cNvSpPr/>
          <p:nvPr/>
        </p:nvSpPr>
        <p:spPr>
          <a:xfrm>
            <a:off x="3332123" y="4420958"/>
            <a:ext cx="1577069" cy="1411680"/>
          </a:xfrm>
          <a:prstGeom prst="ellipse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 cap="flat" cmpd="sng" w="1270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0" sx="98000" rotWithShape="0" algn="ctr" dir="1500000" dist="279400" sy="98000">
              <a:srgbClr val="262626">
                <a:alpha val="16470"/>
              </a:srgbClr>
            </a:outerShdw>
          </a:effectLst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4"/>
          <p:cNvSpPr/>
          <p:nvPr/>
        </p:nvSpPr>
        <p:spPr>
          <a:xfrm>
            <a:off x="8698741" y="2989804"/>
            <a:ext cx="2263788" cy="2163220"/>
          </a:xfrm>
          <a:prstGeom prst="ellipse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 cap="flat" cmpd="sng" w="1270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0" sx="98000" rotWithShape="0" algn="ctr" dir="1500000" dist="279400" sy="98000">
              <a:srgbClr val="262626">
                <a:alpha val="16470"/>
              </a:srgbClr>
            </a:outerShdw>
          </a:effectLst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4"/>
          <p:cNvSpPr/>
          <p:nvPr/>
        </p:nvSpPr>
        <p:spPr>
          <a:xfrm>
            <a:off x="497228" y="4396255"/>
            <a:ext cx="1577069" cy="1411680"/>
          </a:xfrm>
          <a:prstGeom prst="ellipse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 cap="flat" cmpd="sng" w="1270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0" sx="98000" rotWithShape="0" algn="ctr" dir="1500000" dist="279400" sy="98000">
              <a:srgbClr val="262626">
                <a:alpha val="16470"/>
              </a:srgbClr>
            </a:outerShdw>
          </a:effectLst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5"/>
          <p:cNvSpPr/>
          <p:nvPr/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0F4861"/>
              </a:gs>
            </a:gsLst>
            <a:lin ang="19799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5"/>
          <p:cNvSpPr/>
          <p:nvPr/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0">
                <a:srgbClr val="0A3041">
                  <a:alpha val="67843"/>
                </a:srgbClr>
              </a:gs>
              <a:gs pos="19000">
                <a:srgbClr val="0A3041">
                  <a:alpha val="67843"/>
                </a:srgbClr>
              </a:gs>
              <a:gs pos="100000">
                <a:srgbClr val="156082">
                  <a:alpha val="47843"/>
                </a:srgbClr>
              </a:gs>
            </a:gsLst>
            <a:lin ang="19199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5"/>
          <p:cNvSpPr/>
          <p:nvPr/>
        </p:nvSpPr>
        <p:spPr>
          <a:xfrm flipH="1" rot="-5400000">
            <a:off x="5010646" y="-5010043"/>
            <a:ext cx="2170709" cy="12192000"/>
          </a:xfrm>
          <a:prstGeom prst="rect">
            <a:avLst/>
          </a:prstGeom>
          <a:gradFill>
            <a:gsLst>
              <a:gs pos="0">
                <a:srgbClr val="0F4861">
                  <a:alpha val="15686"/>
                </a:srgbClr>
              </a:gs>
              <a:gs pos="23000">
                <a:srgbClr val="0F4861">
                  <a:alpha val="15686"/>
                </a:srgbClr>
              </a:gs>
              <a:gs pos="99000">
                <a:srgbClr val="000000">
                  <a:alpha val="44705"/>
                </a:srgbClr>
              </a:gs>
              <a:gs pos="100000">
                <a:srgbClr val="000000">
                  <a:alpha val="44705"/>
                </a:srgbClr>
              </a:gs>
            </a:gsLst>
            <a:lin ang="21000001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5"/>
          <p:cNvSpPr txBox="1"/>
          <p:nvPr>
            <p:ph type="title"/>
          </p:nvPr>
        </p:nvSpPr>
        <p:spPr>
          <a:xfrm>
            <a:off x="1383564" y="348865"/>
            <a:ext cx="9718111" cy="15764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Play"/>
              <a:buNone/>
            </a:pPr>
            <a:r>
              <a:rPr lang="en-US" sz="4000">
                <a:solidFill>
                  <a:srgbClr val="FFFFFF"/>
                </a:solidFill>
              </a:rPr>
              <a:t>Introduction</a:t>
            </a:r>
            <a:endParaRPr/>
          </a:p>
        </p:txBody>
      </p:sp>
      <p:grpSp>
        <p:nvGrpSpPr>
          <p:cNvPr id="125" name="Google Shape;125;p15"/>
          <p:cNvGrpSpPr/>
          <p:nvPr/>
        </p:nvGrpSpPr>
        <p:grpSpPr>
          <a:xfrm>
            <a:off x="645389" y="2726962"/>
            <a:ext cx="10925161" cy="3467437"/>
            <a:chOff x="1333" y="110983"/>
            <a:chExt cx="10925161" cy="3467437"/>
          </a:xfrm>
        </p:grpSpPr>
        <p:sp>
          <p:nvSpPr>
            <p:cNvPr id="126" name="Google Shape;126;p15"/>
            <p:cNvSpPr/>
            <p:nvPr/>
          </p:nvSpPr>
          <p:spPr>
            <a:xfrm>
              <a:off x="1333" y="110983"/>
              <a:ext cx="4682211" cy="2973204"/>
            </a:xfrm>
            <a:prstGeom prst="roundRect">
              <a:avLst>
                <a:gd fmla="val 10000" name="adj"/>
              </a:avLst>
            </a:prstGeom>
            <a:solidFill>
              <a:srgbClr val="126082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5"/>
            <p:cNvSpPr/>
            <p:nvPr/>
          </p:nvSpPr>
          <p:spPr>
            <a:xfrm>
              <a:off x="521579" y="605216"/>
              <a:ext cx="4682211" cy="2973204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19050">
              <a:solidFill>
                <a:srgbClr val="12608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5"/>
            <p:cNvSpPr txBox="1"/>
            <p:nvPr/>
          </p:nvSpPr>
          <p:spPr>
            <a:xfrm>
              <a:off x="608661" y="692298"/>
              <a:ext cx="4508047" cy="27990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4300" lIns="114300" spcFirstLastPara="1" rIns="114300" wrap="square" tIns="1143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Arial"/>
                <a:buNone/>
              </a:pPr>
              <a:r>
                <a:rPr lang="en-US" sz="3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Huffman Encoding is a compression algorithm that assigns variable-length codes to characters based on their frequencies.</a:t>
              </a:r>
              <a:endParaRPr/>
            </a:p>
          </p:txBody>
        </p:sp>
        <p:sp>
          <p:nvSpPr>
            <p:cNvPr id="129" name="Google Shape;129;p15"/>
            <p:cNvSpPr/>
            <p:nvPr/>
          </p:nvSpPr>
          <p:spPr>
            <a:xfrm>
              <a:off x="5724037" y="110983"/>
              <a:ext cx="4682211" cy="2973204"/>
            </a:xfrm>
            <a:prstGeom prst="roundRect">
              <a:avLst>
                <a:gd fmla="val 10000" name="adj"/>
              </a:avLst>
            </a:prstGeom>
            <a:solidFill>
              <a:srgbClr val="126082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5"/>
            <p:cNvSpPr/>
            <p:nvPr/>
          </p:nvSpPr>
          <p:spPr>
            <a:xfrm>
              <a:off x="6244283" y="605216"/>
              <a:ext cx="4682211" cy="2973204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19050">
              <a:solidFill>
                <a:srgbClr val="12608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5"/>
            <p:cNvSpPr txBox="1"/>
            <p:nvPr/>
          </p:nvSpPr>
          <p:spPr>
            <a:xfrm>
              <a:off x="6331365" y="692298"/>
              <a:ext cx="4508047" cy="27990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4300" lIns="114300" spcFirstLastPara="1" rIns="114300" wrap="square" tIns="1143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Arial"/>
                <a:buNone/>
              </a:pPr>
              <a:r>
                <a:rPr lang="en-US" sz="3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This project simulates the creation of a Huffman Tree and generates Huffman codes for user input using JavaScript and D3.js for visualization.</a:t>
              </a:r>
              <a:endParaRPr/>
            </a:p>
          </p:txBody>
        </p:sp>
      </p:grpSp>
      <p:sp>
        <p:nvSpPr>
          <p:cNvPr id="132" name="Google Shape;132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6"/>
          <p:cNvSpPr/>
          <p:nvPr/>
        </p:nvSpPr>
        <p:spPr>
          <a:xfrm flipH="1" rot="5400000">
            <a:off x="-1410084" y="1410082"/>
            <a:ext cx="6858000" cy="4037836"/>
          </a:xfrm>
          <a:prstGeom prst="rect">
            <a:avLst/>
          </a:prstGeom>
          <a:gradFill>
            <a:gsLst>
              <a:gs pos="0">
                <a:srgbClr val="000000"/>
              </a:gs>
              <a:gs pos="8000">
                <a:srgbClr val="000000"/>
              </a:gs>
              <a:gs pos="100000">
                <a:srgbClr val="0F4861"/>
              </a:gs>
            </a:gsLst>
            <a:lin ang="3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6"/>
          <p:cNvSpPr/>
          <p:nvPr/>
        </p:nvSpPr>
        <p:spPr>
          <a:xfrm flipH="1" rot="5400000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rgbClr val="156082">
                  <a:alpha val="45882"/>
                </a:srgbClr>
              </a:gs>
              <a:gs pos="100000">
                <a:srgbClr val="156082">
                  <a:alpha val="45882"/>
                </a:srgbClr>
              </a:gs>
            </a:gsLst>
            <a:lin ang="1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6"/>
          <p:cNvSpPr/>
          <p:nvPr/>
        </p:nvSpPr>
        <p:spPr>
          <a:xfrm flipH="1" rot="5400000">
            <a:off x="767923" y="3588085"/>
            <a:ext cx="2501979" cy="4037841"/>
          </a:xfrm>
          <a:prstGeom prst="rect">
            <a:avLst/>
          </a:prstGeom>
          <a:gradFill>
            <a:gsLst>
              <a:gs pos="0">
                <a:srgbClr val="156082">
                  <a:alpha val="28627"/>
                </a:srgbClr>
              </a:gs>
              <a:gs pos="2000">
                <a:srgbClr val="156082">
                  <a:alpha val="28627"/>
                </a:srgbClr>
              </a:gs>
              <a:gs pos="100000">
                <a:srgbClr val="000000">
                  <a:alpha val="29803"/>
                </a:srgbClr>
              </a:gs>
            </a:gsLst>
            <a:lin ang="7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6"/>
          <p:cNvSpPr/>
          <p:nvPr/>
        </p:nvSpPr>
        <p:spPr>
          <a:xfrm rot="-964587">
            <a:off x="-501737" y="969718"/>
            <a:ext cx="3900357" cy="4178958"/>
          </a:xfrm>
          <a:custGeom>
            <a:rect b="b" l="l" r="r" t="t"/>
            <a:pathLst>
              <a:path extrusionOk="0" h="4178958" w="3900357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0">
                <a:srgbClr val="000000">
                  <a:alpha val="0"/>
                </a:srgbClr>
              </a:gs>
              <a:gs pos="29000">
                <a:srgbClr val="000000">
                  <a:alpha val="0"/>
                </a:srgbClr>
              </a:gs>
              <a:gs pos="100000">
                <a:srgbClr val="156082">
                  <a:alpha val="42745"/>
                </a:srgbClr>
              </a:gs>
            </a:gsLst>
            <a:lin ang="1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6"/>
          <p:cNvSpPr/>
          <p:nvPr/>
        </p:nvSpPr>
        <p:spPr>
          <a:xfrm flipH="1" rot="5400000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rgbClr val="43AFE2">
                  <a:alpha val="10980"/>
                </a:srgbClr>
              </a:gs>
              <a:gs pos="100000">
                <a:srgbClr val="43AFE2">
                  <a:alpha val="10980"/>
                </a:srgbClr>
              </a:gs>
            </a:gsLst>
            <a:lin ang="7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6"/>
          <p:cNvSpPr txBox="1"/>
          <p:nvPr>
            <p:ph type="title"/>
          </p:nvPr>
        </p:nvSpPr>
        <p:spPr>
          <a:xfrm>
            <a:off x="254827" y="2760704"/>
            <a:ext cx="3045191" cy="7472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Play"/>
              <a:buNone/>
            </a:pPr>
            <a:r>
              <a:rPr lang="en-US" sz="4000">
                <a:solidFill>
                  <a:srgbClr val="FFFFFF"/>
                </a:solidFill>
              </a:rPr>
              <a:t>Key Features</a:t>
            </a:r>
            <a:endParaRPr/>
          </a:p>
        </p:txBody>
      </p:sp>
      <p:grpSp>
        <p:nvGrpSpPr>
          <p:cNvPr id="144" name="Google Shape;144;p16"/>
          <p:cNvGrpSpPr/>
          <p:nvPr/>
        </p:nvGrpSpPr>
        <p:grpSpPr>
          <a:xfrm>
            <a:off x="4611844" y="402356"/>
            <a:ext cx="6849119" cy="6513899"/>
            <a:chOff x="3786359" y="1253"/>
            <a:chExt cx="6849119" cy="6513899"/>
          </a:xfrm>
        </p:grpSpPr>
        <p:sp>
          <p:nvSpPr>
            <p:cNvPr id="145" name="Google Shape;145;p16"/>
            <p:cNvSpPr/>
            <p:nvPr/>
          </p:nvSpPr>
          <p:spPr>
            <a:xfrm>
              <a:off x="6045482" y="1253"/>
              <a:ext cx="2330873" cy="2330873"/>
            </a:xfrm>
            <a:prstGeom prst="downArrow">
              <a:avLst>
                <a:gd fmla="val 50000" name="adj1"/>
                <a:gd fmla="val 35000" name="adj2"/>
              </a:avLst>
            </a:prstGeom>
            <a:solidFill>
              <a:srgbClr val="126082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6"/>
            <p:cNvSpPr txBox="1"/>
            <p:nvPr/>
          </p:nvSpPr>
          <p:spPr>
            <a:xfrm>
              <a:off x="6628200" y="1253"/>
              <a:ext cx="1165437" cy="19229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2450" lIns="92450" spcFirstLastPara="1" rIns="92450" wrap="square" tIns="924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Arial"/>
                <a:buNone/>
              </a:pPr>
              <a:r>
                <a:rPr lang="en-US" sz="13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Interactive input for any message</a:t>
              </a:r>
              <a:endParaRPr/>
            </a:p>
          </p:txBody>
        </p:sp>
        <p:sp>
          <p:nvSpPr>
            <p:cNvPr id="147" name="Google Shape;147;p16"/>
            <p:cNvSpPr/>
            <p:nvPr/>
          </p:nvSpPr>
          <p:spPr>
            <a:xfrm rot="4320000">
              <a:off x="8001506" y="1422387"/>
              <a:ext cx="2330873" cy="2330873"/>
            </a:xfrm>
            <a:prstGeom prst="downArrow">
              <a:avLst>
                <a:gd fmla="val 50000" name="adj1"/>
                <a:gd fmla="val 35000" name="adj2"/>
              </a:avLst>
            </a:prstGeom>
            <a:solidFill>
              <a:srgbClr val="126082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6"/>
            <p:cNvSpPr txBox="1"/>
            <p:nvPr/>
          </p:nvSpPr>
          <p:spPr>
            <a:xfrm rot="-1080000">
              <a:off x="8399427" y="1942080"/>
              <a:ext cx="1922970" cy="11654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2450" lIns="92450" spcFirstLastPara="1" rIns="92450" wrap="square" tIns="924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Arial"/>
                <a:buNone/>
              </a:pPr>
              <a:r>
                <a:rPr lang="en-US" sz="13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Frequency analysis of characters</a:t>
              </a:r>
              <a:endParaRPr/>
            </a:p>
          </p:txBody>
        </p:sp>
        <p:sp>
          <p:nvSpPr>
            <p:cNvPr id="149" name="Google Shape;149;p16"/>
            <p:cNvSpPr/>
            <p:nvPr/>
          </p:nvSpPr>
          <p:spPr>
            <a:xfrm rot="8640000">
              <a:off x="7254372" y="3721831"/>
              <a:ext cx="2330873" cy="2330873"/>
            </a:xfrm>
            <a:prstGeom prst="downArrow">
              <a:avLst>
                <a:gd fmla="val 50000" name="adj1"/>
                <a:gd fmla="val 35000" name="adj2"/>
              </a:avLst>
            </a:prstGeom>
            <a:solidFill>
              <a:srgbClr val="126082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6"/>
            <p:cNvSpPr txBox="1"/>
            <p:nvPr/>
          </p:nvSpPr>
          <p:spPr>
            <a:xfrm rot="-2160000">
              <a:off x="7956970" y="4090783"/>
              <a:ext cx="1165437" cy="19229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2450" lIns="92450" spcFirstLastPara="1" rIns="92450" wrap="square" tIns="924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Arial"/>
                <a:buNone/>
              </a:pPr>
              <a:r>
                <a:rPr lang="en-US" sz="13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Animated construction of Huffman Tree</a:t>
              </a:r>
              <a:endParaRPr/>
            </a:p>
          </p:txBody>
        </p:sp>
        <p:sp>
          <p:nvSpPr>
            <p:cNvPr id="151" name="Google Shape;151;p16"/>
            <p:cNvSpPr/>
            <p:nvPr/>
          </p:nvSpPr>
          <p:spPr>
            <a:xfrm rot="-8640000">
              <a:off x="4836593" y="3721831"/>
              <a:ext cx="2330873" cy="2330873"/>
            </a:xfrm>
            <a:prstGeom prst="downArrow">
              <a:avLst>
                <a:gd fmla="val 50000" name="adj1"/>
                <a:gd fmla="val 35000" name="adj2"/>
              </a:avLst>
            </a:prstGeom>
            <a:solidFill>
              <a:srgbClr val="126082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6"/>
            <p:cNvSpPr txBox="1"/>
            <p:nvPr/>
          </p:nvSpPr>
          <p:spPr>
            <a:xfrm rot="2160000">
              <a:off x="5299431" y="4090783"/>
              <a:ext cx="1165437" cy="19229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2450" lIns="92450" spcFirstLastPara="1" rIns="92450" wrap="square" tIns="924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Arial"/>
                <a:buNone/>
              </a:pPr>
              <a:r>
                <a:rPr lang="en-US" sz="13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Real-time code generation and display</a:t>
              </a:r>
              <a:endParaRPr/>
            </a:p>
          </p:txBody>
        </p:sp>
        <p:sp>
          <p:nvSpPr>
            <p:cNvPr id="153" name="Google Shape;153;p16"/>
            <p:cNvSpPr/>
            <p:nvPr/>
          </p:nvSpPr>
          <p:spPr>
            <a:xfrm rot="-4320000">
              <a:off x="4089458" y="1422387"/>
              <a:ext cx="2330873" cy="2330873"/>
            </a:xfrm>
            <a:prstGeom prst="downArrow">
              <a:avLst>
                <a:gd fmla="val 50000" name="adj1"/>
                <a:gd fmla="val 35000" name="adj2"/>
              </a:avLst>
            </a:prstGeom>
            <a:solidFill>
              <a:srgbClr val="126082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6"/>
            <p:cNvSpPr txBox="1"/>
            <p:nvPr/>
          </p:nvSpPr>
          <p:spPr>
            <a:xfrm rot="1080000">
              <a:off x="4099441" y="1942080"/>
              <a:ext cx="1922970" cy="11654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2450" lIns="92450" spcFirstLastPara="1" rIns="92450" wrap="square" tIns="924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Arial"/>
                <a:buNone/>
              </a:pPr>
              <a:r>
                <a:rPr lang="en-US" sz="13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Responsive and clean UI design</a:t>
              </a:r>
              <a:endParaRPr/>
            </a:p>
          </p:txBody>
        </p:sp>
      </p:grpSp>
      <p:sp>
        <p:nvSpPr>
          <p:cNvPr id="155" name="Google Shape;155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7"/>
          <p:cNvSpPr/>
          <p:nvPr/>
        </p:nvSpPr>
        <p:spPr>
          <a:xfrm flipH="1" rot="5400000">
            <a:off x="-1410084" y="1410082"/>
            <a:ext cx="6858000" cy="4037836"/>
          </a:xfrm>
          <a:prstGeom prst="rect">
            <a:avLst/>
          </a:prstGeom>
          <a:gradFill>
            <a:gsLst>
              <a:gs pos="0">
                <a:srgbClr val="000000"/>
              </a:gs>
              <a:gs pos="8000">
                <a:srgbClr val="000000"/>
              </a:gs>
              <a:gs pos="100000">
                <a:srgbClr val="0F4861"/>
              </a:gs>
            </a:gsLst>
            <a:lin ang="3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7"/>
          <p:cNvSpPr/>
          <p:nvPr/>
        </p:nvSpPr>
        <p:spPr>
          <a:xfrm flipH="1" rot="5400000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rgbClr val="156082">
                  <a:alpha val="45882"/>
                </a:srgbClr>
              </a:gs>
              <a:gs pos="100000">
                <a:srgbClr val="156082">
                  <a:alpha val="45882"/>
                </a:srgbClr>
              </a:gs>
            </a:gsLst>
            <a:lin ang="1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7"/>
          <p:cNvSpPr/>
          <p:nvPr/>
        </p:nvSpPr>
        <p:spPr>
          <a:xfrm flipH="1" rot="5400000">
            <a:off x="767923" y="3588085"/>
            <a:ext cx="2501979" cy="4037841"/>
          </a:xfrm>
          <a:prstGeom prst="rect">
            <a:avLst/>
          </a:prstGeom>
          <a:gradFill>
            <a:gsLst>
              <a:gs pos="0">
                <a:srgbClr val="156082">
                  <a:alpha val="28627"/>
                </a:srgbClr>
              </a:gs>
              <a:gs pos="2000">
                <a:srgbClr val="156082">
                  <a:alpha val="28627"/>
                </a:srgbClr>
              </a:gs>
              <a:gs pos="100000">
                <a:srgbClr val="000000">
                  <a:alpha val="29803"/>
                </a:srgbClr>
              </a:gs>
            </a:gsLst>
            <a:lin ang="7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7"/>
          <p:cNvSpPr/>
          <p:nvPr/>
        </p:nvSpPr>
        <p:spPr>
          <a:xfrm rot="-964587">
            <a:off x="-501737" y="969718"/>
            <a:ext cx="3900357" cy="4178958"/>
          </a:xfrm>
          <a:custGeom>
            <a:rect b="b" l="l" r="r" t="t"/>
            <a:pathLst>
              <a:path extrusionOk="0" h="4178958" w="3900357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0">
                <a:srgbClr val="000000">
                  <a:alpha val="0"/>
                </a:srgbClr>
              </a:gs>
              <a:gs pos="29000">
                <a:srgbClr val="000000">
                  <a:alpha val="0"/>
                </a:srgbClr>
              </a:gs>
              <a:gs pos="100000">
                <a:srgbClr val="156082">
                  <a:alpha val="42745"/>
                </a:srgbClr>
              </a:gs>
            </a:gsLst>
            <a:lin ang="1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7"/>
          <p:cNvSpPr/>
          <p:nvPr/>
        </p:nvSpPr>
        <p:spPr>
          <a:xfrm flipH="1" rot="5400000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rgbClr val="43AFE2">
                  <a:alpha val="10980"/>
                </a:srgbClr>
              </a:gs>
              <a:gs pos="100000">
                <a:srgbClr val="43AFE2">
                  <a:alpha val="10980"/>
                </a:srgbClr>
              </a:gs>
            </a:gsLst>
            <a:lin ang="7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7"/>
          <p:cNvSpPr txBox="1"/>
          <p:nvPr>
            <p:ph type="title"/>
          </p:nvPr>
        </p:nvSpPr>
        <p:spPr>
          <a:xfrm>
            <a:off x="274872" y="2495418"/>
            <a:ext cx="3913550" cy="11989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Play"/>
              <a:buNone/>
            </a:pPr>
            <a:r>
              <a:rPr lang="en-US" sz="4000">
                <a:solidFill>
                  <a:srgbClr val="FFFFFF"/>
                </a:solidFill>
              </a:rPr>
              <a:t>Technology </a:t>
            </a:r>
            <a:br>
              <a:rPr lang="en-US" sz="4000">
                <a:solidFill>
                  <a:srgbClr val="FFFFFF"/>
                </a:solidFill>
              </a:rPr>
            </a:br>
            <a:r>
              <a:rPr lang="en-US" sz="4000">
                <a:solidFill>
                  <a:srgbClr val="FFFFFF"/>
                </a:solidFill>
              </a:rPr>
              <a:t>Stack</a:t>
            </a:r>
            <a:endParaRPr/>
          </a:p>
        </p:txBody>
      </p:sp>
      <p:grpSp>
        <p:nvGrpSpPr>
          <p:cNvPr id="167" name="Google Shape;167;p17"/>
          <p:cNvGrpSpPr/>
          <p:nvPr/>
        </p:nvGrpSpPr>
        <p:grpSpPr>
          <a:xfrm>
            <a:off x="5424843" y="673704"/>
            <a:ext cx="5530735" cy="5530735"/>
            <a:chOff x="380489" y="0"/>
            <a:chExt cx="5530735" cy="5530735"/>
          </a:xfrm>
        </p:grpSpPr>
        <p:sp>
          <p:nvSpPr>
            <p:cNvPr id="168" name="Google Shape;168;p17"/>
            <p:cNvSpPr/>
            <p:nvPr/>
          </p:nvSpPr>
          <p:spPr>
            <a:xfrm>
              <a:off x="380489" y="0"/>
              <a:ext cx="5530735" cy="5530735"/>
            </a:xfrm>
            <a:prstGeom prst="diamond">
              <a:avLst/>
            </a:prstGeom>
            <a:solidFill>
              <a:srgbClr val="F6D4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7"/>
            <p:cNvSpPr/>
            <p:nvPr/>
          </p:nvSpPr>
          <p:spPr>
            <a:xfrm>
              <a:off x="905909" y="525419"/>
              <a:ext cx="2156986" cy="2156986"/>
            </a:xfrm>
            <a:prstGeom prst="roundRect">
              <a:avLst>
                <a:gd fmla="val 16667" name="adj"/>
              </a:avLst>
            </a:prstGeom>
            <a:solidFill>
              <a:srgbClr val="E97131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7"/>
            <p:cNvSpPr txBox="1"/>
            <p:nvPr/>
          </p:nvSpPr>
          <p:spPr>
            <a:xfrm>
              <a:off x="1011204" y="630714"/>
              <a:ext cx="1946396" cy="19463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3800" lIns="83800" spcFirstLastPara="1" rIns="83800" wrap="square" tIns="83800">
              <a:noAutofit/>
            </a:bodyPr>
            <a:lstStyle/>
            <a:p>
              <a:pPr indent="0" lvl="0" marL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Arial"/>
                <a:buNone/>
              </a:pPr>
              <a:r>
                <a:rPr lang="en-US" sz="2200">
                  <a:solidFill>
                    <a:schemeClr val="lt1"/>
                  </a:solidFill>
                </a:rPr>
                <a:t>Typing a message as input</a:t>
              </a:r>
              <a:endParaRPr sz="2200">
                <a:solidFill>
                  <a:schemeClr val="lt1"/>
                </a:solidFill>
              </a:endParaRPr>
            </a:p>
          </p:txBody>
        </p:sp>
        <p:sp>
          <p:nvSpPr>
            <p:cNvPr id="171" name="Google Shape;171;p17"/>
            <p:cNvSpPr/>
            <p:nvPr/>
          </p:nvSpPr>
          <p:spPr>
            <a:xfrm>
              <a:off x="3228818" y="525419"/>
              <a:ext cx="2156986" cy="2156986"/>
            </a:xfrm>
            <a:prstGeom prst="roundRect">
              <a:avLst>
                <a:gd fmla="val 16667" name="adj"/>
              </a:avLst>
            </a:prstGeom>
            <a:solidFill>
              <a:srgbClr val="C8BE1E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7"/>
            <p:cNvSpPr txBox="1"/>
            <p:nvPr/>
          </p:nvSpPr>
          <p:spPr>
            <a:xfrm>
              <a:off x="3334113" y="630714"/>
              <a:ext cx="1946396" cy="19463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3800" lIns="83800" spcFirstLastPara="1" rIns="83800" wrap="square" tIns="838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Arial"/>
                <a:buNone/>
              </a:pPr>
              <a:r>
                <a:rPr lang="en-US" sz="2200">
                  <a:solidFill>
                    <a:schemeClr val="lt1"/>
                  </a:solidFill>
                </a:rPr>
                <a:t>Sorting the frequency of the characters</a:t>
              </a:r>
              <a:endParaRPr sz="2200">
                <a:solidFill>
                  <a:schemeClr val="lt1"/>
                </a:solidFill>
              </a:endParaRPr>
            </a:p>
          </p:txBody>
        </p:sp>
        <p:sp>
          <p:nvSpPr>
            <p:cNvPr id="173" name="Google Shape;173;p17"/>
            <p:cNvSpPr/>
            <p:nvPr/>
          </p:nvSpPr>
          <p:spPr>
            <a:xfrm>
              <a:off x="905909" y="2848328"/>
              <a:ext cx="2156986" cy="2156986"/>
            </a:xfrm>
            <a:prstGeom prst="roundRect">
              <a:avLst>
                <a:gd fmla="val 16667" name="adj"/>
              </a:avLst>
            </a:prstGeom>
            <a:solidFill>
              <a:srgbClr val="55971D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7"/>
            <p:cNvSpPr txBox="1"/>
            <p:nvPr/>
          </p:nvSpPr>
          <p:spPr>
            <a:xfrm>
              <a:off x="1011204" y="2953623"/>
              <a:ext cx="1946396" cy="19463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3800" lIns="83800" spcFirstLastPara="1" rIns="83800" wrap="square" tIns="838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Arial"/>
                <a:buNone/>
              </a:pPr>
              <a:r>
                <a:rPr lang="en-US" sz="2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Generating and visualizing the Huffman Tree</a:t>
              </a:r>
              <a:endParaRPr/>
            </a:p>
          </p:txBody>
        </p:sp>
        <p:sp>
          <p:nvSpPr>
            <p:cNvPr id="175" name="Google Shape;175;p17"/>
            <p:cNvSpPr/>
            <p:nvPr/>
          </p:nvSpPr>
          <p:spPr>
            <a:xfrm>
              <a:off x="3228818" y="2848328"/>
              <a:ext cx="2156986" cy="2156986"/>
            </a:xfrm>
            <a:prstGeom prst="roundRect">
              <a:avLst>
                <a:gd fmla="val 16667" name="adj"/>
              </a:avLst>
            </a:prstGeom>
            <a:solidFill>
              <a:srgbClr val="186923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7"/>
            <p:cNvSpPr txBox="1"/>
            <p:nvPr/>
          </p:nvSpPr>
          <p:spPr>
            <a:xfrm>
              <a:off x="3334113" y="2953623"/>
              <a:ext cx="1946396" cy="19463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3800" lIns="83800" spcFirstLastPara="1" rIns="83800" wrap="square" tIns="838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Arial"/>
                <a:buNone/>
              </a:pPr>
              <a:r>
                <a:rPr lang="en-US" sz="2200">
                  <a:solidFill>
                    <a:schemeClr val="lt1"/>
                  </a:solidFill>
                </a:rPr>
                <a:t>Visualizing </a:t>
              </a:r>
              <a:r>
                <a:rPr lang="en-US" sz="2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corresponding Huffman codes</a:t>
              </a:r>
              <a:endParaRPr/>
            </a:p>
          </p:txBody>
        </p:sp>
      </p:grpSp>
      <p:sp>
        <p:nvSpPr>
          <p:cNvPr id="177" name="Google Shape;177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8"/>
          <p:cNvSpPr/>
          <p:nvPr/>
        </p:nvSpPr>
        <p:spPr>
          <a:xfrm flipH="1" rot="5400000">
            <a:off x="-1410084" y="1410082"/>
            <a:ext cx="6858000" cy="4037836"/>
          </a:xfrm>
          <a:prstGeom prst="rect">
            <a:avLst/>
          </a:prstGeom>
          <a:gradFill>
            <a:gsLst>
              <a:gs pos="0">
                <a:srgbClr val="000000"/>
              </a:gs>
              <a:gs pos="8000">
                <a:srgbClr val="000000"/>
              </a:gs>
              <a:gs pos="100000">
                <a:srgbClr val="0F4861"/>
              </a:gs>
            </a:gsLst>
            <a:lin ang="3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8"/>
          <p:cNvSpPr/>
          <p:nvPr/>
        </p:nvSpPr>
        <p:spPr>
          <a:xfrm flipH="1" rot="5400000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rgbClr val="156082">
                  <a:alpha val="45882"/>
                </a:srgbClr>
              </a:gs>
              <a:gs pos="100000">
                <a:srgbClr val="156082">
                  <a:alpha val="45882"/>
                </a:srgbClr>
              </a:gs>
            </a:gsLst>
            <a:lin ang="1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8"/>
          <p:cNvSpPr/>
          <p:nvPr/>
        </p:nvSpPr>
        <p:spPr>
          <a:xfrm flipH="1" rot="5400000">
            <a:off x="767923" y="3588085"/>
            <a:ext cx="2501979" cy="4037841"/>
          </a:xfrm>
          <a:prstGeom prst="rect">
            <a:avLst/>
          </a:prstGeom>
          <a:gradFill>
            <a:gsLst>
              <a:gs pos="0">
                <a:srgbClr val="156082">
                  <a:alpha val="28627"/>
                </a:srgbClr>
              </a:gs>
              <a:gs pos="2000">
                <a:srgbClr val="156082">
                  <a:alpha val="28627"/>
                </a:srgbClr>
              </a:gs>
              <a:gs pos="100000">
                <a:srgbClr val="000000">
                  <a:alpha val="29803"/>
                </a:srgbClr>
              </a:gs>
            </a:gsLst>
            <a:lin ang="7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8"/>
          <p:cNvSpPr/>
          <p:nvPr/>
        </p:nvSpPr>
        <p:spPr>
          <a:xfrm rot="-964587">
            <a:off x="-501737" y="969718"/>
            <a:ext cx="3900357" cy="4178958"/>
          </a:xfrm>
          <a:custGeom>
            <a:rect b="b" l="l" r="r" t="t"/>
            <a:pathLst>
              <a:path extrusionOk="0" h="4178958" w="3900357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0">
                <a:srgbClr val="000000">
                  <a:alpha val="0"/>
                </a:srgbClr>
              </a:gs>
              <a:gs pos="29000">
                <a:srgbClr val="000000">
                  <a:alpha val="0"/>
                </a:srgbClr>
              </a:gs>
              <a:gs pos="100000">
                <a:srgbClr val="156082">
                  <a:alpha val="42745"/>
                </a:srgbClr>
              </a:gs>
            </a:gsLst>
            <a:lin ang="1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8"/>
          <p:cNvSpPr/>
          <p:nvPr/>
        </p:nvSpPr>
        <p:spPr>
          <a:xfrm flipH="1" rot="5400000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rgbClr val="43AFE2">
                  <a:alpha val="10980"/>
                </a:srgbClr>
              </a:gs>
              <a:gs pos="100000">
                <a:srgbClr val="43AFE2">
                  <a:alpha val="10980"/>
                </a:srgbClr>
              </a:gs>
            </a:gsLst>
            <a:lin ang="7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8"/>
          <p:cNvSpPr txBox="1"/>
          <p:nvPr>
            <p:ph type="title"/>
          </p:nvPr>
        </p:nvSpPr>
        <p:spPr>
          <a:xfrm>
            <a:off x="497613" y="3190601"/>
            <a:ext cx="3042600" cy="57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Play"/>
              <a:buNone/>
            </a:pPr>
            <a:r>
              <a:rPr lang="en-US" sz="4000">
                <a:solidFill>
                  <a:srgbClr val="FFFFFF"/>
                </a:solidFill>
              </a:rPr>
              <a:t>How It Works</a:t>
            </a:r>
            <a:endParaRPr/>
          </a:p>
        </p:txBody>
      </p:sp>
      <p:grpSp>
        <p:nvGrpSpPr>
          <p:cNvPr id="189" name="Google Shape;189;p18"/>
          <p:cNvGrpSpPr/>
          <p:nvPr/>
        </p:nvGrpSpPr>
        <p:grpSpPr>
          <a:xfrm>
            <a:off x="5415474" y="752263"/>
            <a:ext cx="5645988" cy="5450272"/>
            <a:chOff x="510422" y="1823"/>
            <a:chExt cx="5645988" cy="5450272"/>
          </a:xfrm>
        </p:grpSpPr>
        <p:sp>
          <p:nvSpPr>
            <p:cNvPr id="190" name="Google Shape;190;p18"/>
            <p:cNvSpPr/>
            <p:nvPr/>
          </p:nvSpPr>
          <p:spPr>
            <a:xfrm>
              <a:off x="2509828" y="1823"/>
              <a:ext cx="1647176" cy="1647176"/>
            </a:xfrm>
            <a:prstGeom prst="ellipse">
              <a:avLst/>
            </a:prstGeom>
            <a:gradFill>
              <a:gsLst>
                <a:gs pos="0">
                  <a:srgbClr val="EC8154"/>
                </a:gs>
                <a:gs pos="50000">
                  <a:srgbClr val="F16E27"/>
                </a:gs>
                <a:gs pos="100000">
                  <a:srgbClr val="DF5D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8"/>
            <p:cNvSpPr txBox="1"/>
            <p:nvPr/>
          </p:nvSpPr>
          <p:spPr>
            <a:xfrm>
              <a:off x="2751051" y="243046"/>
              <a:ext cx="1164730" cy="11647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Arial"/>
                <a:buNone/>
              </a:pPr>
              <a:r>
                <a:rPr lang="en-US" sz="15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1. User inputs a message</a:t>
              </a:r>
              <a:endParaRPr/>
            </a:p>
          </p:txBody>
        </p:sp>
        <p:sp>
          <p:nvSpPr>
            <p:cNvPr id="192" name="Google Shape;192;p18"/>
            <p:cNvSpPr/>
            <p:nvPr/>
          </p:nvSpPr>
          <p:spPr>
            <a:xfrm rot="2160000">
              <a:off x="4104697" y="1266510"/>
              <a:ext cx="436839" cy="555922"/>
            </a:xfrm>
            <a:prstGeom prst="rightArrow">
              <a:avLst>
                <a:gd fmla="val 60000" name="adj1"/>
                <a:gd fmla="val 50000" name="adj2"/>
              </a:avLst>
            </a:prstGeom>
            <a:gradFill>
              <a:gsLst>
                <a:gs pos="0">
                  <a:srgbClr val="EC8154"/>
                </a:gs>
                <a:gs pos="50000">
                  <a:srgbClr val="F16E27"/>
                </a:gs>
                <a:gs pos="100000">
                  <a:srgbClr val="DF5D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8"/>
            <p:cNvSpPr txBox="1"/>
            <p:nvPr/>
          </p:nvSpPr>
          <p:spPr>
            <a:xfrm rot="2160000">
              <a:off x="4117211" y="1339179"/>
              <a:ext cx="305787" cy="333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8"/>
            <p:cNvSpPr/>
            <p:nvPr/>
          </p:nvSpPr>
          <p:spPr>
            <a:xfrm>
              <a:off x="4509234" y="1454477"/>
              <a:ext cx="1647176" cy="1647176"/>
            </a:xfrm>
            <a:prstGeom prst="ellipse">
              <a:avLst/>
            </a:prstGeom>
            <a:gradFill>
              <a:gsLst>
                <a:gs pos="0">
                  <a:srgbClr val="497D4C"/>
                </a:gs>
                <a:gs pos="50000">
                  <a:srgbClr val="116F1D"/>
                </a:gs>
                <a:gs pos="100000">
                  <a:srgbClr val="0B6417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8"/>
            <p:cNvSpPr txBox="1"/>
            <p:nvPr/>
          </p:nvSpPr>
          <p:spPr>
            <a:xfrm>
              <a:off x="4750457" y="1695700"/>
              <a:ext cx="1164730" cy="11647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Arial"/>
                <a:buNone/>
              </a:pPr>
              <a:r>
                <a:rPr lang="en-US" sz="15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2. Frequencies of characters are calculated</a:t>
              </a:r>
              <a:endParaRPr/>
            </a:p>
          </p:txBody>
        </p:sp>
        <p:sp>
          <p:nvSpPr>
            <p:cNvPr id="196" name="Google Shape;196;p18"/>
            <p:cNvSpPr/>
            <p:nvPr/>
          </p:nvSpPr>
          <p:spPr>
            <a:xfrm rot="6480000">
              <a:off x="4736370" y="3163567"/>
              <a:ext cx="436839" cy="555922"/>
            </a:xfrm>
            <a:prstGeom prst="rightArrow">
              <a:avLst>
                <a:gd fmla="val 60000" name="adj1"/>
                <a:gd fmla="val 50000" name="adj2"/>
              </a:avLst>
            </a:prstGeom>
            <a:gradFill>
              <a:gsLst>
                <a:gs pos="0">
                  <a:srgbClr val="497D4C"/>
                </a:gs>
                <a:gs pos="50000">
                  <a:srgbClr val="116F1D"/>
                </a:gs>
                <a:gs pos="100000">
                  <a:srgbClr val="0B6417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8"/>
            <p:cNvSpPr txBox="1"/>
            <p:nvPr/>
          </p:nvSpPr>
          <p:spPr>
            <a:xfrm rot="-4320000">
              <a:off x="4822145" y="3212432"/>
              <a:ext cx="305787" cy="333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18"/>
            <p:cNvSpPr/>
            <p:nvPr/>
          </p:nvSpPr>
          <p:spPr>
            <a:xfrm>
              <a:off x="3745529" y="3804919"/>
              <a:ext cx="1647176" cy="1647176"/>
            </a:xfrm>
            <a:prstGeom prst="ellipse">
              <a:avLst/>
            </a:prstGeom>
            <a:gradFill>
              <a:gsLst>
                <a:gs pos="0">
                  <a:srgbClr val="47A9DE"/>
                </a:gs>
                <a:gs pos="50000">
                  <a:srgbClr val="00A2DF"/>
                </a:gs>
                <a:gs pos="100000">
                  <a:srgbClr val="0093CC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8"/>
            <p:cNvSpPr txBox="1"/>
            <p:nvPr/>
          </p:nvSpPr>
          <p:spPr>
            <a:xfrm>
              <a:off x="3986752" y="4046142"/>
              <a:ext cx="1164730" cy="11647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Arial"/>
                <a:buNone/>
              </a:pPr>
              <a:r>
                <a:rPr lang="en-US" sz="15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3. Huffman Tree is built using a priority queue</a:t>
              </a:r>
              <a:endParaRPr/>
            </a:p>
          </p:txBody>
        </p:sp>
        <p:sp>
          <p:nvSpPr>
            <p:cNvPr id="200" name="Google Shape;200;p18"/>
            <p:cNvSpPr/>
            <p:nvPr/>
          </p:nvSpPr>
          <p:spPr>
            <a:xfrm rot="10800000">
              <a:off x="3127360" y="4350547"/>
              <a:ext cx="436839" cy="555922"/>
            </a:xfrm>
            <a:prstGeom prst="rightArrow">
              <a:avLst>
                <a:gd fmla="val 60000" name="adj1"/>
                <a:gd fmla="val 50000" name="adj2"/>
              </a:avLst>
            </a:prstGeom>
            <a:gradFill>
              <a:gsLst>
                <a:gs pos="0">
                  <a:srgbClr val="47A9DE"/>
                </a:gs>
                <a:gs pos="50000">
                  <a:srgbClr val="00A2DF"/>
                </a:gs>
                <a:gs pos="100000">
                  <a:srgbClr val="0093CC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8"/>
            <p:cNvSpPr txBox="1"/>
            <p:nvPr/>
          </p:nvSpPr>
          <p:spPr>
            <a:xfrm>
              <a:off x="3258412" y="4461731"/>
              <a:ext cx="305787" cy="333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18"/>
            <p:cNvSpPr/>
            <p:nvPr/>
          </p:nvSpPr>
          <p:spPr>
            <a:xfrm>
              <a:off x="1274127" y="3804919"/>
              <a:ext cx="1647176" cy="1647176"/>
            </a:xfrm>
            <a:prstGeom prst="ellipse">
              <a:avLst/>
            </a:prstGeom>
            <a:gradFill>
              <a:gsLst>
                <a:gs pos="0">
                  <a:srgbClr val="AB4E9D"/>
                </a:gs>
                <a:gs pos="50000">
                  <a:srgbClr val="A62094"/>
                </a:gs>
                <a:gs pos="100000">
                  <a:srgbClr val="961886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8"/>
            <p:cNvSpPr txBox="1"/>
            <p:nvPr/>
          </p:nvSpPr>
          <p:spPr>
            <a:xfrm>
              <a:off x="1515350" y="4046142"/>
              <a:ext cx="1164730" cy="11647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Arial"/>
                <a:buNone/>
              </a:pPr>
              <a:r>
                <a:rPr lang="en-US" sz="15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4. Tree is visualized step-by-step</a:t>
              </a:r>
              <a:endParaRPr/>
            </a:p>
          </p:txBody>
        </p:sp>
        <p:sp>
          <p:nvSpPr>
            <p:cNvPr id="204" name="Google Shape;204;p18"/>
            <p:cNvSpPr/>
            <p:nvPr/>
          </p:nvSpPr>
          <p:spPr>
            <a:xfrm rot="-6480000">
              <a:off x="1501263" y="3187084"/>
              <a:ext cx="436839" cy="555922"/>
            </a:xfrm>
            <a:prstGeom prst="rightArrow">
              <a:avLst>
                <a:gd fmla="val 60000" name="adj1"/>
                <a:gd fmla="val 50000" name="adj2"/>
              </a:avLst>
            </a:prstGeom>
            <a:gradFill>
              <a:gsLst>
                <a:gs pos="0">
                  <a:srgbClr val="AB4E9D"/>
                </a:gs>
                <a:gs pos="50000">
                  <a:srgbClr val="A62094"/>
                </a:gs>
                <a:gs pos="100000">
                  <a:srgbClr val="961886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8"/>
            <p:cNvSpPr txBox="1"/>
            <p:nvPr/>
          </p:nvSpPr>
          <p:spPr>
            <a:xfrm rot="4320000">
              <a:off x="1587038" y="3360587"/>
              <a:ext cx="305787" cy="333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18"/>
            <p:cNvSpPr/>
            <p:nvPr/>
          </p:nvSpPr>
          <p:spPr>
            <a:xfrm>
              <a:off x="510422" y="1454477"/>
              <a:ext cx="1647176" cy="1647176"/>
            </a:xfrm>
            <a:prstGeom prst="ellipse">
              <a:avLst/>
            </a:prstGeom>
            <a:gradFill>
              <a:gsLst>
                <a:gs pos="0">
                  <a:srgbClr val="65B150"/>
                </a:gs>
                <a:gs pos="50000">
                  <a:srgbClr val="4AAC24"/>
                </a:gs>
                <a:gs pos="100000">
                  <a:srgbClr val="3F9D1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8"/>
            <p:cNvSpPr txBox="1"/>
            <p:nvPr/>
          </p:nvSpPr>
          <p:spPr>
            <a:xfrm>
              <a:off x="751645" y="1695700"/>
              <a:ext cx="1164730" cy="11647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Arial"/>
                <a:buNone/>
              </a:pPr>
              <a:r>
                <a:rPr lang="en-US" sz="15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5. Huffman Codes are generated and displayed</a:t>
              </a:r>
              <a:endParaRPr/>
            </a:p>
          </p:txBody>
        </p:sp>
        <p:sp>
          <p:nvSpPr>
            <p:cNvPr id="208" name="Google Shape;208;p18"/>
            <p:cNvSpPr/>
            <p:nvPr/>
          </p:nvSpPr>
          <p:spPr>
            <a:xfrm rot="-2160000">
              <a:off x="2105291" y="1281044"/>
              <a:ext cx="436839" cy="555922"/>
            </a:xfrm>
            <a:prstGeom prst="rightArrow">
              <a:avLst>
                <a:gd fmla="val 60000" name="adj1"/>
                <a:gd fmla="val 50000" name="adj2"/>
              </a:avLst>
            </a:prstGeom>
            <a:gradFill>
              <a:gsLst>
                <a:gs pos="0">
                  <a:srgbClr val="65B150"/>
                </a:gs>
                <a:gs pos="50000">
                  <a:srgbClr val="4AAC24"/>
                </a:gs>
                <a:gs pos="100000">
                  <a:srgbClr val="3F9D1A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8"/>
            <p:cNvSpPr txBox="1"/>
            <p:nvPr/>
          </p:nvSpPr>
          <p:spPr>
            <a:xfrm rot="-2160000">
              <a:off x="2117805" y="1430743"/>
              <a:ext cx="305787" cy="333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0" name="Google Shape;210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19"/>
          <p:cNvSpPr/>
          <p:nvPr/>
        </p:nvSpPr>
        <p:spPr>
          <a:xfrm flipH="1" rot="5400000">
            <a:off x="-1410084" y="1410082"/>
            <a:ext cx="6858000" cy="4037836"/>
          </a:xfrm>
          <a:prstGeom prst="rect">
            <a:avLst/>
          </a:prstGeom>
          <a:gradFill>
            <a:gsLst>
              <a:gs pos="0">
                <a:srgbClr val="000000"/>
              </a:gs>
              <a:gs pos="8000">
                <a:srgbClr val="000000"/>
              </a:gs>
              <a:gs pos="100000">
                <a:srgbClr val="0F4861"/>
              </a:gs>
            </a:gsLst>
            <a:lin ang="3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19"/>
          <p:cNvSpPr/>
          <p:nvPr/>
        </p:nvSpPr>
        <p:spPr>
          <a:xfrm flipH="1" rot="5400000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rgbClr val="156082">
                  <a:alpha val="45882"/>
                </a:srgbClr>
              </a:gs>
              <a:gs pos="100000">
                <a:srgbClr val="156082">
                  <a:alpha val="45882"/>
                </a:srgbClr>
              </a:gs>
            </a:gsLst>
            <a:lin ang="1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9"/>
          <p:cNvSpPr/>
          <p:nvPr/>
        </p:nvSpPr>
        <p:spPr>
          <a:xfrm flipH="1" rot="5400000">
            <a:off x="767923" y="3588085"/>
            <a:ext cx="2501979" cy="4037841"/>
          </a:xfrm>
          <a:prstGeom prst="rect">
            <a:avLst/>
          </a:prstGeom>
          <a:gradFill>
            <a:gsLst>
              <a:gs pos="0">
                <a:srgbClr val="156082">
                  <a:alpha val="28627"/>
                </a:srgbClr>
              </a:gs>
              <a:gs pos="2000">
                <a:srgbClr val="156082">
                  <a:alpha val="28627"/>
                </a:srgbClr>
              </a:gs>
              <a:gs pos="100000">
                <a:srgbClr val="000000">
                  <a:alpha val="29803"/>
                </a:srgbClr>
              </a:gs>
            </a:gsLst>
            <a:lin ang="7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9"/>
          <p:cNvSpPr/>
          <p:nvPr/>
        </p:nvSpPr>
        <p:spPr>
          <a:xfrm rot="-964587">
            <a:off x="-501737" y="969718"/>
            <a:ext cx="3900357" cy="4178958"/>
          </a:xfrm>
          <a:custGeom>
            <a:rect b="b" l="l" r="r" t="t"/>
            <a:pathLst>
              <a:path extrusionOk="0" h="4178958" w="3900357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0">
                <a:srgbClr val="000000">
                  <a:alpha val="0"/>
                </a:srgbClr>
              </a:gs>
              <a:gs pos="29000">
                <a:srgbClr val="000000">
                  <a:alpha val="0"/>
                </a:srgbClr>
              </a:gs>
              <a:gs pos="100000">
                <a:srgbClr val="156082">
                  <a:alpha val="42745"/>
                </a:srgbClr>
              </a:gs>
            </a:gsLst>
            <a:lin ang="1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19"/>
          <p:cNvSpPr/>
          <p:nvPr/>
        </p:nvSpPr>
        <p:spPr>
          <a:xfrm flipH="1" rot="5400000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rgbClr val="43AFE2">
                  <a:alpha val="10980"/>
                </a:srgbClr>
              </a:gs>
              <a:gs pos="100000">
                <a:srgbClr val="43AFE2">
                  <a:alpha val="10980"/>
                </a:srgbClr>
              </a:gs>
            </a:gsLst>
            <a:lin ang="7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19"/>
          <p:cNvSpPr txBox="1"/>
          <p:nvPr>
            <p:ph type="title"/>
          </p:nvPr>
        </p:nvSpPr>
        <p:spPr>
          <a:xfrm>
            <a:off x="-60987" y="2978275"/>
            <a:ext cx="3397800" cy="624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Play"/>
              <a:buNone/>
            </a:pPr>
            <a:r>
              <a:rPr lang="en-US" sz="4000">
                <a:solidFill>
                  <a:srgbClr val="FFFFFF"/>
                </a:solidFill>
              </a:rPr>
              <a:t>Demonstration</a:t>
            </a:r>
            <a:endParaRPr/>
          </a:p>
        </p:txBody>
      </p:sp>
      <p:sp>
        <p:nvSpPr>
          <p:cNvPr id="222" name="Google Shape;222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23" name="Google Shape;223;p19" title="Screenshot 2025-04-20 at 11.06.5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7025" y="803975"/>
            <a:ext cx="7325624" cy="4957726"/>
          </a:xfrm>
          <a:prstGeom prst="rect">
            <a:avLst/>
          </a:prstGeom>
          <a:solidFill>
            <a:srgbClr val="F6D4CC"/>
          </a:solidFill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20"/>
          <p:cNvSpPr/>
          <p:nvPr/>
        </p:nvSpPr>
        <p:spPr>
          <a:xfrm flipH="1" rot="5400000">
            <a:off x="-1410016" y="1410150"/>
            <a:ext cx="6858000" cy="4037700"/>
          </a:xfrm>
          <a:prstGeom prst="rect">
            <a:avLst/>
          </a:prstGeom>
          <a:gradFill>
            <a:gsLst>
              <a:gs pos="0">
                <a:srgbClr val="000000"/>
              </a:gs>
              <a:gs pos="8000">
                <a:srgbClr val="000000"/>
              </a:gs>
              <a:gs pos="100000">
                <a:srgbClr val="0F4861"/>
              </a:gs>
            </a:gsLst>
            <a:lin ang="300012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20"/>
          <p:cNvSpPr/>
          <p:nvPr/>
        </p:nvSpPr>
        <p:spPr>
          <a:xfrm flipH="1" rot="5400000">
            <a:off x="-1410016" y="1420288"/>
            <a:ext cx="6858000" cy="40377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rgbClr val="156082">
                  <a:alpha val="45882"/>
                </a:srgbClr>
              </a:gs>
              <a:gs pos="100000">
                <a:srgbClr val="156082">
                  <a:alpha val="45882"/>
                </a:srgbClr>
              </a:gs>
            </a:gsLst>
            <a:lin ang="1800004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20"/>
          <p:cNvSpPr/>
          <p:nvPr/>
        </p:nvSpPr>
        <p:spPr>
          <a:xfrm flipH="1" rot="5400000">
            <a:off x="767983" y="3588145"/>
            <a:ext cx="2502000" cy="4037700"/>
          </a:xfrm>
          <a:prstGeom prst="rect">
            <a:avLst/>
          </a:prstGeom>
          <a:gradFill>
            <a:gsLst>
              <a:gs pos="0">
                <a:srgbClr val="156082">
                  <a:alpha val="28627"/>
                </a:srgbClr>
              </a:gs>
              <a:gs pos="2000">
                <a:srgbClr val="156082">
                  <a:alpha val="28627"/>
                </a:srgbClr>
              </a:gs>
              <a:gs pos="100000">
                <a:srgbClr val="000000">
                  <a:alpha val="29803"/>
                </a:srgbClr>
              </a:gs>
            </a:gsLst>
            <a:lin ang="7799903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20"/>
          <p:cNvSpPr/>
          <p:nvPr/>
        </p:nvSpPr>
        <p:spPr>
          <a:xfrm rot="-967356">
            <a:off x="-500907" y="968177"/>
            <a:ext cx="3897638" cy="4176045"/>
          </a:xfrm>
          <a:custGeom>
            <a:rect b="b" l="l" r="r" t="t"/>
            <a:pathLst>
              <a:path extrusionOk="0" h="4178958" w="3900357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0">
                <a:srgbClr val="000000">
                  <a:alpha val="0"/>
                </a:srgbClr>
              </a:gs>
              <a:gs pos="29000">
                <a:srgbClr val="000000">
                  <a:alpha val="0"/>
                </a:srgbClr>
              </a:gs>
              <a:gs pos="100000">
                <a:srgbClr val="156082">
                  <a:alpha val="42745"/>
                </a:srgbClr>
              </a:gs>
            </a:gsLst>
            <a:lin ang="1800004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20"/>
          <p:cNvSpPr/>
          <p:nvPr/>
        </p:nvSpPr>
        <p:spPr>
          <a:xfrm flipH="1" rot="5400000">
            <a:off x="-1410026" y="1410148"/>
            <a:ext cx="6858000" cy="40377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rgbClr val="43AFE2">
                  <a:alpha val="10980"/>
                </a:srgbClr>
              </a:gs>
              <a:gs pos="100000">
                <a:srgbClr val="43AFE2">
                  <a:alpha val="10980"/>
                </a:srgbClr>
              </a:gs>
            </a:gsLst>
            <a:lin ang="7200017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20"/>
          <p:cNvSpPr txBox="1"/>
          <p:nvPr>
            <p:ph type="title"/>
          </p:nvPr>
        </p:nvSpPr>
        <p:spPr>
          <a:xfrm>
            <a:off x="-60987" y="2978275"/>
            <a:ext cx="3397800" cy="624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Play"/>
              <a:buNone/>
            </a:pPr>
            <a:r>
              <a:rPr lang="en-US" sz="4000">
                <a:solidFill>
                  <a:srgbClr val="FFFFFF"/>
                </a:solidFill>
              </a:rPr>
              <a:t>Demonstration</a:t>
            </a:r>
            <a:endParaRPr/>
          </a:p>
        </p:txBody>
      </p:sp>
      <p:sp>
        <p:nvSpPr>
          <p:cNvPr id="235" name="Google Shape;235;p20"/>
          <p:cNvSpPr/>
          <p:nvPr/>
        </p:nvSpPr>
        <p:spPr>
          <a:xfrm>
            <a:off x="5424843" y="661609"/>
            <a:ext cx="5530800" cy="5530800"/>
          </a:xfrm>
          <a:prstGeom prst="diamond">
            <a:avLst/>
          </a:prstGeom>
          <a:solidFill>
            <a:srgbClr val="F6D4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37" name="Google Shape;237;p20" title="Screenshot 2025-04-20 at 11.42.30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8150" y="628650"/>
            <a:ext cx="7783749" cy="560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21"/>
          <p:cNvSpPr/>
          <p:nvPr/>
        </p:nvSpPr>
        <p:spPr>
          <a:xfrm flipH="1" rot="5400000">
            <a:off x="-1410016" y="1410150"/>
            <a:ext cx="6858000" cy="4037700"/>
          </a:xfrm>
          <a:prstGeom prst="rect">
            <a:avLst/>
          </a:prstGeom>
          <a:gradFill>
            <a:gsLst>
              <a:gs pos="0">
                <a:srgbClr val="000000"/>
              </a:gs>
              <a:gs pos="8000">
                <a:srgbClr val="000000"/>
              </a:gs>
              <a:gs pos="100000">
                <a:srgbClr val="0F4861"/>
              </a:gs>
            </a:gsLst>
            <a:lin ang="300012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21"/>
          <p:cNvSpPr/>
          <p:nvPr/>
        </p:nvSpPr>
        <p:spPr>
          <a:xfrm flipH="1" rot="5400000">
            <a:off x="-1410016" y="1420288"/>
            <a:ext cx="6858000" cy="40377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rgbClr val="156082">
                  <a:alpha val="45882"/>
                </a:srgbClr>
              </a:gs>
              <a:gs pos="100000">
                <a:srgbClr val="156082">
                  <a:alpha val="45882"/>
                </a:srgbClr>
              </a:gs>
            </a:gsLst>
            <a:lin ang="1800004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21"/>
          <p:cNvSpPr/>
          <p:nvPr/>
        </p:nvSpPr>
        <p:spPr>
          <a:xfrm flipH="1" rot="5400000">
            <a:off x="767983" y="3588145"/>
            <a:ext cx="2502000" cy="4037700"/>
          </a:xfrm>
          <a:prstGeom prst="rect">
            <a:avLst/>
          </a:prstGeom>
          <a:gradFill>
            <a:gsLst>
              <a:gs pos="0">
                <a:srgbClr val="156082">
                  <a:alpha val="28627"/>
                </a:srgbClr>
              </a:gs>
              <a:gs pos="2000">
                <a:srgbClr val="156082">
                  <a:alpha val="28627"/>
                </a:srgbClr>
              </a:gs>
              <a:gs pos="100000">
                <a:srgbClr val="000000">
                  <a:alpha val="29803"/>
                </a:srgbClr>
              </a:gs>
            </a:gsLst>
            <a:lin ang="7799903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21"/>
          <p:cNvSpPr/>
          <p:nvPr/>
        </p:nvSpPr>
        <p:spPr>
          <a:xfrm rot="-967356">
            <a:off x="-500907" y="968177"/>
            <a:ext cx="3897638" cy="4176045"/>
          </a:xfrm>
          <a:custGeom>
            <a:rect b="b" l="l" r="r" t="t"/>
            <a:pathLst>
              <a:path extrusionOk="0" h="4178958" w="3900357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0">
                <a:srgbClr val="000000">
                  <a:alpha val="0"/>
                </a:srgbClr>
              </a:gs>
              <a:gs pos="29000">
                <a:srgbClr val="000000">
                  <a:alpha val="0"/>
                </a:srgbClr>
              </a:gs>
              <a:gs pos="100000">
                <a:srgbClr val="156082">
                  <a:alpha val="42745"/>
                </a:srgbClr>
              </a:gs>
            </a:gsLst>
            <a:lin ang="1800004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21"/>
          <p:cNvSpPr/>
          <p:nvPr/>
        </p:nvSpPr>
        <p:spPr>
          <a:xfrm flipH="1" rot="5400000">
            <a:off x="-1410026" y="1410148"/>
            <a:ext cx="6858000" cy="40377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rgbClr val="43AFE2">
                  <a:alpha val="10980"/>
                </a:srgbClr>
              </a:gs>
              <a:gs pos="100000">
                <a:srgbClr val="43AFE2">
                  <a:alpha val="10980"/>
                </a:srgbClr>
              </a:gs>
            </a:gsLst>
            <a:lin ang="7200017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21"/>
          <p:cNvSpPr txBox="1"/>
          <p:nvPr>
            <p:ph type="title"/>
          </p:nvPr>
        </p:nvSpPr>
        <p:spPr>
          <a:xfrm>
            <a:off x="-60987" y="2978275"/>
            <a:ext cx="3397800" cy="624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Play"/>
              <a:buNone/>
            </a:pPr>
            <a:r>
              <a:rPr lang="en-US" sz="4000">
                <a:solidFill>
                  <a:srgbClr val="FFFFFF"/>
                </a:solidFill>
              </a:rPr>
              <a:t>Demonstration</a:t>
            </a:r>
            <a:endParaRPr/>
          </a:p>
        </p:txBody>
      </p:sp>
      <p:sp>
        <p:nvSpPr>
          <p:cNvPr id="249" name="Google Shape;249;p2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50" name="Google Shape;250;p21" title="Screenshot 2025-04-20 at 11.42.47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1925" y="1047750"/>
            <a:ext cx="6932400" cy="47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