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45D9-2340-4F73-AC85-B9AC58C2BC01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0A405F4-72D3-4B26-9CA4-C26039BAB3D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31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45D9-2340-4F73-AC85-B9AC58C2BC01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05F4-72D3-4B26-9CA4-C26039BAB3D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3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45D9-2340-4F73-AC85-B9AC58C2BC01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05F4-72D3-4B26-9CA4-C26039BAB3D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94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45D9-2340-4F73-AC85-B9AC58C2BC01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05F4-72D3-4B26-9CA4-C26039BAB3D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3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45D9-2340-4F73-AC85-B9AC58C2BC01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05F4-72D3-4B26-9CA4-C26039BAB3D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04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45D9-2340-4F73-AC85-B9AC58C2BC01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05F4-72D3-4B26-9CA4-C26039BAB3D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28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45D9-2340-4F73-AC85-B9AC58C2BC01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05F4-72D3-4B26-9CA4-C26039BAB3D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4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45D9-2340-4F73-AC85-B9AC58C2BC01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05F4-72D3-4B26-9CA4-C26039BAB3D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5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45D9-2340-4F73-AC85-B9AC58C2BC01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05F4-72D3-4B26-9CA4-C26039BAB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5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45D9-2340-4F73-AC85-B9AC58C2BC01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05F4-72D3-4B26-9CA4-C26039BAB3D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28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26F45D9-2340-4F73-AC85-B9AC58C2BC01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405F4-72D3-4B26-9CA4-C26039BAB3D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53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F45D9-2340-4F73-AC85-B9AC58C2BC01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0A405F4-72D3-4B26-9CA4-C26039BAB3D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49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able_of_Atlanta_neighborhoods_by_popul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Using A Geospatial API to Scout for Optimal Restaurant Locations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Bryce Goodsite</a:t>
            </a:r>
          </a:p>
        </p:txBody>
      </p:sp>
    </p:spTree>
    <p:extLst>
      <p:ext uri="{BB962C8B-B14F-4D97-AF65-F5344CB8AC3E}">
        <p14:creationId xmlns:p14="http://schemas.microsoft.com/office/powerpoint/2010/main" val="81665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Location, Location,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Picking the correct location for a business, especially restaurants, can be the deciding factor in the success of the business.</a:t>
            </a:r>
          </a:p>
          <a:p>
            <a:r>
              <a:rPr lang="en-US" dirty="0"/>
              <a:t>Even more important for smaller business, like family owned establishments since they lack the large financial cushioning of wealthy chains.</a:t>
            </a:r>
          </a:p>
          <a:p>
            <a:r>
              <a:rPr lang="en-US" dirty="0"/>
              <a:t>We will use the Foursquare API to identify possible trends qualitatively that may signify prospective areas for the second locations of a family-run restaurant.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3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for the neighborhoods of Atlanta was pulled from a list of the neighborhoods on a Wikipedia </a:t>
            </a:r>
            <a:r>
              <a:rPr lang="en-US" u="sng" dirty="0">
                <a:hlinkClick r:id="rId2"/>
              </a:rPr>
              <a:t>page</a:t>
            </a:r>
            <a:r>
              <a:rPr lang="en-US" dirty="0"/>
              <a:t>.</a:t>
            </a:r>
          </a:p>
          <a:p>
            <a:r>
              <a:rPr lang="en-US" dirty="0"/>
              <a:t>The table contained 161 neighborhoods and their respective populations, but lacked coordinates that would be usable for Foursquare data.</a:t>
            </a:r>
          </a:p>
          <a:p>
            <a:r>
              <a:rPr lang="en-US" dirty="0"/>
              <a:t>The </a:t>
            </a:r>
            <a:r>
              <a:rPr lang="en-US" dirty="0" err="1"/>
              <a:t>Nominatim</a:t>
            </a:r>
            <a:r>
              <a:rPr lang="en-US" dirty="0"/>
              <a:t> function from the </a:t>
            </a:r>
            <a:r>
              <a:rPr lang="en-US" dirty="0" err="1"/>
              <a:t>geopy</a:t>
            </a:r>
            <a:r>
              <a:rPr lang="en-US" dirty="0"/>
              <a:t> library was used to convert the address name into geographic coordinates.</a:t>
            </a:r>
          </a:p>
          <a:p>
            <a:r>
              <a:rPr lang="en-US" dirty="0"/>
              <a:t>Neighborhoods that were not able to be located with the function were then cut from the data frame.</a:t>
            </a:r>
          </a:p>
        </p:txBody>
      </p:sp>
    </p:spTree>
    <p:extLst>
      <p:ext uri="{BB962C8B-B14F-4D97-AF65-F5344CB8AC3E}">
        <p14:creationId xmlns:p14="http://schemas.microsoft.com/office/powerpoint/2010/main" val="232510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Trimming the available geospatial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decision was made to focus the search of locations to North of Downtown, and within a certain corridor off of the major North-South highway. </a:t>
            </a:r>
          </a:p>
          <a:p>
            <a:r>
              <a:rPr lang="en-US" dirty="0"/>
              <a:t>Another requirement was exposure to local residents, and having a certain population in a neighborhood was added as a requirement. Neighborhoods with less than 1200 people were cut from the list, yielding 33 locations.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Starbucks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“Starbucks Effect” is the phenomena of how a Starbucks store opening increases home and property values. </a:t>
            </a:r>
          </a:p>
          <a:p>
            <a:r>
              <a:rPr lang="en-US" dirty="0"/>
              <a:t>Between 1997 and 2014, properties closer to the coffee shop increased in value by 96%, compared to 65% for all U.S. residential properties. </a:t>
            </a:r>
          </a:p>
          <a:p>
            <a:r>
              <a:rPr lang="en-US" dirty="0"/>
              <a:t>The locations of Starbucks can be used as a proverbial “canary in the coal mine” for an up-and-coming area. </a:t>
            </a:r>
          </a:p>
          <a:p>
            <a:r>
              <a:rPr lang="en-US" dirty="0"/>
              <a:t>This information was then used to identify areas that may be particularly affluent. </a:t>
            </a:r>
          </a:p>
          <a:p>
            <a:r>
              <a:rPr lang="en-US" dirty="0"/>
              <a:t>This holds true for residential neighborhoods, but not as much for places of business (such as being located in the finance district), a target (which Starbucks has a deal with), or other locations such as college campuses, malls, or anything else that is not reflective of an area that is residential. </a:t>
            </a:r>
          </a:p>
        </p:txBody>
      </p:sp>
    </p:spTree>
    <p:extLst>
      <p:ext uri="{BB962C8B-B14F-4D97-AF65-F5344CB8AC3E}">
        <p14:creationId xmlns:p14="http://schemas.microsoft.com/office/powerpoint/2010/main" val="380991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Atlanta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078783" cy="4094922"/>
          </a:xfrm>
        </p:spPr>
        <p:txBody>
          <a:bodyPr>
            <a:normAutofit/>
          </a:bodyPr>
          <a:lstStyle/>
          <a:p>
            <a:r>
              <a:rPr lang="en-US" dirty="0"/>
              <a:t>Below is a map of Atlanta with neighborhoods in blue, Starbucks in green, and other coffee shops in red.</a:t>
            </a:r>
          </a:p>
          <a:p>
            <a:r>
              <a:rPr lang="en-US" dirty="0"/>
              <a:t>Other cafes were added because they tend to cluster in areas with enough discretionary (luxury) spending to be able to sustain their operations and remain in business.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64585" y="2015732"/>
            <a:ext cx="4149953" cy="45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6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10228"/>
            <a:ext cx="9603275" cy="1659453"/>
          </a:xfrm>
        </p:spPr>
        <p:txBody>
          <a:bodyPr>
            <a:normAutofit/>
          </a:bodyPr>
          <a:lstStyle/>
          <a:p>
            <a:r>
              <a:rPr lang="en-US" sz="1600" dirty="0"/>
              <a:t>After mapping all of the locations onto a Folium map with the aid of the Foursquare API, it was seen that several areas would be good candidates. </a:t>
            </a:r>
          </a:p>
          <a:p>
            <a:r>
              <a:rPr lang="en-US" sz="1600" dirty="0"/>
              <a:t>Based off of these findings, the second restaurant should be located in </a:t>
            </a:r>
            <a:r>
              <a:rPr lang="en-US" sz="1600" b="1" dirty="0"/>
              <a:t>Downtown, Midtown, </a:t>
            </a:r>
            <a:r>
              <a:rPr lang="en-US" sz="1600" dirty="0"/>
              <a:t>or </a:t>
            </a:r>
            <a:r>
              <a:rPr lang="en-US" sz="1600" b="1" dirty="0"/>
              <a:t>Buckhead</a:t>
            </a:r>
            <a:r>
              <a:rPr lang="en-US" sz="1600" dirty="0"/>
              <a:t>. </a:t>
            </a:r>
          </a:p>
          <a:p>
            <a:r>
              <a:rPr lang="en-US" sz="1600" dirty="0"/>
              <a:t>Neighborhood locations (blue), the Starbucks locations (green), and the independently owned cafes (red).</a:t>
            </a:r>
          </a:p>
          <a:p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86" y="3640014"/>
            <a:ext cx="2552005" cy="233926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475" y="3542958"/>
            <a:ext cx="1510563" cy="244460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339" y="3685855"/>
            <a:ext cx="3006098" cy="2247583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089398" y="6228471"/>
            <a:ext cx="1059180" cy="2743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Downtown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529166" y="6245714"/>
            <a:ext cx="1059180" cy="2743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Midtown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949798" y="6228471"/>
            <a:ext cx="1059180" cy="2743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Buckhead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6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better economic indicators such as average home value, average household income, cost of leases for restaurants, crime rates, etc.</a:t>
            </a:r>
          </a:p>
          <a:p>
            <a:r>
              <a:rPr lang="en-US" dirty="0"/>
              <a:t>Identify similar restaurants by the ratings.</a:t>
            </a:r>
          </a:p>
          <a:p>
            <a:r>
              <a:rPr lang="en-US" dirty="0"/>
              <a:t>Identify the best mix of ratings of restaurants and the cost of doing business in an area.</a:t>
            </a:r>
          </a:p>
          <a:p>
            <a:r>
              <a:rPr lang="en-US" dirty="0"/>
              <a:t>There are certain tools out there for this, however they typically cost money and would require an additional learning curve to utilize effectively.</a:t>
            </a:r>
          </a:p>
        </p:txBody>
      </p:sp>
    </p:spTree>
    <p:extLst>
      <p:ext uri="{BB962C8B-B14F-4D97-AF65-F5344CB8AC3E}">
        <p14:creationId xmlns:p14="http://schemas.microsoft.com/office/powerpoint/2010/main" val="5881084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589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Times New Roman</vt:lpstr>
      <vt:lpstr>Gallery</vt:lpstr>
      <vt:lpstr>Using A Geospatial API to Scout for Optimal Restaurant Locations</vt:lpstr>
      <vt:lpstr>Location, Location, Location</vt:lpstr>
      <vt:lpstr>Data Acquisition and Cleaning</vt:lpstr>
      <vt:lpstr>Trimming the available geospatial data </vt:lpstr>
      <vt:lpstr>The Starbucks effect</vt:lpstr>
      <vt:lpstr>Map of Atlanta</vt:lpstr>
      <vt:lpstr>Results</vt:lpstr>
      <vt:lpstr>Future 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Goodsite</dc:creator>
  <cp:lastModifiedBy>Bryce Goodsite</cp:lastModifiedBy>
  <cp:revision>6</cp:revision>
  <dcterms:created xsi:type="dcterms:W3CDTF">2020-08-19T03:59:18Z</dcterms:created>
  <dcterms:modified xsi:type="dcterms:W3CDTF">2020-08-19T04:25:33Z</dcterms:modified>
</cp:coreProperties>
</file>