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Open Sans Bold" charset="1" panose="020B0806030504020204"/>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DM Sans" charset="1" panose="00000000000000000000"/>
      <p:regular r:id="rId23"/>
    </p:embeddedFont>
    <p:embeddedFont>
      <p:font typeface="Canva Sans Bold Italics" charset="1" panose="020B0803030501040103"/>
      <p:regular r:id="rId24"/>
    </p:embeddedFont>
    <p:embeddedFont>
      <p:font typeface="Canva Sans Italic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2.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26" Target="../media/image28.png" Type="http://schemas.openxmlformats.org/officeDocument/2006/relationships/image"/><Relationship Id="rId27" Target="../media/image29.sv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2.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26" Target="../media/image28.png" Type="http://schemas.openxmlformats.org/officeDocument/2006/relationships/image"/><Relationship Id="rId27" Target="../media/image29.svg" Type="http://schemas.openxmlformats.org/officeDocument/2006/relationships/image"/><Relationship Id="rId28" Target="../media/image47.jpe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jpe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45.jpe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35340" y="3581726"/>
            <a:ext cx="10910396" cy="2677160"/>
          </a:xfrm>
          <a:prstGeom prst="rect">
            <a:avLst/>
          </a:prstGeom>
        </p:spPr>
        <p:txBody>
          <a:bodyPr anchor="t" rtlCol="false" tIns="0" lIns="0" bIns="0" rIns="0">
            <a:spAutoFit/>
          </a:bodyPr>
          <a:lstStyle/>
          <a:p>
            <a:pPr algn="ctr">
              <a:lnSpc>
                <a:spcPts val="4606"/>
              </a:lnSpc>
            </a:pPr>
            <a:r>
              <a:rPr lang="en-US" sz="4900">
                <a:solidFill>
                  <a:srgbClr val="8AB7E2"/>
                </a:solidFill>
                <a:latin typeface="DM Sans Bold"/>
                <a:ea typeface="DM Sans Bold"/>
                <a:cs typeface="DM Sans Bold"/>
                <a:sym typeface="DM Sans Bold"/>
              </a:rPr>
              <a:t>Project presentation</a:t>
            </a:r>
          </a:p>
          <a:p>
            <a:pPr algn="ctr">
              <a:lnSpc>
                <a:spcPts val="4700"/>
              </a:lnSpc>
            </a:pPr>
          </a:p>
          <a:p>
            <a:pPr algn="ctr">
              <a:lnSpc>
                <a:spcPts val="5733"/>
              </a:lnSpc>
            </a:pPr>
            <a:r>
              <a:rPr lang="en-US" sz="6099">
                <a:solidFill>
                  <a:srgbClr val="000000"/>
                </a:solidFill>
                <a:latin typeface="DM Sans Bold"/>
                <a:ea typeface="DM Sans Bold"/>
                <a:cs typeface="DM Sans Bold"/>
                <a:sym typeface="DM Sans Bold"/>
              </a:rPr>
              <a:t>Scholar Nest - Online Learning Platform</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133792"/>
            <a:ext cx="10634086" cy="8676640"/>
          </a:xfrm>
          <a:prstGeom prst="rect">
            <a:avLst/>
          </a:prstGeom>
        </p:spPr>
        <p:txBody>
          <a:bodyPr anchor="t" rtlCol="false" tIns="0" lIns="0" bIns="0" rIns="0">
            <a:spAutoFit/>
          </a:bodyPr>
          <a:lstStyle/>
          <a:p>
            <a:pPr algn="just">
              <a:lnSpc>
                <a:spcPts val="4759"/>
              </a:lnSpc>
            </a:pPr>
          </a:p>
          <a:p>
            <a:pPr algn="just">
              <a:lnSpc>
                <a:spcPts val="6579"/>
              </a:lnSpc>
            </a:pPr>
            <a:r>
              <a:rPr lang="en-US" sz="4699">
                <a:solidFill>
                  <a:srgbClr val="000000"/>
                </a:solidFill>
                <a:latin typeface="Canva Sans Bold"/>
                <a:ea typeface="Canva Sans Bold"/>
                <a:cs typeface="Canva Sans Bold"/>
                <a:sym typeface="Canva Sans Bold"/>
              </a:rPr>
              <a:t>Risk Management Plan</a:t>
            </a:r>
          </a:p>
          <a:p>
            <a:pPr algn="just">
              <a:lnSpc>
                <a:spcPts val="5319"/>
              </a:lnSpc>
            </a:pPr>
            <a:r>
              <a:rPr lang="en-US" sz="3799">
                <a:solidFill>
                  <a:srgbClr val="000000"/>
                </a:solidFill>
                <a:latin typeface="Canva Sans Bold"/>
                <a:ea typeface="Canva Sans Bold"/>
                <a:cs typeface="Canva Sans Bold"/>
                <a:sym typeface="Canva Sans Bold"/>
              </a:rPr>
              <a:t>Identified Risks:</a:t>
            </a:r>
          </a:p>
          <a:p>
            <a:pPr algn="just" marL="734059" indent="-367030" lvl="1">
              <a:lnSpc>
                <a:spcPts val="4759"/>
              </a:lnSpc>
              <a:buAutoNum type="arabicPeriod" startAt="1"/>
            </a:pPr>
            <a:r>
              <a:rPr lang="en-US" sz="3399">
                <a:solidFill>
                  <a:srgbClr val="000000"/>
                </a:solidFill>
                <a:latin typeface="Canva Sans Bold Italics"/>
                <a:ea typeface="Canva Sans Bold Italics"/>
                <a:cs typeface="Canva Sans Bold Italics"/>
                <a:sym typeface="Canva Sans Bold Italics"/>
              </a:rPr>
              <a:t>Inadequate Data Security</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Implications: Data breaches, loss of sensitive information</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Mitigation Strategy: Implement SSL encryption and perform regular security checks.</a:t>
            </a:r>
          </a:p>
          <a:p>
            <a:pPr algn="just" marL="734059" indent="-367030" lvl="1">
              <a:lnSpc>
                <a:spcPts val="4759"/>
              </a:lnSpc>
              <a:buAutoNum type="arabicPeriod" startAt="1"/>
            </a:pPr>
            <a:r>
              <a:rPr lang="en-US" sz="3399">
                <a:solidFill>
                  <a:srgbClr val="000000"/>
                </a:solidFill>
                <a:latin typeface="Canva Sans Bold Italics"/>
                <a:ea typeface="Canva Sans Bold Italics"/>
                <a:cs typeface="Canva Sans Bold Italics"/>
                <a:sym typeface="Canva Sans Bold Italics"/>
              </a:rPr>
              <a:t>System Downtime</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Mitigation Strategy: Choose a stable web host with backup options and perform regular maintenance.</a:t>
            </a:r>
          </a:p>
          <a:p>
            <a:pPr algn="just">
              <a:lnSpc>
                <a:spcPts val="4759"/>
              </a:lnSpc>
            </a:pPr>
          </a:p>
        </p:txBody>
      </p:sp>
      <p:sp>
        <p:nvSpPr>
          <p:cNvPr name="Freeform 4" id="4"/>
          <p:cNvSpPr/>
          <p:nvPr/>
        </p:nvSpPr>
        <p:spPr>
          <a:xfrm flipH="false" flipV="false" rot="0">
            <a:off x="12180774" y="3215546"/>
            <a:ext cx="5462391" cy="5594159"/>
          </a:xfrm>
          <a:custGeom>
            <a:avLst/>
            <a:gdLst/>
            <a:ahLst/>
            <a:cxnLst/>
            <a:rect r="r" b="b" t="t" l="l"/>
            <a:pathLst>
              <a:path h="5594159" w="5462391">
                <a:moveTo>
                  <a:pt x="0" y="0"/>
                </a:moveTo>
                <a:lnTo>
                  <a:pt x="5462391" y="0"/>
                </a:lnTo>
                <a:lnTo>
                  <a:pt x="5462391" y="5594159"/>
                </a:lnTo>
                <a:lnTo>
                  <a:pt x="0" y="5594159"/>
                </a:lnTo>
                <a:lnTo>
                  <a:pt x="0" y="0"/>
                </a:lnTo>
                <a:close/>
              </a:path>
            </a:pathLst>
          </a:custGeom>
          <a:blipFill>
            <a:blip r:embed="rId3"/>
            <a:stretch>
              <a:fillRect l="-29769" t="0" r="-14646"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570549" y="2100580"/>
            <a:ext cx="13690045" cy="6289675"/>
          </a:xfrm>
          <a:prstGeom prst="rect">
            <a:avLst/>
          </a:prstGeom>
        </p:spPr>
        <p:txBody>
          <a:bodyPr anchor="t" rtlCol="false" tIns="0" lIns="0" bIns="0" rIns="0">
            <a:spAutoFit/>
          </a:bodyPr>
          <a:lstStyle/>
          <a:p>
            <a:pPr algn="l">
              <a:lnSpc>
                <a:spcPts val="6439"/>
              </a:lnSpc>
            </a:pPr>
            <a:r>
              <a:rPr lang="en-US" sz="4599">
                <a:solidFill>
                  <a:srgbClr val="000000"/>
                </a:solidFill>
                <a:latin typeface="Canva Sans Bold"/>
                <a:ea typeface="Canva Sans Bold"/>
                <a:cs typeface="Canva Sans Bold"/>
                <a:sym typeface="Canva Sans Bold"/>
              </a:rPr>
              <a:t>Service and Change Management Plan</a:t>
            </a:r>
          </a:p>
          <a:p>
            <a:pPr algn="l">
              <a:lnSpc>
                <a:spcPts val="5179"/>
              </a:lnSpc>
            </a:pPr>
            <a:r>
              <a:rPr lang="en-US" sz="3699">
                <a:solidFill>
                  <a:srgbClr val="000000"/>
                </a:solidFill>
                <a:latin typeface="Canva Sans Bold"/>
                <a:ea typeface="Canva Sans Bold"/>
                <a:cs typeface="Canva Sans Bold"/>
                <a:sym typeface="Canva Sans Bold"/>
              </a:rPr>
              <a:t>Service Management:</a:t>
            </a:r>
          </a:p>
          <a:p>
            <a:pPr algn="l" marL="734059" indent="-367030" lvl="1">
              <a:lnSpc>
                <a:spcPts val="4759"/>
              </a:lnSpc>
              <a:buFont typeface="Arial"/>
              <a:buChar char="•"/>
            </a:pPr>
            <a:r>
              <a:rPr lang="en-US" sz="3399">
                <a:solidFill>
                  <a:srgbClr val="000000"/>
                </a:solidFill>
                <a:latin typeface="Canva Sans Bold Italics"/>
                <a:ea typeface="Canva Sans Bold Italics"/>
                <a:cs typeface="Canva Sans Bold Italics"/>
                <a:sym typeface="Canva Sans Bold Italics"/>
              </a:rPr>
              <a:t>Maintenance: </a:t>
            </a:r>
            <a:r>
              <a:rPr lang="en-US" sz="3399">
                <a:solidFill>
                  <a:srgbClr val="000000"/>
                </a:solidFill>
                <a:latin typeface="Canva Sans"/>
                <a:ea typeface="Canva Sans"/>
                <a:cs typeface="Canva Sans"/>
                <a:sym typeface="Canva Sans"/>
              </a:rPr>
              <a:t>Regular updates and bug checks.</a:t>
            </a:r>
          </a:p>
          <a:p>
            <a:pPr algn="l" marL="734059" indent="-367030" lvl="1">
              <a:lnSpc>
                <a:spcPts val="4759"/>
              </a:lnSpc>
              <a:buFont typeface="Arial"/>
              <a:buChar char="•"/>
            </a:pPr>
            <a:r>
              <a:rPr lang="en-US" sz="3399">
                <a:solidFill>
                  <a:srgbClr val="000000"/>
                </a:solidFill>
                <a:latin typeface="Canva Sans Bold Italics"/>
                <a:ea typeface="Canva Sans Bold Italics"/>
                <a:cs typeface="Canva Sans Bold Italics"/>
                <a:sym typeface="Canva Sans Bold Italics"/>
              </a:rPr>
              <a:t>Support: </a:t>
            </a:r>
            <a:r>
              <a:rPr lang="en-US" sz="3399">
                <a:solidFill>
                  <a:srgbClr val="000000"/>
                </a:solidFill>
                <a:latin typeface="Canva Sans"/>
                <a:ea typeface="Canva Sans"/>
                <a:cs typeface="Canva Sans"/>
                <a:sym typeface="Canva Sans"/>
              </a:rPr>
              <a:t>Provide helpdesk and online support for clients.</a:t>
            </a:r>
          </a:p>
          <a:p>
            <a:pPr algn="l">
              <a:lnSpc>
                <a:spcPts val="5039"/>
              </a:lnSpc>
            </a:pPr>
            <a:r>
              <a:rPr lang="en-US" sz="3599">
                <a:solidFill>
                  <a:srgbClr val="000000"/>
                </a:solidFill>
                <a:latin typeface="Canva Sans Bold"/>
                <a:ea typeface="Canva Sans Bold"/>
                <a:cs typeface="Canva Sans Bold"/>
                <a:sym typeface="Canva Sans Bold"/>
              </a:rPr>
              <a:t>Change Management</a:t>
            </a:r>
            <a:r>
              <a:rPr lang="en-US" sz="3599">
                <a:solidFill>
                  <a:srgbClr val="000000"/>
                </a:solidFill>
                <a:latin typeface="Canva Sans"/>
                <a:ea typeface="Canva Sans"/>
                <a:cs typeface="Canva Sans"/>
                <a:sym typeface="Canva Sans"/>
              </a:rPr>
              <a:t>:</a:t>
            </a:r>
          </a:p>
          <a:p>
            <a:pPr algn="l" marL="734059" indent="-367030" lvl="1">
              <a:lnSpc>
                <a:spcPts val="4759"/>
              </a:lnSpc>
              <a:buFont typeface="Arial"/>
              <a:buChar char="•"/>
            </a:pPr>
            <a:r>
              <a:rPr lang="en-US" sz="3399">
                <a:solidFill>
                  <a:srgbClr val="000000"/>
                </a:solidFill>
                <a:latin typeface="Canva Sans Italics"/>
                <a:ea typeface="Canva Sans Italics"/>
                <a:cs typeface="Canva Sans Italics"/>
                <a:sym typeface="Canva Sans Italics"/>
              </a:rPr>
              <a:t>Change Requests:</a:t>
            </a:r>
            <a:r>
              <a:rPr lang="en-US" sz="3399">
                <a:solidFill>
                  <a:srgbClr val="000000"/>
                </a:solidFill>
                <a:latin typeface="Canva Sans"/>
                <a:ea typeface="Canva Sans"/>
                <a:cs typeface="Canva Sans"/>
                <a:sym typeface="Canva Sans"/>
              </a:rPr>
              <a:t> Establish a procedure for submitting and reviewing change requests.</a:t>
            </a:r>
          </a:p>
          <a:p>
            <a:pPr algn="l" marL="734059" indent="-367030" lvl="1">
              <a:lnSpc>
                <a:spcPts val="4759"/>
              </a:lnSpc>
              <a:buFont typeface="Arial"/>
              <a:buChar char="•"/>
            </a:pPr>
            <a:r>
              <a:rPr lang="en-US" sz="3399">
                <a:solidFill>
                  <a:srgbClr val="000000"/>
                </a:solidFill>
                <a:latin typeface="Canva Sans Bold Italics"/>
                <a:ea typeface="Canva Sans Bold Italics"/>
                <a:cs typeface="Canva Sans Bold Italics"/>
                <a:sym typeface="Canva Sans Bold Italics"/>
              </a:rPr>
              <a:t>Approval Process</a:t>
            </a:r>
            <a:r>
              <a:rPr lang="en-US" sz="3399">
                <a:solidFill>
                  <a:srgbClr val="000000"/>
                </a:solidFill>
                <a:latin typeface="Canva Sans"/>
                <a:ea typeface="Canva Sans"/>
                <a:cs typeface="Canva Sans"/>
                <a:sym typeface="Canva Sans"/>
              </a:rPr>
              <a:t>: Require project manager approval for changes.</a:t>
            </a:r>
          </a:p>
          <a:p>
            <a:pPr algn="l">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248098" y="3573234"/>
            <a:ext cx="11684881" cy="3313430"/>
          </a:xfrm>
          <a:prstGeom prst="rect">
            <a:avLst/>
          </a:prstGeom>
        </p:spPr>
        <p:txBody>
          <a:bodyPr anchor="t" rtlCol="false" tIns="0" lIns="0" bIns="0" rIns="0">
            <a:spAutoFit/>
          </a:bodyPr>
          <a:lstStyle/>
          <a:p>
            <a:pPr algn="just">
              <a:lnSpc>
                <a:spcPts val="5319"/>
              </a:lnSpc>
            </a:pPr>
            <a:r>
              <a:rPr lang="en-US" sz="3799">
                <a:solidFill>
                  <a:srgbClr val="000000"/>
                </a:solidFill>
                <a:latin typeface="Canva Sans"/>
                <a:ea typeface="Canva Sans"/>
                <a:cs typeface="Canva Sans"/>
                <a:sym typeface="Canva Sans"/>
              </a:rPr>
              <a:t>Scholar Nest aims to address the growing need for efficient and user-friendly online learning platforms. By using the Agile methodology, the project will be adaptable and capable of meeting user needs successfully.</a:t>
            </a:r>
          </a:p>
        </p:txBody>
      </p:sp>
      <p:sp>
        <p:nvSpPr>
          <p:cNvPr name="TextBox 16" id="16"/>
          <p:cNvSpPr txBox="true"/>
          <p:nvPr/>
        </p:nvSpPr>
        <p:spPr>
          <a:xfrm rot="0">
            <a:off x="2051853" y="1771169"/>
            <a:ext cx="362441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3516051"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28"/>
            <a:stretch>
              <a:fillRect l="0" t="0" r="0" b="0"/>
            </a:stretch>
          </a:blipFill>
        </p:spPr>
      </p:sp>
      <p:sp>
        <p:nvSpPr>
          <p:cNvPr name="TextBox 16" id="16"/>
          <p:cNvSpPr txBox="true"/>
          <p:nvPr/>
        </p:nvSpPr>
        <p:spPr>
          <a:xfrm rot="0">
            <a:off x="10654336" y="4287808"/>
            <a:ext cx="4910733" cy="1292861"/>
          </a:xfrm>
          <a:prstGeom prst="rect">
            <a:avLst/>
          </a:prstGeom>
        </p:spPr>
        <p:txBody>
          <a:bodyPr anchor="t" rtlCol="false" tIns="0" lIns="0" bIns="0" rIns="0">
            <a:spAutoFit/>
          </a:bodyPr>
          <a:lstStyle/>
          <a:p>
            <a:pPr algn="ctr">
              <a:lnSpc>
                <a:spcPts val="10639"/>
              </a:lnSpc>
            </a:pPr>
            <a:r>
              <a:rPr lang="en-US" sz="7599">
                <a:solidFill>
                  <a:srgbClr val="7B8B8D"/>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450329" y="2157774"/>
            <a:ext cx="5373588" cy="738507"/>
          </a:xfrm>
          <a:prstGeom prst="rect">
            <a:avLst/>
          </a:prstGeom>
        </p:spPr>
        <p:txBody>
          <a:bodyPr anchor="t" rtlCol="false" tIns="0" lIns="0" bIns="0" rIns="0">
            <a:spAutoFit/>
          </a:bodyPr>
          <a:lstStyle/>
          <a:p>
            <a:pPr algn="ctr">
              <a:lnSpc>
                <a:spcPts val="6019"/>
              </a:lnSpc>
              <a:spcBef>
                <a:spcPct val="0"/>
              </a:spcBef>
            </a:pPr>
            <a:r>
              <a:rPr lang="en-US" sz="4299">
                <a:solidFill>
                  <a:srgbClr val="000000"/>
                </a:solidFill>
                <a:latin typeface="Open Sans Bold"/>
                <a:ea typeface="Open Sans Bold"/>
                <a:cs typeface="Open Sans Bold"/>
                <a:sym typeface="Open Sans Bold"/>
              </a:rPr>
              <a:t>Project Description:</a:t>
            </a:r>
          </a:p>
        </p:txBody>
      </p:sp>
      <p:sp>
        <p:nvSpPr>
          <p:cNvPr name="TextBox 9" id="9"/>
          <p:cNvSpPr txBox="true"/>
          <p:nvPr/>
        </p:nvSpPr>
        <p:spPr>
          <a:xfrm rot="0">
            <a:off x="1028700" y="3496148"/>
            <a:ext cx="16230600" cy="5161916"/>
          </a:xfrm>
          <a:prstGeom prst="rect">
            <a:avLst/>
          </a:prstGeom>
        </p:spPr>
        <p:txBody>
          <a:bodyPr anchor="t" rtlCol="false" tIns="0" lIns="0" bIns="0" rIns="0">
            <a:spAutoFit/>
          </a:bodyPr>
          <a:lstStyle/>
          <a:p>
            <a:pPr algn="just">
              <a:lnSpc>
                <a:spcPts val="6859"/>
              </a:lnSpc>
            </a:pPr>
            <a:r>
              <a:rPr lang="en-US" sz="4899">
                <a:solidFill>
                  <a:srgbClr val="000000"/>
                </a:solidFill>
                <a:latin typeface="Canva Sans"/>
                <a:ea typeface="Canva Sans"/>
                <a:cs typeface="Canva Sans"/>
                <a:sym typeface="Canva Sans"/>
              </a:rPr>
              <a:t>Scholar Nest is an online platform for students and teachers to manage courses, tests, quizzes, and communication efficiently. The application includes 7 web pages, developed using HTML5, CSS3, and JavaScript. The back end utilizes a MySQL database with four tables, managed with PHP.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387863" y="3060216"/>
            <a:ext cx="8701826" cy="6526370"/>
          </a:xfrm>
          <a:custGeom>
            <a:avLst/>
            <a:gdLst/>
            <a:ahLst/>
            <a:cxnLst/>
            <a:rect r="r" b="b" t="t" l="l"/>
            <a:pathLst>
              <a:path h="6526370" w="8701826">
                <a:moveTo>
                  <a:pt x="0" y="0"/>
                </a:moveTo>
                <a:lnTo>
                  <a:pt x="8701826" y="0"/>
                </a:lnTo>
                <a:lnTo>
                  <a:pt x="8701826" y="6526370"/>
                </a:lnTo>
                <a:lnTo>
                  <a:pt x="0" y="6526370"/>
                </a:lnTo>
                <a:lnTo>
                  <a:pt x="0" y="0"/>
                </a:lnTo>
                <a:close/>
              </a:path>
            </a:pathLst>
          </a:custGeom>
          <a:blipFill>
            <a:blip r:embed="rId11"/>
            <a:stretch>
              <a:fillRect l="0" t="0" r="0" b="0"/>
            </a:stretch>
          </a:blipFill>
        </p:spPr>
      </p:sp>
      <p:sp>
        <p:nvSpPr>
          <p:cNvPr name="TextBox 8" id="8"/>
          <p:cNvSpPr txBox="true"/>
          <p:nvPr/>
        </p:nvSpPr>
        <p:spPr>
          <a:xfrm rot="0">
            <a:off x="3539874" y="1252071"/>
            <a:ext cx="11827966" cy="962660"/>
          </a:xfrm>
          <a:prstGeom prst="rect">
            <a:avLst/>
          </a:prstGeom>
        </p:spPr>
        <p:txBody>
          <a:bodyPr anchor="t" rtlCol="false" tIns="0" lIns="0" bIns="0" rIns="0">
            <a:spAutoFit/>
          </a:bodyPr>
          <a:lstStyle/>
          <a:p>
            <a:pPr algn="ctr">
              <a:lnSpc>
                <a:spcPts val="7839"/>
              </a:lnSpc>
            </a:pPr>
            <a:r>
              <a:rPr lang="en-US" sz="5599">
                <a:solidFill>
                  <a:srgbClr val="000000"/>
                </a:solidFill>
                <a:latin typeface="Canva Sans Bold"/>
                <a:ea typeface="Canva Sans Bold"/>
                <a:cs typeface="Canva Sans Bold"/>
                <a:sym typeface="Canva Sans Bold"/>
              </a:rPr>
              <a:t>Real-World Problem/Opportunity:</a:t>
            </a:r>
          </a:p>
        </p:txBody>
      </p:sp>
      <p:sp>
        <p:nvSpPr>
          <p:cNvPr name="TextBox 9" id="9"/>
          <p:cNvSpPr txBox="true"/>
          <p:nvPr/>
        </p:nvSpPr>
        <p:spPr>
          <a:xfrm rot="0">
            <a:off x="779450" y="2993541"/>
            <a:ext cx="5520848" cy="5080635"/>
          </a:xfrm>
          <a:prstGeom prst="rect">
            <a:avLst/>
          </a:prstGeom>
        </p:spPr>
        <p:txBody>
          <a:bodyPr anchor="t" rtlCol="false" tIns="0" lIns="0" bIns="0" rIns="0">
            <a:spAutoFit/>
          </a:bodyPr>
          <a:lstStyle/>
          <a:p>
            <a:pPr algn="just">
              <a:lnSpc>
                <a:spcPts val="5039"/>
              </a:lnSpc>
            </a:pPr>
            <a:r>
              <a:rPr lang="en-US" sz="3599">
                <a:solidFill>
                  <a:srgbClr val="000000"/>
                </a:solidFill>
                <a:latin typeface="Canva Sans"/>
                <a:ea typeface="Canva Sans"/>
                <a:cs typeface="Canva Sans"/>
                <a:sym typeface="Canva Sans"/>
              </a:rPr>
              <a:t>With the growing demand for online education, existing systems often lack comprehensive features and user-friendly interfaces, leading to user frustration.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56698" y="1172721"/>
            <a:ext cx="6173242"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Proposed Solution:</a:t>
            </a:r>
          </a:p>
        </p:txBody>
      </p:sp>
      <p:sp>
        <p:nvSpPr>
          <p:cNvPr name="TextBox 6" id="6"/>
          <p:cNvSpPr txBox="true"/>
          <p:nvPr/>
        </p:nvSpPr>
        <p:spPr>
          <a:xfrm rot="0">
            <a:off x="1028700" y="2486840"/>
            <a:ext cx="8528960" cy="5980430"/>
          </a:xfrm>
          <a:prstGeom prst="rect">
            <a:avLst/>
          </a:prstGeom>
        </p:spPr>
        <p:txBody>
          <a:bodyPr anchor="t" rtlCol="false" tIns="0" lIns="0" bIns="0" rIns="0">
            <a:spAutoFit/>
          </a:bodyPr>
          <a:lstStyle/>
          <a:p>
            <a:pPr algn="just">
              <a:lnSpc>
                <a:spcPts val="5319"/>
              </a:lnSpc>
            </a:pPr>
            <a:r>
              <a:rPr lang="en-US" sz="3799">
                <a:solidFill>
                  <a:srgbClr val="000000"/>
                </a:solidFill>
                <a:latin typeface="Canva Sans"/>
                <a:ea typeface="Canva Sans"/>
                <a:cs typeface="Canva Sans"/>
                <a:sym typeface="Canva Sans"/>
              </a:rPr>
              <a:t>Scholar Nest addresses these issues by offering course management, student progress tracking, tests, quizzes, and engagement tools. This platform enhances the learning process by facilitating course management for educators and providing easy access to educational materials for students.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877560" y="1200692"/>
            <a:ext cx="10879264" cy="784860"/>
          </a:xfrm>
          <a:prstGeom prst="rect">
            <a:avLst/>
          </a:prstGeom>
        </p:spPr>
        <p:txBody>
          <a:bodyPr anchor="t" rtlCol="false" tIns="0" lIns="0" bIns="0" rIns="0">
            <a:spAutoFit/>
          </a:bodyPr>
          <a:lstStyle/>
          <a:p>
            <a:pPr algn="ctr" marL="0" indent="0" lvl="1">
              <a:lnSpc>
                <a:spcPts val="5820"/>
              </a:lnSpc>
              <a:spcBef>
                <a:spcPct val="0"/>
              </a:spcBef>
            </a:pPr>
            <a:r>
              <a:rPr lang="en-US" sz="6000">
                <a:solidFill>
                  <a:srgbClr val="000000"/>
                </a:solidFill>
                <a:latin typeface="DM Sans Bold"/>
                <a:ea typeface="DM Sans Bold"/>
                <a:cs typeface="DM Sans Bold"/>
                <a:sym typeface="DM Sans Bold"/>
              </a:rPr>
              <a:t>Development Approach</a:t>
            </a:r>
          </a:p>
        </p:txBody>
      </p:sp>
      <p:sp>
        <p:nvSpPr>
          <p:cNvPr name="Freeform 4" id="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2" id="12"/>
          <p:cNvSpPr txBox="true"/>
          <p:nvPr/>
        </p:nvSpPr>
        <p:spPr>
          <a:xfrm rot="0">
            <a:off x="1732475" y="2548428"/>
            <a:ext cx="14823049" cy="6723380"/>
          </a:xfrm>
          <a:prstGeom prst="rect">
            <a:avLst/>
          </a:prstGeom>
        </p:spPr>
        <p:txBody>
          <a:bodyPr anchor="t" rtlCol="false" tIns="0" lIns="0" bIns="0" rIns="0">
            <a:spAutoFit/>
          </a:bodyPr>
          <a:lstStyle/>
          <a:p>
            <a:pPr algn="just">
              <a:lnSpc>
                <a:spcPts val="5879"/>
              </a:lnSpc>
            </a:pPr>
            <a:r>
              <a:rPr lang="en-US" sz="4199">
                <a:solidFill>
                  <a:srgbClr val="000000"/>
                </a:solidFill>
                <a:latin typeface="Canva Sans Bold"/>
                <a:ea typeface="Canva Sans Bold"/>
                <a:cs typeface="Canva Sans Bold"/>
                <a:sym typeface="Canva Sans Bold"/>
              </a:rPr>
              <a:t>Software Development Methodology: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Chosen Methodology: </a:t>
            </a:r>
            <a:r>
              <a:rPr lang="en-US" sz="3399">
                <a:solidFill>
                  <a:srgbClr val="000000"/>
                </a:solidFill>
                <a:latin typeface="Canva Sans Bold"/>
                <a:ea typeface="Canva Sans Bold"/>
                <a:cs typeface="Canva Sans Bold"/>
                <a:sym typeface="Canva Sans Bold"/>
              </a:rPr>
              <a:t>Agile</a:t>
            </a:r>
          </a:p>
          <a:p>
            <a:pPr algn="just">
              <a:lnSpc>
                <a:spcPts val="4759"/>
              </a:lnSpc>
            </a:pPr>
            <a:r>
              <a:rPr lang="en-US" sz="3399">
                <a:solidFill>
                  <a:srgbClr val="000000"/>
                </a:solidFill>
                <a:latin typeface="Canva Sans"/>
                <a:ea typeface="Canva Sans"/>
                <a:cs typeface="Canva Sans"/>
                <a:sym typeface="Canva Sans"/>
              </a:rPr>
              <a:t>Justification:</a:t>
            </a:r>
          </a:p>
          <a:p>
            <a:pPr algn="just" marL="734059" indent="-367030" lvl="1">
              <a:lnSpc>
                <a:spcPts val="4759"/>
              </a:lnSpc>
              <a:buFont typeface="Arial"/>
              <a:buChar char="•"/>
            </a:pPr>
            <a:r>
              <a:rPr lang="en-US" sz="3399">
                <a:solidFill>
                  <a:srgbClr val="000000"/>
                </a:solidFill>
                <a:latin typeface="Canva Sans Bold"/>
                <a:ea typeface="Canva Sans Bold"/>
                <a:cs typeface="Canva Sans Bold"/>
                <a:sym typeface="Canva Sans Bold"/>
              </a:rPr>
              <a:t>Flexibility and Adaptation:</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Agile allows the team to adapt to changes and updates suggested by users and technological advances.</a:t>
            </a:r>
          </a:p>
          <a:p>
            <a:pPr algn="just" marL="734059" indent="-367030" lvl="1">
              <a:lnSpc>
                <a:spcPts val="4759"/>
              </a:lnSpc>
              <a:buFont typeface="Arial"/>
              <a:buChar char="•"/>
            </a:pPr>
            <a:r>
              <a:rPr lang="en-US" sz="3399">
                <a:solidFill>
                  <a:srgbClr val="000000"/>
                </a:solidFill>
                <a:latin typeface="Canva Sans Bold"/>
                <a:ea typeface="Canva Sans Bold"/>
                <a:cs typeface="Canva Sans Bold"/>
                <a:sym typeface="Canva Sans Bold"/>
              </a:rPr>
              <a:t>Cycle-Based Development</a:t>
            </a:r>
            <a:r>
              <a:rPr lang="en-US" sz="3399">
                <a:solidFill>
                  <a:srgbClr val="000000"/>
                </a:solidFill>
                <a:latin typeface="Canva Sans"/>
                <a:ea typeface="Canva Sans"/>
                <a:cs typeface="Canva Sans"/>
                <a:sym typeface="Canva Sans"/>
              </a:rPr>
              <a:t>:</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Agile involves working in cycles with built-in feedback, ensuring the platform evolves with user needs.</a:t>
            </a:r>
          </a:p>
          <a:p>
            <a:pPr algn="just">
              <a:lnSpc>
                <a:spcPts val="4759"/>
              </a:lnSpc>
            </a:pPr>
          </a:p>
          <a:p>
            <a:pPr algn="just">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522376" y="1970889"/>
            <a:ext cx="9736924" cy="7181215"/>
          </a:xfrm>
          <a:prstGeom prst="rect">
            <a:avLst/>
          </a:prstGeom>
        </p:spPr>
        <p:txBody>
          <a:bodyPr anchor="t" rtlCol="false" tIns="0" lIns="0" bIns="0" rIns="0">
            <a:spAutoFit/>
          </a:bodyPr>
          <a:lstStyle/>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User Experience Focus:</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Prioritizes user experience and functionality, essential for an online learning platform like Scholar Nest.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Continuous Improvement:</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Facilitates continuous enhancement of the process and the platform.</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Dynamic Environment Handling:</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Suitable for the ever-evolving nature of online learning environments.</a:t>
            </a: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6595378"/>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028700" y="1028700"/>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962844" y="6730023"/>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5" id="15"/>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3" id="23"/>
          <p:cNvSpPr txBox="true"/>
          <p:nvPr/>
        </p:nvSpPr>
        <p:spPr>
          <a:xfrm rot="0">
            <a:off x="3152825" y="6769417"/>
            <a:ext cx="3157464" cy="2488883"/>
          </a:xfrm>
          <a:prstGeom prst="rect">
            <a:avLst/>
          </a:prstGeom>
        </p:spPr>
        <p:txBody>
          <a:bodyPr anchor="t" rtlCol="false" tIns="0" lIns="0" bIns="0" rIns="0">
            <a:spAutoFit/>
          </a:bodyPr>
          <a:lstStyle/>
          <a:p>
            <a:pPr algn="l">
              <a:lnSpc>
                <a:spcPts val="4768"/>
              </a:lnSpc>
            </a:pPr>
            <a:r>
              <a:rPr lang="en-US" sz="3200">
                <a:solidFill>
                  <a:srgbClr val="000000"/>
                </a:solidFill>
                <a:latin typeface="DM Sans"/>
                <a:ea typeface="DM Sans"/>
                <a:cs typeface="DM Sans"/>
                <a:sym typeface="DM Sans"/>
              </a:rPr>
              <a:t>Prototyping:</a:t>
            </a:r>
          </a:p>
          <a:p>
            <a:pPr algn="l" marL="474973" indent="-237486" lvl="1">
              <a:lnSpc>
                <a:spcPts val="3277"/>
              </a:lnSpc>
              <a:buFont typeface="Arial"/>
              <a:buChar char="•"/>
            </a:pPr>
            <a:r>
              <a:rPr lang="en-US" sz="2199">
                <a:solidFill>
                  <a:srgbClr val="000000"/>
                </a:solidFill>
                <a:latin typeface="DM Sans"/>
                <a:ea typeface="DM Sans"/>
                <a:cs typeface="DM Sans"/>
                <a:sym typeface="DM Sans"/>
              </a:rPr>
              <a:t>Build clickable prototypes to visualize user paths and interface design</a:t>
            </a:r>
          </a:p>
          <a:p>
            <a:pPr algn="l" marL="0" indent="0" lvl="0">
              <a:lnSpc>
                <a:spcPts val="1936"/>
              </a:lnSpc>
            </a:pPr>
            <a:r>
              <a:rPr lang="en-US" sz="1299" strike="noStrike" u="none">
                <a:solidFill>
                  <a:srgbClr val="000000"/>
                </a:solidFill>
                <a:latin typeface="DM Sans"/>
                <a:ea typeface="DM Sans"/>
                <a:cs typeface="DM Sans"/>
                <a:sym typeface="DM Sans"/>
              </a:rPr>
              <a:t>at.</a:t>
            </a:r>
          </a:p>
        </p:txBody>
      </p:sp>
      <p:sp>
        <p:nvSpPr>
          <p:cNvPr name="TextBox 24" id="24"/>
          <p:cNvSpPr txBox="true"/>
          <p:nvPr/>
        </p:nvSpPr>
        <p:spPr>
          <a:xfrm rot="0">
            <a:off x="6995244" y="4057743"/>
            <a:ext cx="4297511" cy="1570489"/>
          </a:xfrm>
          <a:prstGeom prst="rect">
            <a:avLst/>
          </a:prstGeom>
        </p:spPr>
        <p:txBody>
          <a:bodyPr anchor="t" rtlCol="false" tIns="0" lIns="0" bIns="0" rIns="0">
            <a:spAutoFit/>
          </a:bodyPr>
          <a:lstStyle/>
          <a:p>
            <a:pPr algn="ctr" marL="0" indent="0" lvl="1">
              <a:lnSpc>
                <a:spcPts val="4074"/>
              </a:lnSpc>
              <a:spcBef>
                <a:spcPct val="0"/>
              </a:spcBef>
            </a:pPr>
            <a:r>
              <a:rPr lang="en-US" sz="4200">
                <a:solidFill>
                  <a:srgbClr val="000000"/>
                </a:solidFill>
                <a:latin typeface="DM Sans Bold"/>
                <a:ea typeface="DM Sans Bold"/>
                <a:cs typeface="DM Sans Bold"/>
                <a:sym typeface="DM Sans Bold"/>
              </a:rPr>
              <a:t>Design and Implementation Plan</a:t>
            </a:r>
          </a:p>
        </p:txBody>
      </p:sp>
      <p:sp>
        <p:nvSpPr>
          <p:cNvPr name="TextBox 25" id="25"/>
          <p:cNvSpPr txBox="true"/>
          <p:nvPr/>
        </p:nvSpPr>
        <p:spPr>
          <a:xfrm rot="0">
            <a:off x="7469899" y="5790017"/>
            <a:ext cx="3897362"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Design Process:</a:t>
            </a:r>
          </a:p>
        </p:txBody>
      </p:sp>
      <p:sp>
        <p:nvSpPr>
          <p:cNvPr name="TextBox 26" id="26"/>
          <p:cNvSpPr txBox="true"/>
          <p:nvPr/>
        </p:nvSpPr>
        <p:spPr>
          <a:xfrm rot="0">
            <a:off x="3172792" y="1442269"/>
            <a:ext cx="3443147" cy="2285999"/>
          </a:xfrm>
          <a:prstGeom prst="rect">
            <a:avLst/>
          </a:prstGeom>
        </p:spPr>
        <p:txBody>
          <a:bodyPr anchor="t" rtlCol="false" tIns="0" lIns="0" bIns="0" rIns="0">
            <a:spAutoFit/>
          </a:bodyPr>
          <a:lstStyle/>
          <a:p>
            <a:pPr algn="l">
              <a:lnSpc>
                <a:spcPts val="3500"/>
              </a:lnSpc>
            </a:pPr>
            <a:r>
              <a:rPr lang="en-US" sz="2500">
                <a:solidFill>
                  <a:srgbClr val="000000"/>
                </a:solidFill>
                <a:latin typeface="Canva Sans Bold"/>
                <a:ea typeface="Canva Sans Bold"/>
                <a:cs typeface="Canva Sans Bold"/>
                <a:sym typeface="Canva Sans Bold"/>
              </a:rPr>
              <a:t>User Requirements Gathering:</a:t>
            </a:r>
          </a:p>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Survey potential users</a:t>
            </a:r>
          </a:p>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Conduct initial consultations</a:t>
            </a:r>
          </a:p>
          <a:p>
            <a:pPr algn="l">
              <a:lnSpc>
                <a:spcPts val="2800"/>
              </a:lnSpc>
            </a:pPr>
          </a:p>
        </p:txBody>
      </p:sp>
      <p:sp>
        <p:nvSpPr>
          <p:cNvPr name="TextBox 27" id="27"/>
          <p:cNvSpPr txBox="true"/>
          <p:nvPr/>
        </p:nvSpPr>
        <p:spPr>
          <a:xfrm rot="0">
            <a:off x="13793048" y="1263855"/>
            <a:ext cx="3068316" cy="2805953"/>
          </a:xfrm>
          <a:prstGeom prst="rect">
            <a:avLst/>
          </a:prstGeom>
        </p:spPr>
        <p:txBody>
          <a:bodyPr anchor="t" rtlCol="false" tIns="0" lIns="0" bIns="0" rIns="0">
            <a:spAutoFit/>
          </a:bodyPr>
          <a:lstStyle/>
          <a:p>
            <a:pPr algn="l">
              <a:lnSpc>
                <a:spcPts val="4416"/>
              </a:lnSpc>
            </a:pPr>
            <a:r>
              <a:rPr lang="en-US" sz="3154">
                <a:solidFill>
                  <a:srgbClr val="000000"/>
                </a:solidFill>
                <a:latin typeface="Canva Sans Bold"/>
                <a:ea typeface="Canva Sans Bold"/>
                <a:cs typeface="Canva Sans Bold"/>
                <a:sym typeface="Canva Sans Bold"/>
              </a:rPr>
              <a:t>Wireframing:</a:t>
            </a:r>
          </a:p>
          <a:p>
            <a:pPr algn="l" marL="520798" indent="-260399" lvl="1">
              <a:lnSpc>
                <a:spcPts val="3377"/>
              </a:lnSpc>
              <a:buFont typeface="Arial"/>
              <a:buChar char="•"/>
            </a:pPr>
            <a:r>
              <a:rPr lang="en-US" sz="2412">
                <a:solidFill>
                  <a:srgbClr val="000000"/>
                </a:solidFill>
                <a:latin typeface="Canva Sans"/>
                <a:ea typeface="Canva Sans"/>
                <a:cs typeface="Canva Sans"/>
                <a:sym typeface="Canva Sans"/>
              </a:rPr>
              <a:t>Develop elementary sketches for site layout</a:t>
            </a:r>
          </a:p>
          <a:p>
            <a:pPr algn="l">
              <a:lnSpc>
                <a:spcPts val="4416"/>
              </a:lnSpc>
            </a:pPr>
          </a:p>
        </p:txBody>
      </p:sp>
      <p:sp>
        <p:nvSpPr>
          <p:cNvPr name="TextBox 28" id="28"/>
          <p:cNvSpPr txBox="true"/>
          <p:nvPr/>
        </p:nvSpPr>
        <p:spPr>
          <a:xfrm rot="0">
            <a:off x="13588030" y="6807517"/>
            <a:ext cx="3478352" cy="269748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ea typeface="Canva Sans Bold"/>
                <a:cs typeface="Canva Sans Bold"/>
                <a:sym typeface="Canva Sans Bold"/>
              </a:rPr>
              <a:t>Final Design:</a:t>
            </a:r>
          </a:p>
          <a:p>
            <a:pPr algn="l" marL="474986" indent="-237493" lvl="1">
              <a:lnSpc>
                <a:spcPts val="3080"/>
              </a:lnSpc>
              <a:buFont typeface="Arial"/>
              <a:buChar char="•"/>
            </a:pPr>
            <a:r>
              <a:rPr lang="en-US" sz="2200">
                <a:solidFill>
                  <a:srgbClr val="000000"/>
                </a:solidFill>
                <a:latin typeface="Canva Sans"/>
                <a:ea typeface="Canva Sans"/>
                <a:cs typeface="Canva Sans"/>
                <a:sym typeface="Canva Sans"/>
              </a:rPr>
              <a:t>Integrate wireframes and prototypes to create the final design model</a:t>
            </a:r>
          </a:p>
          <a:p>
            <a:pPr algn="ct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686576" y="1642746"/>
            <a:ext cx="9387823" cy="7677150"/>
          </a:xfrm>
          <a:prstGeom prst="rect">
            <a:avLst/>
          </a:prstGeom>
        </p:spPr>
        <p:txBody>
          <a:bodyPr anchor="t" rtlCol="false" tIns="0" lIns="0" bIns="0" rIns="0">
            <a:spAutoFit/>
          </a:bodyPr>
          <a:lstStyle/>
          <a:p>
            <a:pPr algn="l">
              <a:lnSpc>
                <a:spcPts val="6580"/>
              </a:lnSpc>
            </a:pPr>
            <a:r>
              <a:rPr lang="en-US" sz="4700">
                <a:solidFill>
                  <a:srgbClr val="000000"/>
                </a:solidFill>
                <a:latin typeface="Canva Sans Bold"/>
                <a:ea typeface="Canva Sans Bold"/>
                <a:cs typeface="Canva Sans Bold"/>
                <a:sym typeface="Canva Sans Bold"/>
              </a:rPr>
              <a:t>Platforms and Tools:</a:t>
            </a:r>
          </a:p>
          <a:p>
            <a:pPr algn="l" marL="928374" indent="-464187" lvl="1">
              <a:lnSpc>
                <a:spcPts val="6020"/>
              </a:lnSpc>
              <a:buFont typeface="Arial"/>
              <a:buChar char="•"/>
            </a:pPr>
            <a:r>
              <a:rPr lang="en-US" sz="4300">
                <a:solidFill>
                  <a:srgbClr val="000000"/>
                </a:solidFill>
                <a:latin typeface="Canva Sans Bold"/>
                <a:ea typeface="Canva Sans Bold"/>
                <a:cs typeface="Canva Sans Bold"/>
                <a:sym typeface="Canva Sans Bold"/>
              </a:rPr>
              <a:t>Front-End:</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HTML5</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CSS3</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JavaScript</a:t>
            </a:r>
          </a:p>
          <a:p>
            <a:pPr algn="l" marL="928374" indent="-464187" lvl="1">
              <a:lnSpc>
                <a:spcPts val="6020"/>
              </a:lnSpc>
              <a:buFont typeface="Arial"/>
              <a:buChar char="•"/>
            </a:pPr>
            <a:r>
              <a:rPr lang="en-US" sz="4300">
                <a:solidFill>
                  <a:srgbClr val="000000"/>
                </a:solidFill>
                <a:latin typeface="Canva Sans Bold"/>
                <a:ea typeface="Canva Sans Bold"/>
                <a:cs typeface="Canva Sans Bold"/>
                <a:sym typeface="Canva Sans Bold"/>
              </a:rPr>
              <a:t>Back-End:</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PHP</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MySQL</a:t>
            </a:r>
          </a:p>
          <a:p>
            <a:pPr algn="l" marL="928374" indent="-464187" lvl="1">
              <a:lnSpc>
                <a:spcPts val="6020"/>
              </a:lnSpc>
              <a:buFont typeface="Arial"/>
              <a:buChar char="•"/>
            </a:pPr>
            <a:r>
              <a:rPr lang="en-US" sz="4300">
                <a:solidFill>
                  <a:srgbClr val="000000"/>
                </a:solidFill>
                <a:latin typeface="Canva Sans Bold"/>
                <a:ea typeface="Canva Sans Bold"/>
                <a:cs typeface="Canva Sans Bold"/>
                <a:sym typeface="Canva Sans Bold"/>
              </a:rPr>
              <a:t>Version Control:</a:t>
            </a:r>
          </a:p>
          <a:p>
            <a:pPr algn="l" marL="1554496" indent="-518165" lvl="2">
              <a:lnSpc>
                <a:spcPts val="5040"/>
              </a:lnSpc>
              <a:buFont typeface="Arial"/>
              <a:buChar char="⚬"/>
            </a:pPr>
            <a:r>
              <a:rPr lang="en-US" sz="3600">
                <a:solidFill>
                  <a:srgbClr val="000000"/>
                </a:solidFill>
                <a:latin typeface="Canva Sans"/>
                <a:ea typeface="Canva Sans"/>
                <a:cs typeface="Canva Sans"/>
                <a:sym typeface="Canva Sans"/>
              </a:rPr>
              <a:t>Git</a:t>
            </a:r>
          </a:p>
          <a:p>
            <a:pPr algn="l">
              <a:lnSpc>
                <a:spcPts val="602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8" id="8"/>
          <p:cNvSpPr txBox="true"/>
          <p:nvPr/>
        </p:nvSpPr>
        <p:spPr>
          <a:xfrm rot="0">
            <a:off x="1028700" y="911282"/>
            <a:ext cx="10913910" cy="8449155"/>
          </a:xfrm>
          <a:prstGeom prst="rect">
            <a:avLst/>
          </a:prstGeom>
        </p:spPr>
        <p:txBody>
          <a:bodyPr anchor="t" rtlCol="false" tIns="0" lIns="0" bIns="0" rIns="0">
            <a:spAutoFit/>
          </a:bodyPr>
          <a:lstStyle/>
          <a:p>
            <a:pPr algn="just">
              <a:lnSpc>
                <a:spcPts val="4593"/>
              </a:lnSpc>
            </a:pPr>
            <a:r>
              <a:rPr lang="en-US" sz="3281">
                <a:solidFill>
                  <a:srgbClr val="000000"/>
                </a:solidFill>
                <a:latin typeface="Canva Sans Bold"/>
                <a:ea typeface="Canva Sans Bold"/>
                <a:cs typeface="Canva Sans Bold"/>
                <a:sym typeface="Canva Sans Bold"/>
              </a:rPr>
              <a:t>Database Design</a:t>
            </a:r>
          </a:p>
          <a:p>
            <a:pPr algn="just">
              <a:lnSpc>
                <a:spcPts val="3753"/>
              </a:lnSpc>
            </a:pPr>
            <a:r>
              <a:rPr lang="en-US" sz="2681">
                <a:solidFill>
                  <a:srgbClr val="000000"/>
                </a:solidFill>
                <a:latin typeface="Canva Sans Bold"/>
                <a:ea typeface="Canva Sans Bold"/>
                <a:cs typeface="Canva Sans Bold"/>
                <a:sym typeface="Canva Sans Bold"/>
              </a:rPr>
              <a:t>Database Structure:</a:t>
            </a:r>
          </a:p>
          <a:p>
            <a:pPr algn="just" marL="665206" indent="-332603" lvl="1">
              <a:lnSpc>
                <a:spcPts val="4313"/>
              </a:lnSpc>
              <a:buAutoNum type="arabicPeriod" startAt="1"/>
            </a:pPr>
            <a:r>
              <a:rPr lang="en-US" sz="3081">
                <a:solidFill>
                  <a:srgbClr val="000000"/>
                </a:solidFill>
                <a:latin typeface="Canva Sans Bold"/>
                <a:ea typeface="Canva Sans Bold"/>
                <a:cs typeface="Canva Sans Bold"/>
                <a:sym typeface="Canva Sans Bold"/>
              </a:rPr>
              <a:t>Users:</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Fields: user_id, username, password, email, role (Student/Teacher)</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Description: Stores user details and login credentials.</a:t>
            </a:r>
          </a:p>
          <a:p>
            <a:pPr algn="just" marL="665206" indent="-332603" lvl="1">
              <a:lnSpc>
                <a:spcPts val="4313"/>
              </a:lnSpc>
              <a:buAutoNum type="arabicPeriod" startAt="1"/>
            </a:pPr>
            <a:r>
              <a:rPr lang="en-US" sz="3081">
                <a:solidFill>
                  <a:srgbClr val="000000"/>
                </a:solidFill>
                <a:latin typeface="Canva Sans Bold"/>
                <a:ea typeface="Canva Sans Bold"/>
                <a:cs typeface="Canva Sans Bold"/>
                <a:sym typeface="Canva Sans Bold"/>
              </a:rPr>
              <a:t>Courses:</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Fields: course_id, course_name, description, teacher_id</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Description: Stores details of courses and their instructors.</a:t>
            </a:r>
          </a:p>
          <a:p>
            <a:pPr algn="just" marL="665206" indent="-332603" lvl="1">
              <a:lnSpc>
                <a:spcPts val="4313"/>
              </a:lnSpc>
              <a:buAutoNum type="arabicPeriod" startAt="1"/>
            </a:pPr>
            <a:r>
              <a:rPr lang="en-US" sz="3081">
                <a:solidFill>
                  <a:srgbClr val="000000"/>
                </a:solidFill>
                <a:latin typeface="Canva Sans Bold"/>
                <a:ea typeface="Canva Sans Bold"/>
                <a:cs typeface="Canva Sans Bold"/>
                <a:sym typeface="Canva Sans Bold"/>
              </a:rPr>
              <a:t>Enrolments:</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Fields: enrolment_id, user_id, course_id, enrolment_date</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Description: Records student enrollments in courses.</a:t>
            </a:r>
          </a:p>
          <a:p>
            <a:pPr algn="just" marL="665206" indent="-332603" lvl="1">
              <a:lnSpc>
                <a:spcPts val="4313"/>
              </a:lnSpc>
              <a:buAutoNum type="arabicPeriod" startAt="1"/>
            </a:pPr>
            <a:r>
              <a:rPr lang="en-US" sz="3081">
                <a:solidFill>
                  <a:srgbClr val="000000"/>
                </a:solidFill>
                <a:latin typeface="Canva Sans Bold"/>
                <a:ea typeface="Canva Sans Bold"/>
                <a:cs typeface="Canva Sans Bold"/>
                <a:sym typeface="Canva Sans Bold"/>
              </a:rPr>
              <a:t>Assessments:</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Fields: assessment_id, course_id, title, short_description, due_date</a:t>
            </a:r>
          </a:p>
          <a:p>
            <a:pPr algn="just" marL="1157696" indent="-385899" lvl="2">
              <a:lnSpc>
                <a:spcPts val="3753"/>
              </a:lnSpc>
              <a:buFont typeface="Arial"/>
              <a:buChar char="⚬"/>
            </a:pPr>
            <a:r>
              <a:rPr lang="en-US" sz="2681">
                <a:solidFill>
                  <a:srgbClr val="000000"/>
                </a:solidFill>
                <a:latin typeface="Canva Sans"/>
                <a:ea typeface="Canva Sans"/>
                <a:cs typeface="Canva Sans"/>
                <a:sym typeface="Canva Sans"/>
              </a:rPr>
              <a:t>Description: Stores information about course assessments.</a:t>
            </a:r>
          </a:p>
          <a:p>
            <a:pPr algn="just">
              <a:lnSpc>
                <a:spcPts val="3753"/>
              </a:lnSpc>
            </a:pPr>
          </a:p>
        </p:txBody>
      </p:sp>
      <p:sp>
        <p:nvSpPr>
          <p:cNvPr name="Freeform 9" id="9"/>
          <p:cNvSpPr/>
          <p:nvPr/>
        </p:nvSpPr>
        <p:spPr>
          <a:xfrm flipH="false" flipV="false" rot="0">
            <a:off x="12228360" y="2560893"/>
            <a:ext cx="6616780" cy="6532844"/>
          </a:xfrm>
          <a:custGeom>
            <a:avLst/>
            <a:gdLst/>
            <a:ahLst/>
            <a:cxnLst/>
            <a:rect r="r" b="b" t="t" l="l"/>
            <a:pathLst>
              <a:path h="6532844" w="6616780">
                <a:moveTo>
                  <a:pt x="0" y="0"/>
                </a:moveTo>
                <a:lnTo>
                  <a:pt x="6616780" y="0"/>
                </a:lnTo>
                <a:lnTo>
                  <a:pt x="6616780" y="6532844"/>
                </a:lnTo>
                <a:lnTo>
                  <a:pt x="0" y="6532844"/>
                </a:lnTo>
                <a:lnTo>
                  <a:pt x="0" y="0"/>
                </a:lnTo>
                <a:close/>
              </a:path>
            </a:pathLst>
          </a:custGeom>
          <a:blipFill>
            <a:blip r:embed="rId12"/>
            <a:stretch>
              <a:fillRect l="-65655" t="-7080" r="-8898" b="-708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DAGNJG2zXmw</dc:identifier>
  <dcterms:modified xsi:type="dcterms:W3CDTF">2011-08-01T06:04:30Z</dcterms:modified>
  <cp:revision>1</cp:revision>
  <dc:title>Project presentation Scholar Nest - Online Learning Platform</dc:title>
</cp:coreProperties>
</file>