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C21A30A3-EBA1-9240-B26F-FBCC7ABA7AFB}">
          <p14:sldIdLst>
            <p14:sldId id="257"/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0"/>
    <p:restoredTop sz="94701"/>
  </p:normalViewPr>
  <p:slideViewPr>
    <p:cSldViewPr snapToGrid="0" snapToObjects="1">
      <p:cViewPr varScale="1">
        <p:scale>
          <a:sx n="49" d="100"/>
          <a:sy n="49" d="100"/>
        </p:scale>
        <p:origin x="58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1D30FA-5BBB-5D4A-83FC-941E9367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706A996-680B-8349-B739-CDC5DA1A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1FFC105-7D6D-174F-BEDF-FFB94FF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4BAC59D-4CA2-4C4D-A0CC-16F4B71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88E33D4-5A34-0B48-B375-43233E33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4D05E0-64AE-284B-B4F8-9C051F02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CEEA8D3-9CB0-434A-A4AA-9461F3E6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4952581-8066-A94B-A565-82946391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0BD60D9-1847-114B-979F-86326A81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D348716-21A9-A54E-A7F0-C2C7171F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7A2C6D3-DF9F-B24E-AE54-4FD87D19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4013A87-A74A-324D-8C1C-E4247C98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5785426-73AC-6244-A2B6-1ED1F2F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9228FB5-28C4-E747-85E3-29BA16D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756BCF5-62AA-254C-B669-76C83BC5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C10FF0-EB54-3E41-9309-DC8B1EDE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BA2AAEB-7F74-5141-AF6F-FAAC407C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16B1EE2-9315-8B42-88BB-875B6EF5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D9AF52-75A4-AF47-B540-454C49C6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812BBDA-A14D-5140-B544-822B4704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24DA33-4CA9-5344-B6DC-9905465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C48E236-D9CF-1844-9448-94728D1D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35CA49B-CFF9-D841-A0BB-1A63392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D776C0-EADE-D14B-94C1-9A90E106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194D2EF-5EDE-7449-B1A1-AD7EB9F8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5FB4B6-DBA7-434D-BBE0-292113B9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0161C6-785D-B84B-ABE5-89B74FC0B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CF7B6E0-BBC0-5A4A-8577-04759B33E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FF28966-3AE9-2742-8B60-32E4837D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AE15D61-5713-4D48-A0E3-87914AC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CA15FBE-9F2D-A142-B11C-26536DCE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74A10F-0183-514E-A0B5-9E8F9C35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0D1C068-1C19-EE40-A9D2-D6312C3E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FE5424C-F42C-3542-BE75-794AB32F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BF6B3C3-BCD1-6441-A548-E03FEC84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7A6E9D2-ACAF-E04A-AD31-4A5F45B1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0B1AA8D-678D-A140-92DB-2AF18074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E4825B0-663E-3545-A95D-D865FB09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03954F9-A73F-6E40-9705-917D406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3BF617-8C5A-F843-856E-5843A8BF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C0EBC15-C62B-7647-B075-7A4696A7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4634365-8DE0-994D-86EE-B66C3BC2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B805449-5A47-E54D-A4B2-9D576852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0663D7C-276D-1345-AEE5-5A3F4BD0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93F4314-D284-3447-B8FB-1E4FE663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6AB039B-6DD5-AE40-A61A-98CD6A38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2E55AB-4802-5E45-9CE8-EB132FE0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7DB4F5-0316-C640-B4E6-CCC28990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A59F751-DDEF-AA45-B9CC-FC739AA6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1A723EB-E3BC-3640-8560-1A1C9021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E013FF5-4FB0-964F-B272-EB83FD33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3E8EE5-6BD3-ED4E-A6C5-DFB6EA59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A88782-59A3-FB47-AEDE-F68CFFA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2EEC78F-8CB1-7841-AF4A-54EBAED0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8A8F2B3-3389-8F4A-91E3-B0772D86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0F9F2F2-E070-E44F-81A8-15D7F9F5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5A93242-EB8C-6F4A-9D38-B544F30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AD1174B-F45A-9143-9BD5-D3B274E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5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D162B6-B283-7C4F-9B4C-09420C9D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C485513-2462-E74B-899A-1A8EB573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E04C88-435F-C64C-8012-37BDD5AC0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D78F-F6C4-8447-BB11-A3C0B0D6B395}" type="datetimeFigureOut">
              <a:rPr lang="ru-RU" smtClean="0"/>
              <a:t>20.05.2019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30CDF6A-0AC7-AB47-97FA-89FA3411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0FA120A-8DA3-C047-BB38-EFAFE3F3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568" y="620688"/>
            <a:ext cx="7772400" cy="3096344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Московский Государственный Университет им. М. В. Ломоносова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Механико-математический факультет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Кафедра вычислительной механики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r>
              <a:rPr lang="ru-RU" sz="3100" b="1" dirty="0"/>
              <a:t>Расчет тепловых потоков при обтекании плоской горизонтальной пластины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5600" y="3645024"/>
            <a:ext cx="7128792" cy="295232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Курсовая работа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Выполнил студент 321 гр.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Липартелиани М. Г.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доктор физ.-мат. наук,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профессор  Луцкий А.Е.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918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 err="1"/>
              <a:t>Колган</a:t>
            </a:r>
            <a:r>
              <a:rPr lang="ru-RU" dirty="0"/>
              <a:t> В.П. Применение принципа минимальных значений производных к построению конечно-разностных схем для расчета разрывных решений газовой динамики</a:t>
            </a:r>
          </a:p>
          <a:p>
            <a:pPr lvl="0"/>
            <a:r>
              <a:rPr lang="ru-RU" dirty="0"/>
              <a:t>Петров К.П. Аэродинамика тел простейших форм. Научное издание - М: "Факториал", 1998. - 432 с. </a:t>
            </a:r>
          </a:p>
          <a:p>
            <a:pPr lvl="0"/>
            <a:r>
              <a:rPr lang="ru-RU" dirty="0"/>
              <a:t>Кудряшов И.Ю., Луцкий А.Е., </a:t>
            </a:r>
            <a:r>
              <a:rPr lang="ru-RU" dirty="0" err="1"/>
              <a:t>Северин</a:t>
            </a:r>
            <a:r>
              <a:rPr lang="ru-RU" dirty="0"/>
              <a:t> А.В. Численное исследование отрывного трансзвукового обтекания моделей с сужением хвостовой части // Препринты ИПМ им. </a:t>
            </a:r>
            <a:r>
              <a:rPr lang="ru-RU" dirty="0" err="1"/>
              <a:t>М.В.Келдыша</a:t>
            </a:r>
            <a:r>
              <a:rPr lang="ru-RU" dirty="0"/>
              <a:t>. 2010. № 7. 12 с. </a:t>
            </a:r>
          </a:p>
          <a:p>
            <a:pPr lvl="0"/>
            <a:r>
              <a:rPr lang="ru-RU" dirty="0"/>
              <a:t>Боровой В.Я. Течение газа и теплообмен в зонах взаимодействия ударных волн с пограничным слоем. ­Машиностроение, 1983.</a:t>
            </a:r>
          </a:p>
          <a:p>
            <a:pPr lvl="0"/>
            <a:r>
              <a:rPr lang="ru-RU" dirty="0"/>
              <a:t>Седов Л.И. Механика сплошной среды. Том 2//  М.:  Наука, 1970 г., 568стр</a:t>
            </a:r>
          </a:p>
          <a:p>
            <a:pPr lvl="0"/>
            <a:r>
              <a:rPr lang="ru-RU" dirty="0"/>
              <a:t>Стулов В.П. Лекции по газовой динамике// Учебник. – М.: ФИЗМАТЛИТ, 2004. – 192 с. -  </a:t>
            </a:r>
            <a:r>
              <a:rPr lang="en-US" dirty="0"/>
              <a:t>ISBN</a:t>
            </a:r>
            <a:r>
              <a:rPr lang="ru-RU" dirty="0"/>
              <a:t> 5-9221-0213-3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98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065B66-C820-E446-8546-B336901C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0A9D2C7-EE7B-FA4D-A01D-BE9BB8DA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Численное </a:t>
            </a:r>
            <a:r>
              <a:rPr lang="ru-RU" dirty="0" smtClean="0"/>
              <a:t>исследование </a:t>
            </a:r>
            <a:r>
              <a:rPr lang="ru-RU" dirty="0"/>
              <a:t>взаимодействия газа с </a:t>
            </a:r>
            <a:r>
              <a:rPr lang="ru-RU" dirty="0" smtClean="0"/>
              <a:t>горизонтальной пластиной</a:t>
            </a:r>
            <a:endParaRPr lang="ru-RU" dirty="0"/>
          </a:p>
          <a:p>
            <a:r>
              <a:rPr lang="ru-RU" dirty="0"/>
              <a:t>Учет теплового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990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889715-1BD4-9A44-9F22-CD19496D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Навье-Стокса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B3487C82-08FA-834C-BD11-AF0D39258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30" y="2187591"/>
            <a:ext cx="7888940" cy="3736867"/>
          </a:xfrm>
        </p:spPr>
      </p:pic>
    </p:spTree>
    <p:extLst>
      <p:ext uri="{BB962C8B-B14F-4D97-AF65-F5344CB8AC3E}">
        <p14:creationId xmlns:p14="http://schemas.microsoft.com/office/powerpoint/2010/main" val="25155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52CB52-DF0A-7741-A9E6-3DEBC8F7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Прандтля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8BA38CE-A0B7-A643-95DB-BCDFF12368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2761130"/>
            <a:ext cx="8104094" cy="2739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17A8A4-D874-814E-BAA5-BE256162BE4F}"/>
              </a:ext>
            </a:extLst>
          </p:cNvPr>
          <p:cNvSpPr txBox="1"/>
          <p:nvPr/>
        </p:nvSpPr>
        <p:spPr>
          <a:xfrm>
            <a:off x="1828800" y="1434353"/>
            <a:ext cx="923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 уравнений движения в пограничном слое основан на оценках–гипотезах о порядке различных членов в уравнении Навье-Стокса и пренебрежении малыми членами.</a:t>
            </a:r>
          </a:p>
        </p:txBody>
      </p:sp>
    </p:spTree>
    <p:extLst>
      <p:ext uri="{BB962C8B-B14F-4D97-AF65-F5344CB8AC3E}">
        <p14:creationId xmlns:p14="http://schemas.microsoft.com/office/powerpoint/2010/main" val="28983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FBC6FF8-DA45-3042-A88A-935E8B7E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</a:t>
            </a:r>
            <a:r>
              <a:rPr lang="ru-RU" dirty="0" err="1"/>
              <a:t>Блазиуса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2E47954B-0D2F-684B-8E8E-EB802B36A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175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Решая задачу </a:t>
                </a:r>
                <a:r>
                  <a:rPr lang="ru-RU" sz="1800" dirty="0" err="1"/>
                  <a:t>Блазиуса</a:t>
                </a:r>
                <a:r>
                  <a:rPr lang="ru-RU" sz="1800" dirty="0"/>
                  <a:t> об установившемся пограничном слое на абсолютно гладкой тонкой неподвижной пластине – полуплоскости </a:t>
                </a:r>
                <a:r>
                  <a:rPr lang="en-US" sz="1800" dirty="0"/>
                  <a:t>y</a:t>
                </a:r>
                <a:r>
                  <a:rPr lang="ru-RU" sz="1800" dirty="0"/>
                  <a:t> = 0,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sz="1800" dirty="0"/>
                  <a:t> с постоянной скоростью набегающего потока по оси </a:t>
                </a:r>
                <a:r>
                  <a:rPr lang="en-US" sz="1800" dirty="0"/>
                  <a:t>x</a:t>
                </a:r>
                <a:r>
                  <a:rPr lang="ru-RU" sz="1800" dirty="0"/>
                  <a:t>, получаем решение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47954B-0D2F-684B-8E8E-EB802B36A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17575"/>
              </a:xfrm>
              <a:blipFill>
                <a:blip r:embed="rId2"/>
                <a:stretch>
                  <a:fillRect l="-483" t="-6944" r="-362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DD9AC25-6A7F-3042-A171-6B9D69C473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93" y="3049401"/>
            <a:ext cx="5132013" cy="143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CA80F93-6040-5249-82F1-2FCB4B835A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93" y="4487564"/>
            <a:ext cx="5132013" cy="119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1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510F9A-26E9-D046-9080-E6A2D0F5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4B005C4-E5E1-B043-AB25-4E184B85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качестве конкретного примера рассматривается канал с числом Маха входного потока 0.2 с учетом и без температуры границы тела.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07E1108-C0A9-7A48-B116-99600B62C0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2" y="2361080"/>
            <a:ext cx="3362325" cy="2993390"/>
          </a:xfrm>
          <a:prstGeom prst="rect">
            <a:avLst/>
          </a:prstGeom>
        </p:spPr>
      </p:pic>
      <p:sp>
        <p:nvSpPr>
          <p:cNvPr id="5" name="Надпись 3">
            <a:extLst>
              <a:ext uri="{FF2B5EF4-FFF2-40B4-BE49-F238E27FC236}">
                <a16:creationId xmlns:a16="http://schemas.microsoft.com/office/drawing/2014/main" xmlns="" id="{0A8F4E69-39AA-604A-9C9F-D4600080ACA9}"/>
              </a:ext>
            </a:extLst>
          </p:cNvPr>
          <p:cNvSpPr txBox="1"/>
          <p:nvPr/>
        </p:nvSpPr>
        <p:spPr>
          <a:xfrm>
            <a:off x="4333617" y="2526245"/>
            <a:ext cx="1915795" cy="54038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Схема расчетной области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076BC7B6-346B-D547-840A-2E011805C062}"/>
              </a:ext>
            </a:extLst>
          </p:cNvPr>
          <p:cNvSpPr/>
          <p:nvPr/>
        </p:nvSpPr>
        <p:spPr>
          <a:xfrm>
            <a:off x="4423264" y="33556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</a:rPr>
              <a:t>Представленные далее результаты были получены в рамках математической модели осредненных по </a:t>
            </a:r>
            <a:r>
              <a:rPr lang="ru-RU" dirty="0" err="1">
                <a:latin typeface="Times New Roman" panose="02020603050405020304" pitchFamily="18" charset="0"/>
              </a:rPr>
              <a:t>Рейнольдсу</a:t>
            </a:r>
            <a:r>
              <a:rPr lang="ru-RU" dirty="0">
                <a:latin typeface="Times New Roman" panose="02020603050405020304" pitchFamily="18" charset="0"/>
              </a:rPr>
              <a:t> уравнений Навье ‒ Стокса (RANS) для описания течений совершенного </a:t>
            </a:r>
            <a:r>
              <a:rPr lang="ru-RU">
                <a:latin typeface="Times New Roman" panose="02020603050405020304" pitchFamily="18" charset="0"/>
              </a:rPr>
              <a:t>вязкого </a:t>
            </a:r>
            <a:r>
              <a:rPr lang="ru-RU" smtClean="0">
                <a:latin typeface="Times New Roman" panose="02020603050405020304" pitchFamily="18" charset="0"/>
              </a:rPr>
              <a:t>несжимаемого </a:t>
            </a:r>
            <a:r>
              <a:rPr lang="ru-RU" dirty="0">
                <a:latin typeface="Times New Roman" panose="02020603050405020304" pitchFamily="18" charset="0"/>
              </a:rPr>
              <a:t>газа. 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3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1E2AA14-696D-B540-B485-215DC45950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5" y="1936377"/>
            <a:ext cx="4551883" cy="36220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87974E2-30DD-5444-9FA6-5C366AF9C3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1665514"/>
            <a:ext cx="4429846" cy="389288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21072D91-1478-6C4C-A0BF-40AA9D76666F}"/>
              </a:ext>
            </a:extLst>
          </p:cNvPr>
          <p:cNvSpPr/>
          <p:nvPr/>
        </p:nvSpPr>
        <p:spPr>
          <a:xfrm>
            <a:off x="9468952" y="2025283"/>
            <a:ext cx="219154" cy="5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373F4C24-09ED-A14E-BFDC-3A80990FE878}"/>
              </a:ext>
            </a:extLst>
          </p:cNvPr>
          <p:cNvSpPr/>
          <p:nvPr/>
        </p:nvSpPr>
        <p:spPr>
          <a:xfrm>
            <a:off x="9476509" y="2177683"/>
            <a:ext cx="219154" cy="52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8947D4-9C3B-7045-B733-14B904121293}"/>
              </a:ext>
            </a:extLst>
          </p:cNvPr>
          <p:cNvSpPr txBox="1"/>
          <p:nvPr/>
        </p:nvSpPr>
        <p:spPr>
          <a:xfrm>
            <a:off x="9695663" y="1902172"/>
            <a:ext cx="513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T=1.5</a:t>
            </a:r>
            <a:endParaRPr lang="ru-RU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78C5DB-5595-7247-AB71-5508B207C752}"/>
              </a:ext>
            </a:extLst>
          </p:cNvPr>
          <p:cNvSpPr txBox="1"/>
          <p:nvPr/>
        </p:nvSpPr>
        <p:spPr>
          <a:xfrm>
            <a:off x="9695663" y="2081021"/>
            <a:ext cx="48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T=0.9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9800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27CC0E3-920B-3848-9065-34072F71A3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3" y="758100"/>
            <a:ext cx="5349330" cy="52184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48" y="918184"/>
            <a:ext cx="5939152" cy="50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A94ADC-929C-F14D-B8A7-DB5A17088C6C}"/>
              </a:ext>
            </a:extLst>
          </p:cNvPr>
          <p:cNvSpPr txBox="1"/>
          <p:nvPr/>
        </p:nvSpPr>
        <p:spPr>
          <a:xfrm>
            <a:off x="2235200" y="2989943"/>
            <a:ext cx="796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i="1" dirty="0"/>
              <a:t>Спасибо за </a:t>
            </a:r>
            <a:r>
              <a:rPr lang="ru-RU" sz="6000" i="1" dirty="0" smtClean="0"/>
              <a:t>внимание</a:t>
            </a:r>
            <a:r>
              <a:rPr lang="en-US" sz="6000" i="1" dirty="0" smtClean="0"/>
              <a:t>!</a:t>
            </a:r>
            <a:endParaRPr lang="ru-RU" sz="6000" i="1" dirty="0"/>
          </a:p>
        </p:txBody>
      </p:sp>
    </p:spTree>
    <p:extLst>
      <p:ext uri="{BB962C8B-B14F-4D97-AF65-F5344CB8AC3E}">
        <p14:creationId xmlns:p14="http://schemas.microsoft.com/office/powerpoint/2010/main" val="720112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306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Cambria Math</vt:lpstr>
      <vt:lpstr>font177</vt:lpstr>
      <vt:lpstr>Times New Roman</vt:lpstr>
      <vt:lpstr>Тема Office</vt:lpstr>
      <vt:lpstr>Московский Государственный Университет им. М. В. Ломоносова Механико-математический факультет  Кафедра вычислительной механики  Расчет тепловых потоков при обтекании плоской горизонтальной пластины</vt:lpstr>
      <vt:lpstr>Цель работы</vt:lpstr>
      <vt:lpstr>Система Навье-Стокса</vt:lpstr>
      <vt:lpstr>Система Прандтля</vt:lpstr>
      <vt:lpstr>Решение задачи Блазиуса</vt:lpstr>
      <vt:lpstr>Постановка задачи</vt:lpstr>
      <vt:lpstr>Презентация PowerPoint</vt:lpstr>
      <vt:lpstr>Презентация PowerPoint</vt:lpstr>
      <vt:lpstr>Презентация PowerPoint</vt:lpstr>
      <vt:lpstr>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Университет им. М. В. Ломоносова Механико-математический факультет  Кафедра вычислительной механики  Расчет тепловых потоков при обтекании плоской горизонтальной пластины</dc:title>
  <dc:creator>Липартелиани Георгий Гурамович</dc:creator>
  <cp:lastModifiedBy>RePack by Diakov</cp:lastModifiedBy>
  <cp:revision>9</cp:revision>
  <dcterms:created xsi:type="dcterms:W3CDTF">2019-05-19T14:56:28Z</dcterms:created>
  <dcterms:modified xsi:type="dcterms:W3CDTF">2019-05-20T13:21:31Z</dcterms:modified>
</cp:coreProperties>
</file>