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9" r:id="rId5"/>
    <p:sldId id="259" r:id="rId6"/>
    <p:sldId id="267" r:id="rId7"/>
    <p:sldId id="268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21A30A3-EBA1-9240-B26F-FBCC7ABA7AFB}">
          <p14:sldIdLst>
            <p14:sldId id="257"/>
            <p14:sldId id="258"/>
            <p14:sldId id="260"/>
            <p14:sldId id="269"/>
            <p14:sldId id="259"/>
            <p14:sldId id="267"/>
            <p14:sldId id="268"/>
            <p14:sldId id="271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6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755A-E1A6-EB49-AC1F-51851F483797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8882-BED9-1C49-AA9E-926684C3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4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30FA-5BBB-5D4A-83FC-941E9367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6A996-680B-8349-B739-CDC5DA1A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FC105-7D6D-174F-BEDF-FFB94FF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C59D-4CA2-4C4D-A0CC-16F4B71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E33D4-5A34-0B48-B375-43233E3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05E0-64AE-284B-B4F8-9C051F0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EEA8D3-9CB0-434A-A4AA-9461F3E6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52581-8066-A94B-A565-829463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D60D9-1847-114B-979F-86326A8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48716-21A9-A54E-A7F0-C2C7171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A2C6D3-DF9F-B24E-AE54-4FD87D19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13A87-A74A-324D-8C1C-E4247C9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85426-73AC-6244-A2B6-1ED1F2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28FB5-28C4-E747-85E3-29BA16D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6BCF5-62AA-254C-B669-76C83BC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10FF0-EB54-3E41-9309-DC8B1ED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2AAEB-7F74-5141-AF6F-FAAC407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B1EE2-9315-8B42-88BB-875B6E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9AF52-75A4-AF47-B540-454C49C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2BBDA-A14D-5140-B544-822B470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4DA33-4CA9-5344-B6DC-9905465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48E236-D9CF-1844-9448-94728D1D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CA49B-CFF9-D841-A0BB-1A6339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776C0-EADE-D14B-94C1-9A90E10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4D2EF-5EDE-7449-B1A1-AD7EB9F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FB4B6-DBA7-434D-BBE0-292113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161C6-785D-B84B-ABE5-89B74FC0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7B6E0-BBC0-5A4A-8577-04759B33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28966-3AE9-2742-8B60-32E4837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15D61-5713-4D48-A0E3-87914AC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5FBE-9F2D-A142-B11C-26536D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A10F-0183-514E-A0B5-9E8F9C35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1C068-1C19-EE40-A9D2-D6312C3E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E5424C-F42C-3542-BE75-794AB32F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F6B3C3-BCD1-6441-A548-E03FEC84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A6E9D2-ACAF-E04A-AD31-4A5F45B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B1AA8D-678D-A140-92DB-2AF180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4825B0-663E-3545-A95D-D865FB0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3954F9-A73F-6E40-9705-917D406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BF617-8C5A-F843-856E-5843A8B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0EBC15-C62B-7647-B075-7A4696A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4365-8DE0-994D-86EE-B66C3BC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805449-5A47-E54D-A4B2-9D57685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663D7C-276D-1345-AEE5-5A3F4BD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3F4314-D284-3447-B8FB-1E4FE66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B039B-6DD5-AE40-A61A-98CD6A3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55AB-4802-5E45-9CE8-EB132FE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DB4F5-0316-C640-B4E6-CCC28990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59F751-DDEF-AA45-B9CC-FC739AA6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723EB-E3BC-3640-8560-1A1C902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13FF5-4FB0-964F-B272-EB83FD3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E8EE5-6BD3-ED4E-A6C5-DFB6EA5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88782-59A3-FB47-AEDE-F68CFFA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EC78F-8CB1-7841-AF4A-54EBAED0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8F2B3-3389-8F4A-91E3-B0772D86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9F2F2-E070-E44F-81A8-15D7F9F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93242-EB8C-6F4A-9D38-B544F3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1174B-F45A-9143-9BD5-D3B274E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162B6-B283-7C4F-9B4C-09420C9D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85513-2462-E74B-899A-1A8EB573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04C88-435F-C64C-8012-37BDD5AC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D78F-F6C4-8447-BB11-A3C0B0D6B39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CDF6A-0AC7-AB47-97FA-89FA341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A120A-8DA3-C047-BB38-EFAFE3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3796" y="1493957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Московский Государственный Университет им. М. В. Ломоносова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Механико-математический факультет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Кафедра вычислительной механики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br>
              <a:rPr lang="ru-RU" dirty="0"/>
            </a:br>
            <a:r>
              <a:rPr lang="ru-RU" sz="3600" i="1" dirty="0"/>
              <a:t>Расчет турбулентного пограничного слоя при обтекании плоской горизонтальной пластины</a:t>
            </a:r>
            <a:br>
              <a:rPr lang="ru-RU" sz="3100" dirty="0"/>
            </a:br>
            <a:br>
              <a:rPr lang="ru-RU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5600" y="3645024"/>
            <a:ext cx="7128792" cy="29523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Выполнил студент 421 гр.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Липартелиани М. Г.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9181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94ADC-929C-F14D-B8A7-DB5A17088C6C}"/>
              </a:ext>
            </a:extLst>
          </p:cNvPr>
          <p:cNvSpPr txBox="1"/>
          <p:nvPr/>
        </p:nvSpPr>
        <p:spPr>
          <a:xfrm>
            <a:off x="2235200" y="2989943"/>
            <a:ext cx="796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i="1" dirty="0"/>
              <a:t>Спасибо за внимание</a:t>
            </a:r>
            <a:r>
              <a:rPr lang="en-US" sz="6000" i="1" dirty="0"/>
              <a:t>!</a:t>
            </a:r>
            <a:endParaRPr lang="ru-RU" sz="6000" i="1" dirty="0"/>
          </a:p>
        </p:txBody>
      </p:sp>
    </p:spTree>
    <p:extLst>
      <p:ext uri="{BB962C8B-B14F-4D97-AF65-F5344CB8AC3E}">
        <p14:creationId xmlns:p14="http://schemas.microsoft.com/office/powerpoint/2010/main" val="7201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Колган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В.П. Применение принципа минимальных значений производных к построению конечно-разностных схем для расчета разрывных решений газовой динамики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К.П. Аэродинамика тел простейших форм. Научное издание - М: "Факториал", 1998. - 432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Кудряшов И.Ю., Луцкий А.Е.,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Северин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Численное исследование отрывного трансзвукового обтекания моделей с сужением хвостовой части // Препринты ИПМ им.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М.В.Келдыша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№ 7. 12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Боровой В.Я. Течение газа и теплообмен в зонах взаимодействия ударных волн с пограничным слоем. ­Машиностроение, 1983.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Л.И. Механика сплошной среды. Том 2//  М.:  Наука,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1970 г.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Стулов В.П. Лекции по газовой динамике// Учебник. – М.: ФИЗМАТЛИТ, 2004. – 192 с. 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5-9221-0213-3</a:t>
            </a:r>
          </a:p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Гарбарук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Конспект лекций дисциплины «Течения вязкой жидкости и модели турбулентности: методы расчета турбулентных течений»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Surzhikov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 of the turbulent boundary layer on a flat plate at M=6÷8.8 with the use of NERAT-2D code and algebraic turbulence models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65B66-C820-E446-8546-B33690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9D2C7-EE7B-FA4D-A01D-BE9BB8D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модели турбулентного пограничного слоя Болдуина-Ломакса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исследование потоков при обтекании плоской пластины в пограничном слое. </a:t>
            </a:r>
          </a:p>
        </p:txBody>
      </p:sp>
    </p:spTree>
    <p:extLst>
      <p:ext uri="{BB962C8B-B14F-4D97-AF65-F5344CB8AC3E}">
        <p14:creationId xmlns:p14="http://schemas.microsoft.com/office/powerpoint/2010/main" val="990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89715-1BD4-9A44-9F22-CD19496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система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78BDC5D-E634-EB41-955F-C7B12BDD2A5C}"/>
                  </a:ext>
                </a:extLst>
              </p:cNvPr>
              <p:cNvSpPr/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78BDC5D-E634-EB41-955F-C7B12BDD2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  <a:blipFill>
                <a:blip r:embed="rId2"/>
                <a:stretch>
                  <a:fillRect t="-49123" r="-19845" b="-13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1E0277-83C1-714E-BB17-E4E472B0415D}"/>
              </a:ext>
            </a:extLst>
          </p:cNvPr>
          <p:cNvSpPr txBox="1"/>
          <p:nvPr/>
        </p:nvSpPr>
        <p:spPr>
          <a:xfrm>
            <a:off x="1013012" y="4173180"/>
            <a:ext cx="53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Гипотеза Буссинеска: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4ECF346-6B36-0548-B663-2498807E2918}"/>
                  </a:ext>
                </a:extLst>
              </p:cNvPr>
              <p:cNvSpPr/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 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4ECF346-6B36-0548-B663-2498807E2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3ED4-E316-1143-B076-01E62247025C}"/>
                  </a:ext>
                </a:extLst>
              </p:cNvPr>
              <p:cNvSpPr txBox="1"/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3ED4-E316-1143-B076-01E62247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34297E-06F4-8248-83EF-26A4F409B4E6}"/>
              </a:ext>
            </a:extLst>
          </p:cNvPr>
          <p:cNvSpPr txBox="1"/>
          <p:nvPr/>
        </p:nvSpPr>
        <p:spPr>
          <a:xfrm>
            <a:off x="1013012" y="2004700"/>
            <a:ext cx="45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Уравнения Навье-Стокса, осредненные по Рейнольдсу (RANS):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9A9683D-35F4-1446-A103-CF058D31965C}"/>
                  </a:ext>
                </a:extLst>
              </p:cNvPr>
              <p:cNvSpPr/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9A9683D-35F4-1446-A103-CF058D31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  <a:blipFill>
                <a:blip r:embed="rId5"/>
                <a:stretch>
                  <a:fillRect t="-49123" r="-17677" b="-1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4C1D1-FD04-F140-A3DD-7CAB38C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Модель Болдуина-Ломакса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3691A15-8308-644A-97C0-B095E165ECEB}"/>
                  </a:ext>
                </a:extLst>
              </p:cNvPr>
              <p:cNvSpPr/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3691A15-8308-644A-97C0-B095E165E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  <a:blipFill>
                <a:blip r:embed="rId2"/>
                <a:stretch>
                  <a:fillRect t="-106452" b="-15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88AF9F9-D4D2-B940-94B7-0EF78702A77A}"/>
                  </a:ext>
                </a:extLst>
              </p:cNvPr>
              <p:cNvSpPr/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𝑇𝑜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𝐾𝐿𝐸𝐵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𝑀𝐴𝑋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88AF9F9-D4D2-B940-94B7-0EF78702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  <a:blipFill>
                <a:blip r:embed="rId3"/>
                <a:stretch>
                  <a:fillRect t="-110000" b="-16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69D3144-8160-B548-888F-FCAAD2B80D84}"/>
                  </a:ext>
                </a:extLst>
              </p:cNvPr>
              <p:cNvSpPr/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(1− 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ex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69D3144-8160-B548-888F-FCAAD2B80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  <a:blipFill>
                <a:blip r:embed="rId4"/>
                <a:stretch>
                  <a:fillRect t="-116667" r="-5017" b="-18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0AAFF90-81D0-2B43-9604-1626EE50C16F}"/>
                  </a:ext>
                </a:extLst>
              </p:cNvPr>
              <p:cNvSpPr/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𝐷𝐼𝐹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0AAFF90-81D0-2B43-9604-1626EE50C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F8DACD5-7835-054A-AF8A-37F126B4470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𝑇𝑜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ru-RU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font177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F8DACD5-7835-054A-AF8A-37F126B44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  <a:blipFill>
                <a:blip r:embed="rId6"/>
                <a:stretch>
                  <a:fillRect l="-27431" t="-120000" b="-20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0F9A-26E9-D046-9080-E6A2D0F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005C4-E5E1-B043-AB25-4E184B85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конкретного примера рассматривается канал с числом Маха 6 входного потока. Исследования проводились на двумерной сетке в декартовой системе координат, содержащей 388*132 = 51216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ячеек.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6BC7B6-346B-D547-840A-2E011805C062}"/>
              </a:ext>
            </a:extLst>
          </p:cNvPr>
          <p:cNvSpPr/>
          <p:nvPr/>
        </p:nvSpPr>
        <p:spPr>
          <a:xfrm>
            <a:off x="4423264" y="33556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Представленные далее результаты были получены в рамках математической модели осредненных по Рейнольдсу уравнений Навье ‒ Стокса (RANS) для описания течений совершенного вязкого несжимаемого газа. </a:t>
            </a:r>
            <a:endParaRPr lang="ru-RU" dirty="0"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EFEA2C-8A72-9842-B57F-39019BB735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" y="2526245"/>
            <a:ext cx="4004310" cy="3491230"/>
          </a:xfrm>
          <a:prstGeom prst="rect">
            <a:avLst/>
          </a:prstGeom>
        </p:spPr>
      </p:pic>
      <p:sp>
        <p:nvSpPr>
          <p:cNvPr id="8" name="Надпись 3">
            <a:extLst>
              <a:ext uri="{FF2B5EF4-FFF2-40B4-BE49-F238E27FC236}">
                <a16:creationId xmlns:a16="http://schemas.microsoft.com/office/drawing/2014/main" id="{80DF8CB7-652C-8645-B433-CE9668A3B357}"/>
              </a:ext>
            </a:extLst>
          </p:cNvPr>
          <p:cNvSpPr txBox="1"/>
          <p:nvPr/>
        </p:nvSpPr>
        <p:spPr>
          <a:xfrm>
            <a:off x="4423264" y="2680282"/>
            <a:ext cx="2505047" cy="540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1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Схема расчетной области.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1383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22EA3D-AF6D-6E49-8CA9-C015DC7DA2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8" y="1650869"/>
            <a:ext cx="4987290" cy="413956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FD94DD-0B42-0D4B-B7C0-67EB9055914F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подсчетов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8" name="Надпись 10">
            <a:extLst>
              <a:ext uri="{FF2B5EF4-FFF2-40B4-BE49-F238E27FC236}">
                <a16:creationId xmlns:a16="http://schemas.microsoft.com/office/drawing/2014/main" id="{22F73700-58F1-DF4D-B4A2-CCF89C98F4E0}"/>
              </a:ext>
            </a:extLst>
          </p:cNvPr>
          <p:cNvSpPr txBox="1"/>
          <p:nvPr/>
        </p:nvSpPr>
        <p:spPr>
          <a:xfrm>
            <a:off x="1339336" y="5790434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Распределение продольной составляющей скорости.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ED95A4-02A1-B04B-A48D-34629C3F4A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26" y="1630276"/>
            <a:ext cx="5209838" cy="4160158"/>
          </a:xfrm>
          <a:prstGeom prst="rect">
            <a:avLst/>
          </a:prstGeom>
        </p:spPr>
      </p:pic>
      <p:sp>
        <p:nvSpPr>
          <p:cNvPr id="10" name="Надпись 1">
            <a:extLst>
              <a:ext uri="{FF2B5EF4-FFF2-40B4-BE49-F238E27FC236}">
                <a16:creationId xmlns:a16="http://schemas.microsoft.com/office/drawing/2014/main" id="{2028E0F9-FE52-1F40-85D0-9879A03ABC56}"/>
              </a:ext>
            </a:extLst>
          </p:cNvPr>
          <p:cNvSpPr txBox="1"/>
          <p:nvPr/>
        </p:nvSpPr>
        <p:spPr>
          <a:xfrm>
            <a:off x="7919010" y="5790434"/>
            <a:ext cx="3189709" cy="744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en-US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3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Напряжение трения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132845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8E52E-0914-4E48-8CF4-3511EAD3FD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3" y="1366753"/>
            <a:ext cx="4697095" cy="4263390"/>
          </a:xfrm>
          <a:prstGeom prst="rect">
            <a:avLst/>
          </a:prstGeom>
        </p:spPr>
      </p:pic>
      <p:sp>
        <p:nvSpPr>
          <p:cNvPr id="7" name="Надпись 12">
            <a:extLst>
              <a:ext uri="{FF2B5EF4-FFF2-40B4-BE49-F238E27FC236}">
                <a16:creationId xmlns:a16="http://schemas.microsoft.com/office/drawing/2014/main" id="{0B202EDD-5809-9843-840D-35EDF319953E}"/>
              </a:ext>
            </a:extLst>
          </p:cNvPr>
          <p:cNvSpPr txBox="1"/>
          <p:nvPr/>
        </p:nvSpPr>
        <p:spPr>
          <a:xfrm>
            <a:off x="714883" y="5630143"/>
            <a:ext cx="6160135" cy="5555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1000"/>
              </a:spcAft>
            </a:pP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 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Сравнение графиков напряжения трения для ламинарного и турбулентного режимов.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7F5FB2C-4D84-BA4D-8868-5F4BD66C4B37}"/>
                  </a:ext>
                </a:extLst>
              </p:cNvPr>
              <p:cNvSpPr/>
              <p:nvPr/>
            </p:nvSpPr>
            <p:spPr>
              <a:xfrm>
                <a:off x="7315200" y="2591783"/>
                <a:ext cx="3984172" cy="1798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и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font177"/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7F5FB2C-4D84-BA4D-8868-5F4BD66C4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591783"/>
                <a:ext cx="3984172" cy="1798826"/>
              </a:xfrm>
              <a:prstGeom prst="rect">
                <a:avLst/>
              </a:prstGeom>
              <a:blipFill>
                <a:blip r:embed="rId4"/>
                <a:stretch>
                  <a:fillRect t="-20423" b="-27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45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64B3F2-09FA-5C45-9666-B77DAC3E69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1" y="864974"/>
            <a:ext cx="5027930" cy="44335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8C19BB-0FC6-FC47-9DE3-646C291A27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64" y="864974"/>
            <a:ext cx="5405377" cy="4433570"/>
          </a:xfrm>
          <a:prstGeom prst="rect">
            <a:avLst/>
          </a:prstGeom>
        </p:spPr>
      </p:pic>
      <p:sp>
        <p:nvSpPr>
          <p:cNvPr id="4" name="Надпись 5">
            <a:extLst>
              <a:ext uri="{FF2B5EF4-FFF2-40B4-BE49-F238E27FC236}">
                <a16:creationId xmlns:a16="http://schemas.microsoft.com/office/drawing/2014/main" id="{91539E32-FE5A-504E-A7EC-2DA492CA4794}"/>
              </a:ext>
            </a:extLst>
          </p:cNvPr>
          <p:cNvSpPr txBox="1"/>
          <p:nvPr/>
        </p:nvSpPr>
        <p:spPr>
          <a:xfrm>
            <a:off x="2583191" y="5586979"/>
            <a:ext cx="6570345" cy="499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6</a:t>
            </a:r>
            <a:r>
              <a:rPr lang="en-US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Профиль скорости турбулентного пограничного слоя в логарифмических координатах.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1512D00-9069-E243-A608-6D47DE42B101}"/>
                  </a:ext>
                </a:extLst>
              </p:cNvPr>
              <p:cNvSpPr/>
              <p:nvPr/>
            </p:nvSpPr>
            <p:spPr>
              <a:xfrm>
                <a:off x="6639571" y="864974"/>
                <a:ext cx="5027930" cy="1160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ru-RU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0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=0.41 </m:t>
                      </m:r>
                      <m:d>
                        <m:dPr>
                          <m:ctrlPr>
                            <a:rPr lang="ru-RU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0.4÷0.436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=5.5</m:t>
                      </m:r>
                      <m:d>
                        <m:dPr>
                          <m:ctrlPr>
                            <a:rPr lang="ru-RU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5.0÷6.2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=9.0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1512D00-9069-E243-A608-6D47DE42B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71" y="864974"/>
                <a:ext cx="5027930" cy="116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1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FF196-FC06-E84A-8341-F34214E1897F}"/>
              </a:ext>
            </a:extLst>
          </p:cNvPr>
          <p:cNvSpPr txBox="1"/>
          <p:nvPr/>
        </p:nvSpPr>
        <p:spPr>
          <a:xfrm>
            <a:off x="1208315" y="604157"/>
            <a:ext cx="876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086D7-0087-DD40-BAB9-F93799CC422F}"/>
              </a:ext>
            </a:extLst>
          </p:cNvPr>
          <p:cNvSpPr txBox="1"/>
          <p:nvPr/>
        </p:nvSpPr>
        <p:spPr>
          <a:xfrm>
            <a:off x="1012371" y="2383971"/>
            <a:ext cx="10009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численное моделирование взаимодействия газа с турбулентным пограничным слоем.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интеграция модели Болдуина-Ломакса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Произведено сравнение моделей  Болдуина-Ломакса и Спаларта-Аллмараса.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 удовлетворительный результат учета турбулентности при обтекании пластины.</a:t>
            </a:r>
          </a:p>
        </p:txBody>
      </p:sp>
    </p:spTree>
    <p:extLst>
      <p:ext uri="{BB962C8B-B14F-4D97-AF65-F5344CB8AC3E}">
        <p14:creationId xmlns:p14="http://schemas.microsoft.com/office/powerpoint/2010/main" val="2540697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543</Words>
  <Application>Microsoft Macintosh PowerPoint</Application>
  <PresentationFormat>Широкоэкранный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Московский Государственный Университет им. М. В. Ломоносова Механико-математический факультет  Кафедра вычислительной механики  Расчет турбулентного пограничного слоя при обтекании плоской горизонтальной пластины  </vt:lpstr>
      <vt:lpstr>Цель работы</vt:lpstr>
      <vt:lpstr>Решаемая система</vt:lpstr>
      <vt:lpstr>Модель Болдуина-Ломакса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dc:title>
  <dc:creator>Липартелиани Георгий Гурамович</dc:creator>
  <cp:lastModifiedBy>Липартелиани Георгий Гурамович</cp:lastModifiedBy>
  <cp:revision>18</cp:revision>
  <dcterms:created xsi:type="dcterms:W3CDTF">2019-05-19T14:56:28Z</dcterms:created>
  <dcterms:modified xsi:type="dcterms:W3CDTF">2020-05-18T06:36:56Z</dcterms:modified>
</cp:coreProperties>
</file>