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69" r:id="rId5"/>
    <p:sldId id="272" r:id="rId6"/>
    <p:sldId id="259" r:id="rId7"/>
    <p:sldId id="267" r:id="rId8"/>
    <p:sldId id="271" r:id="rId9"/>
    <p:sldId id="273" r:id="rId10"/>
    <p:sldId id="270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C21A30A3-EBA1-9240-B26F-FBCC7ABA7AFB}">
          <p14:sldIdLst>
            <p14:sldId id="257"/>
            <p14:sldId id="258"/>
            <p14:sldId id="260"/>
            <p14:sldId id="269"/>
            <p14:sldId id="272"/>
            <p14:sldId id="259"/>
            <p14:sldId id="267"/>
            <p14:sldId id="271"/>
            <p14:sldId id="273"/>
            <p14:sldId id="270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97"/>
    <p:restoredTop sz="94715"/>
  </p:normalViewPr>
  <p:slideViewPr>
    <p:cSldViewPr snapToGrid="0" snapToObjects="1">
      <p:cViewPr varScale="1">
        <p:scale>
          <a:sx n="98" d="100"/>
          <a:sy n="98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7755A-E1A6-EB49-AC1F-51851F483797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98882-BED9-1C49-AA9E-926684C34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20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1D30FA-5BBB-5D4A-83FC-941E93670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706A996-680B-8349-B739-CDC5DA1AD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1FFC105-7D6D-174F-BEDF-FFB94FFD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4BAC59D-4CA2-4C4D-A0CC-16F4B71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88E33D4-5A34-0B48-B375-43233E33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1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4D05E0-64AE-284B-B4F8-9C051F02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CEEA8D3-9CB0-434A-A4AA-9461F3E6E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4952581-8066-A94B-A565-82946391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0BD60D9-1847-114B-979F-86326A81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D348716-21A9-A54E-A7F0-C2C7171F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59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7A2C6D3-DF9F-B24E-AE54-4FD87D19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4013A87-A74A-324D-8C1C-E4247C98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5785426-73AC-6244-A2B6-1ED1F2F8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9228FB5-28C4-E747-85E3-29BA16D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756BCF5-62AA-254C-B669-76C83BC5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7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C10FF0-EB54-3E41-9309-DC8B1EDE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BA2AAEB-7F74-5141-AF6F-FAAC407C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16B1EE2-9315-8B42-88BB-875B6EF5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AD9AF52-75A4-AF47-B540-454C49C6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812BBDA-A14D-5140-B544-822B4704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24DA33-4CA9-5344-B6DC-99054659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C48E236-D9CF-1844-9448-94728D1D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35CA49B-CFF9-D841-A0BB-1A63392A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7D776C0-EADE-D14B-94C1-9A90E106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194D2EF-5EDE-7449-B1A1-AD7EB9F8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5FB4B6-DBA7-434D-BBE0-292113B9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40161C6-785D-B84B-ABE5-89B74FC0B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CF7B6E0-BBC0-5A4A-8577-04759B33E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FF28966-3AE9-2742-8B60-32E4837D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AE15D61-5713-4D48-A0E3-87914AC2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CA15FBE-9F2D-A142-B11C-26536DCE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0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74A10F-0183-514E-A0B5-9E8F9C35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0D1C068-1C19-EE40-A9D2-D6312C3E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FE5424C-F42C-3542-BE75-794AB32F3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BF6B3C3-BCD1-6441-A548-E03FEC845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27A6E9D2-ACAF-E04A-AD31-4A5F45B17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90B1AA8D-678D-A140-92DB-2AF18074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E4825B0-663E-3545-A95D-D865FB09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E03954F9-A73F-6E40-9705-917D4063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3BF617-8C5A-F843-856E-5843A8BF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8C0EBC15-C62B-7647-B075-7A4696A7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4634365-8DE0-994D-86EE-B66C3BC2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B805449-5A47-E54D-A4B2-9D576852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90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0663D7C-276D-1345-AEE5-5A3F4BD0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93F4314-D284-3447-B8FB-1E4FE663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6AB039B-6DD5-AE40-A61A-98CD6A38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3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2E55AB-4802-5E45-9CE8-EB132FE0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7DB4F5-0316-C640-B4E6-CCC28990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A59F751-DDEF-AA45-B9CC-FC739AA6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1A723EB-E3BC-3640-8560-1A1C9021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E013FF5-4FB0-964F-B272-EB83FD33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C3E8EE5-6BD3-ED4E-A6C5-DFB6EA59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A88782-59A3-FB47-AEDE-F68CFFA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2EEC78F-8CB1-7841-AF4A-54EBAED0B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C8A8F2B3-3389-8F4A-91E3-B0772D862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0F9F2F2-E070-E44F-81A8-15D7F9F5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5A93242-EB8C-6F4A-9D38-B544F301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AD1174B-F45A-9143-9BD5-D3B274E8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5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D162B6-B283-7C4F-9B4C-09420C9D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C485513-2462-E74B-899A-1A8EB573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7E04C88-435F-C64C-8012-37BDD5AC0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AD78F-F6C4-8447-BB11-A3C0B0D6B395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30CDF6A-0AC7-AB47-97FA-89FA34116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0FA120A-8DA3-C047-BB38-EFAFE3F3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2F54-FD80-3C4B-8682-85617BF26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5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73796" y="1493957"/>
            <a:ext cx="7772400" cy="3096344"/>
          </a:xfrm>
        </p:spPr>
        <p:txBody>
          <a:bodyPr>
            <a:normAutofit fontScale="90000"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Московский Государственный Университет им. М. В. Ломоносова</a:t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Механико-математический факультет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Кафедра вычислительной механики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/>
              <a:t/>
            </a:r>
            <a:br>
              <a:rPr lang="ru-RU" dirty="0"/>
            </a:br>
            <a:r>
              <a:rPr lang="ru-RU" sz="3600" i="1" dirty="0" smtClean="0"/>
              <a:t>НАЗВАНИЕ</a:t>
            </a:r>
            <a:r>
              <a:rPr lang="ru-RU" sz="3100" dirty="0"/>
              <a:t/>
            </a:r>
            <a:br>
              <a:rPr lang="ru-RU" sz="3100" dirty="0"/>
            </a:br>
            <a:r>
              <a:rPr lang="ru-RU" dirty="0"/>
              <a:t/>
            </a:r>
            <a:br>
              <a:rPr lang="ru-RU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95600" y="3645024"/>
            <a:ext cx="7128792" cy="2952328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Курсовая работа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Выполнил студент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521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гр. 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Липартелиани М. Г.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доктор физ.-мат. наук, </a:t>
            </a:r>
          </a:p>
          <a:p>
            <a:pPr algn="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профессор  Луцкий А.Е.</a:t>
            </a:r>
          </a:p>
          <a:p>
            <a:pPr algn="r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/>
              <a:t>2021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9181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1FF196-FC06-E84A-8341-F34214E1897F}"/>
              </a:ext>
            </a:extLst>
          </p:cNvPr>
          <p:cNvSpPr txBox="1"/>
          <p:nvPr/>
        </p:nvSpPr>
        <p:spPr>
          <a:xfrm>
            <a:off x="1208315" y="604157"/>
            <a:ext cx="8768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68086D7-0087-DD40-BAB9-F93799CC422F}"/>
              </a:ext>
            </a:extLst>
          </p:cNvPr>
          <p:cNvSpPr txBox="1"/>
          <p:nvPr/>
        </p:nvSpPr>
        <p:spPr>
          <a:xfrm>
            <a:off x="1208315" y="1730828"/>
            <a:ext cx="100094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1. Проведено 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численное моделирование взаимодействия газа с турбулентным пограничным слоем. </a:t>
            </a:r>
          </a:p>
          <a:p>
            <a:pPr lvl="0"/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2. Произведена 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неудавшаяся модификация модели Болдуина-Ломакса.</a:t>
            </a:r>
          </a:p>
          <a:p>
            <a:pPr lvl="0"/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3. Произведено 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сравнение моделей Болдуина-Ломакса с модификацией и Спаларта-Аллмараса.</a:t>
            </a:r>
          </a:p>
          <a:p>
            <a:r>
              <a:rPr lang="ru-RU" sz="2800" dirty="0" smtClean="0">
                <a:latin typeface="Times New Roman" charset="0"/>
                <a:ea typeface="Times New Roman" charset="0"/>
                <a:cs typeface="Times New Roman" charset="0"/>
              </a:rPr>
              <a:t>4. Получен 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неудовлетворительный результат учета турбулентности при обтекании пластины с уклоном модифицированной моделью Болдуина-Ломакса.</a:t>
            </a:r>
            <a:r>
              <a:rPr lang="ru-RU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ru-RU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69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A94ADC-929C-F14D-B8A7-DB5A17088C6C}"/>
              </a:ext>
            </a:extLst>
          </p:cNvPr>
          <p:cNvSpPr txBox="1"/>
          <p:nvPr/>
        </p:nvSpPr>
        <p:spPr>
          <a:xfrm>
            <a:off x="2235200" y="2989943"/>
            <a:ext cx="7968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i="1" dirty="0"/>
              <a:t>Спасибо за внимание</a:t>
            </a:r>
            <a:r>
              <a:rPr lang="en-US" sz="6000" i="1" dirty="0"/>
              <a:t>!</a:t>
            </a:r>
            <a:endParaRPr lang="ru-RU" sz="6000" i="1" dirty="0"/>
          </a:p>
        </p:txBody>
      </p:sp>
    </p:spTree>
    <p:extLst>
      <p:ext uri="{BB962C8B-B14F-4D97-AF65-F5344CB8AC3E}">
        <p14:creationId xmlns:p14="http://schemas.microsoft.com/office/powerpoint/2010/main" val="72011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Колган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В.П. Применение принципа минимальных значений производных к построению конечно-разностных схем для расчета разрывных решений газовой динамики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Петров К.П. Аэродинамика тел простейших форм. Научное издание - М: "Факториал", 1998. - 432 с. 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Кудряшов И.Ю., Луцкий А.Е.,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Северин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 Численное исследование отрывного трансзвукового обтекания моделей с сужением хвостовой части // Препринты ИПМ им.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М.В.Келдыша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2010. № 7. 12 с. 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Боровой В.Я. Течение газа и теплообмен в зонах взаимодействия ударных волн с пограничным слоем. ­Машиностроение, 1983.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Седов Л.И. Механика сплошной среды. Том 2//  М.:  Наука, 1970 г.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Стулов В.П. Лекции по газовой динамике// Учебник. – М.: ФИЗМАТЛИТ, 2004. – 192 с. -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5-9221-0213-3</a:t>
            </a:r>
          </a:p>
          <a:p>
            <a:pPr lvl="0"/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Гарбарук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А.В. Конспект лекций дисциплины «Течения вязкой жидкости и модели турбулентности: методы расчета турбулентных течений»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Surzhikov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Analysis of the turbulent boundary layer on a flat plate at M=6÷8.8 with the use of NERAT-2D code and algebraic turbulence models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8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065B66-C820-E446-8546-B336901C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0A9D2C7-EE7B-FA4D-A01D-BE9BB8DA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модели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турбулентного пограничного слоя Болдуина-Ломакса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результатов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моделью Спаларта-Аллмараса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889715-1BD4-9A44-9F22-CD19496D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Решаемая система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xmlns="" id="{778BDC5D-E634-EB41-955F-C7B12BDD2A5C}"/>
                  </a:ext>
                </a:extLst>
              </p:cNvPr>
              <p:cNvSpPr/>
              <p:nvPr/>
            </p:nvSpPr>
            <p:spPr>
              <a:xfrm>
                <a:off x="909918" y="2697198"/>
                <a:ext cx="4930588" cy="1429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 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ac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78BDC5D-E634-EB41-955F-C7B12BDD2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" y="2697198"/>
                <a:ext cx="4930588" cy="1429815"/>
              </a:xfrm>
              <a:prstGeom prst="rect">
                <a:avLst/>
              </a:prstGeom>
              <a:blipFill>
                <a:blip r:embed="rId2"/>
                <a:stretch>
                  <a:fillRect t="-49123" r="-19845" b="-13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1E0277-83C1-714E-BB17-E4E472B0415D}"/>
              </a:ext>
            </a:extLst>
          </p:cNvPr>
          <p:cNvSpPr txBox="1"/>
          <p:nvPr/>
        </p:nvSpPr>
        <p:spPr>
          <a:xfrm>
            <a:off x="1013012" y="4173180"/>
            <a:ext cx="53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Гипотеза Буссинеска: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xmlns="" id="{84ECF346-6B36-0548-B663-2498807E2918}"/>
                  </a:ext>
                </a:extLst>
              </p:cNvPr>
              <p:cNvSpPr/>
              <p:nvPr/>
            </p:nvSpPr>
            <p:spPr>
              <a:xfrm>
                <a:off x="909918" y="4496345"/>
                <a:ext cx="5389552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ru-RU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−  </m:t>
                      </m:r>
                      <m:f>
                        <m:fPr>
                          <m:ctrlPr>
                            <a:rPr lang="ru-RU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4ECF346-6B36-0548-B663-2498807E2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8" y="4496345"/>
                <a:ext cx="5389552" cy="720647"/>
              </a:xfrm>
              <a:prstGeom prst="rect">
                <a:avLst/>
              </a:prstGeom>
              <a:blipFill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BCB3ED4-E316-1143-B076-01E62247025C}"/>
                  </a:ext>
                </a:extLst>
              </p:cNvPr>
              <p:cNvSpPr txBox="1"/>
              <p:nvPr/>
            </p:nvSpPr>
            <p:spPr>
              <a:xfrm>
                <a:off x="6373906" y="3509482"/>
                <a:ext cx="5271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CB3ED4-E316-1143-B076-01E622470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06" y="3509482"/>
                <a:ext cx="52715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34297E-06F4-8248-83EF-26A4F409B4E6}"/>
              </a:ext>
            </a:extLst>
          </p:cNvPr>
          <p:cNvSpPr txBox="1"/>
          <p:nvPr/>
        </p:nvSpPr>
        <p:spPr>
          <a:xfrm>
            <a:off x="1013012" y="2004700"/>
            <a:ext cx="450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Уравнения Навье-Стокса, осредненные по Рейнольдсу (RANS):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xmlns="" id="{19A9683D-35F4-1446-A103-CF058D31965C}"/>
                  </a:ext>
                </a:extLst>
              </p:cNvPr>
              <p:cNvSpPr/>
              <p:nvPr/>
            </p:nvSpPr>
            <p:spPr>
              <a:xfrm>
                <a:off x="6901059" y="3010017"/>
                <a:ext cx="5012526" cy="1429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 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((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19A9683D-35F4-1446-A103-CF058D319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059" y="3010017"/>
                <a:ext cx="5012526" cy="1429815"/>
              </a:xfrm>
              <a:prstGeom prst="rect">
                <a:avLst/>
              </a:prstGeom>
              <a:blipFill>
                <a:blip r:embed="rId5"/>
                <a:stretch>
                  <a:fillRect t="-49123" r="-17677" b="-1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5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D4C1D1-FD04-F140-A3DD-7CAB38C3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Модель Болдуина-Ломакса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xmlns="" id="{93691A15-8308-644A-97C0-B095E165ECEB}"/>
                  </a:ext>
                </a:extLst>
              </p:cNvPr>
              <p:cNvSpPr/>
              <p:nvPr/>
            </p:nvSpPr>
            <p:spPr>
              <a:xfrm>
                <a:off x="951034" y="2736054"/>
                <a:ext cx="4857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  <m:func>
                                <m:func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>
                                <m:fPr>
                                  <m:type m:val="lin"/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93691A15-8308-644A-97C0-B095E165E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34" y="2736054"/>
                <a:ext cx="4857162" cy="369332"/>
              </a:xfrm>
              <a:prstGeom prst="rect">
                <a:avLst/>
              </a:prstGeom>
              <a:blipFill>
                <a:blip r:embed="rId2"/>
                <a:stretch>
                  <a:fillRect t="-106452" b="-1580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xmlns="" id="{488AF9F9-D4D2-B940-94B7-0EF78702A77A}"/>
                  </a:ext>
                </a:extLst>
              </p:cNvPr>
              <p:cNvSpPr/>
              <p:nvPr/>
            </p:nvSpPr>
            <p:spPr>
              <a:xfrm>
                <a:off x="951034" y="3208827"/>
                <a:ext cx="5432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𝑇𝑜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𝑊𝐴𝐾𝐸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5.5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𝐾𝐿𝐸𝐵</m:t>
                                              </m:r>
                                            </m:sub>
                                          </m:sSub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ru-RU" i="1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𝑀𝐴𝑋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488AF9F9-D4D2-B940-94B7-0EF78702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34" y="3208827"/>
                <a:ext cx="5432769" cy="369332"/>
              </a:xfrm>
              <a:prstGeom prst="rect">
                <a:avLst/>
              </a:prstGeom>
              <a:blipFill>
                <a:blip r:embed="rId3"/>
                <a:stretch>
                  <a:fillRect t="-110000" b="-16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xmlns="" id="{C69D3144-8160-B548-888F-FCAAD2B80D84}"/>
                  </a:ext>
                </a:extLst>
              </p:cNvPr>
              <p:cNvSpPr/>
              <p:nvPr/>
            </p:nvSpPr>
            <p:spPr>
              <a:xfrm>
                <a:off x="951034" y="4254193"/>
                <a:ext cx="3780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(1− </m:t>
                          </m:r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ex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fNam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C69D3144-8160-B548-888F-FCAAD2B80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34" y="4254193"/>
                <a:ext cx="3780201" cy="369332"/>
              </a:xfrm>
              <a:prstGeom prst="rect">
                <a:avLst/>
              </a:prstGeom>
              <a:blipFill>
                <a:blip r:embed="rId4"/>
                <a:stretch>
                  <a:fillRect t="-116667" r="-5017" b="-18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xmlns="" id="{30AAFF90-81D0-2B43-9604-1626EE50C16F}"/>
                  </a:ext>
                </a:extLst>
              </p:cNvPr>
              <p:cNvSpPr/>
              <p:nvPr/>
            </p:nvSpPr>
            <p:spPr>
              <a:xfrm>
                <a:off x="951034" y="3677979"/>
                <a:ext cx="5136278" cy="385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𝑊𝐴𝐾𝐸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𝑀𝐴𝑋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𝑊𝐾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𝐷𝐼𝐹</m:t>
                              </m:r>
                            </m:sub>
                          </m:sSub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/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0AAFF90-81D0-2B43-9604-1626EE50C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34" y="3677979"/>
                <a:ext cx="5136278" cy="385939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xmlns="" id="{DF8DACD5-7835-054A-AF8A-37F126B44705}"/>
                  </a:ext>
                </a:extLst>
              </p:cNvPr>
              <p:cNvSpPr/>
              <p:nvPr/>
            </p:nvSpPr>
            <p:spPr>
              <a:xfrm>
                <a:off x="838200" y="1690688"/>
                <a:ext cx="3642279" cy="941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font17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𝑇𝑖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&amp;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𝑇𝑜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 &amp;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ru-RU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𝑇𝑖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𝑇𝑖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ru-RU" sz="1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font177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DF8DACD5-7835-054A-AF8A-37F126B44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642279" cy="941925"/>
              </a:xfrm>
              <a:prstGeom prst="rect">
                <a:avLst/>
              </a:prstGeom>
              <a:blipFill>
                <a:blip r:embed="rId6"/>
                <a:stretch>
                  <a:fillRect l="-27431" t="-120000" b="-209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79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модели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0" y="1841023"/>
            <a:ext cx="4648200" cy="3771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2789658"/>
                <a:ext cx="5185954" cy="1512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Первый шаг: проводим расчет вдоль нормали от стенки до тех пор, пока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i="1"/>
                        </m:ctrlPr>
                      </m:fPr>
                      <m:num>
                        <m:r>
                          <a:rPr lang="en-US" i="1"/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𝑆</m:t>
                            </m:r>
                          </m:e>
                          <m:sub>
                            <m:r>
                              <a:rPr lang="ru-RU" i="1"/>
                              <m:t>∞</m:t>
                            </m:r>
                          </m:sub>
                        </m:sSub>
                      </m:den>
                    </m:f>
                    <m:r>
                      <a:rPr lang="ru-RU" i="1"/>
                      <m:t>=</m:t>
                    </m:r>
                    <m:r>
                      <a:rPr lang="ru-RU" i="1"/>
                      <m:t>𝐶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Второй </a:t>
                </a:r>
                <a:r>
                  <a:rPr lang="ru-RU" dirty="0"/>
                  <a:t>шаг: поиск максимума функции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F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от данной точки до начала стенки.</a:t>
                </a:r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89658"/>
                <a:ext cx="5185954" cy="1512081"/>
              </a:xfrm>
              <a:prstGeom prst="rect">
                <a:avLst/>
              </a:prstGeom>
              <a:blipFill rotWithShape="0">
                <a:blip r:embed="rId3"/>
                <a:stretch>
                  <a:fillRect l="-1059" t="-19355" b="-56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87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510F9A-26E9-D046-9080-E6A2D0F5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4B005C4-E5E1-B043-AB25-4E184B85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В качестве конкретного примера рассматривается канал с числом Маха 2.9 входного </a:t>
            </a:r>
            <a:r>
              <a:rPr lang="ru-RU" sz="1800" dirty="0" smtClean="0">
                <a:latin typeface="Times New Roman" charset="0"/>
                <a:ea typeface="Times New Roman" charset="0"/>
                <a:cs typeface="Times New Roman" charset="0"/>
              </a:rPr>
              <a:t>потока. Исследования </a:t>
            </a:r>
            <a:r>
              <a:rPr lang="ru-RU" sz="1800" dirty="0">
                <a:latin typeface="Times New Roman" charset="0"/>
                <a:ea typeface="Times New Roman" charset="0"/>
                <a:cs typeface="Times New Roman" charset="0"/>
              </a:rPr>
              <a:t>проводились на двумерной сетке в декартовой системе координат, содержащей 132*68 = 8976 ячеек.</a:t>
            </a:r>
            <a:endParaRPr lang="ru-RU" sz="1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076BC7B6-346B-D547-840A-2E011805C062}"/>
              </a:ext>
            </a:extLst>
          </p:cNvPr>
          <p:cNvSpPr/>
          <p:nvPr/>
        </p:nvSpPr>
        <p:spPr>
          <a:xfrm>
            <a:off x="4423264" y="38653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</a:rPr>
              <a:t>Представленные далее результаты были получены в рамках математической модели осредненных по Рейнольдсу уравнений Навье ‒ Стокса (RANS) для описания течений совершенного вязкого несжимаемого газа. </a:t>
            </a:r>
            <a:endParaRPr lang="ru-RU" dirty="0">
              <a:effectLst/>
            </a:endParaRPr>
          </a:p>
        </p:txBody>
      </p:sp>
      <p:sp>
        <p:nvSpPr>
          <p:cNvPr id="8" name="Надпись 3">
            <a:extLst>
              <a:ext uri="{FF2B5EF4-FFF2-40B4-BE49-F238E27FC236}">
                <a16:creationId xmlns:a16="http://schemas.microsoft.com/office/drawing/2014/main" xmlns="" id="{80DF8CB7-652C-8645-B433-CE9668A3B357}"/>
              </a:ext>
            </a:extLst>
          </p:cNvPr>
          <p:cNvSpPr txBox="1"/>
          <p:nvPr/>
        </p:nvSpPr>
        <p:spPr>
          <a:xfrm>
            <a:off x="4423264" y="2946400"/>
            <a:ext cx="2505047" cy="54038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Рис. 1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 </a:t>
            </a: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Схема расчетной области.</a:t>
            </a:r>
            <a:endParaRPr lang="ru-RU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4" y="2950474"/>
            <a:ext cx="393446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C8FD94DD-0B42-0D4B-B7C0-67EB9055914F}"/>
              </a:ext>
            </a:extLst>
          </p:cNvPr>
          <p:cNvSpPr/>
          <p:nvPr/>
        </p:nvSpPr>
        <p:spPr>
          <a:xfrm>
            <a:off x="3159889" y="535373"/>
            <a:ext cx="8044404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ru-RU" sz="4400" dirty="0">
                <a:latin typeface="+mj-lt"/>
                <a:ea typeface="SimSun" panose="02010600030101010101" pitchFamily="2" charset="-122"/>
                <a:cs typeface="font177"/>
              </a:rPr>
              <a:t>Результаты подсчетов</a:t>
            </a:r>
            <a:endParaRPr lang="ru-RU" sz="4400" dirty="0">
              <a:effectLst/>
              <a:latin typeface="+mj-lt"/>
              <a:ea typeface="SimSun" panose="02010600030101010101" pitchFamily="2" charset="-122"/>
              <a:cs typeface="font177"/>
            </a:endParaRPr>
          </a:p>
        </p:txBody>
      </p:sp>
      <p:sp>
        <p:nvSpPr>
          <p:cNvPr id="8" name="Надпись 10">
            <a:extLst>
              <a:ext uri="{FF2B5EF4-FFF2-40B4-BE49-F238E27FC236}">
                <a16:creationId xmlns:a16="http://schemas.microsoft.com/office/drawing/2014/main" xmlns="" id="{22F73700-58F1-DF4D-B4A2-CCF89C98F4E0}"/>
              </a:ext>
            </a:extLst>
          </p:cNvPr>
          <p:cNvSpPr txBox="1"/>
          <p:nvPr/>
        </p:nvSpPr>
        <p:spPr>
          <a:xfrm>
            <a:off x="1339336" y="5790434"/>
            <a:ext cx="4039564" cy="38265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ru-RU" sz="1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Рис.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1100" b="1" dirty="0" smtClean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Турбулентная вязкость модели Болдуина-Ломакса</a:t>
            </a:r>
            <a:endParaRPr lang="ru-RU" sz="9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  <p:sp>
        <p:nvSpPr>
          <p:cNvPr id="10" name="Надпись 1">
            <a:extLst>
              <a:ext uri="{FF2B5EF4-FFF2-40B4-BE49-F238E27FC236}">
                <a16:creationId xmlns:a16="http://schemas.microsoft.com/office/drawing/2014/main" xmlns="" id="{2028E0F9-FE52-1F40-85D0-9879A03ABC56}"/>
              </a:ext>
            </a:extLst>
          </p:cNvPr>
          <p:cNvSpPr txBox="1"/>
          <p:nvPr/>
        </p:nvSpPr>
        <p:spPr>
          <a:xfrm>
            <a:off x="6936378" y="5790434"/>
            <a:ext cx="4172342" cy="744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Рис. </a:t>
            </a:r>
            <a:r>
              <a:rPr lang="en-US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3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 </a:t>
            </a:r>
            <a:r>
              <a:rPr lang="ru-RU" sz="11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Турбулентная вязкость модели </a:t>
            </a:r>
            <a:r>
              <a:rPr lang="ru-RU" sz="1100" b="1" dirty="0" smtClean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Спаларта-Аллмараса</a:t>
            </a:r>
            <a:endParaRPr lang="ru-RU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5" y="1630276"/>
            <a:ext cx="4777105" cy="385127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388" y="1538404"/>
            <a:ext cx="4770755" cy="38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5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17" y="1348013"/>
            <a:ext cx="4521835" cy="374396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16" y="1455328"/>
            <a:ext cx="4521835" cy="3636645"/>
          </a:xfrm>
          <a:prstGeom prst="rect">
            <a:avLst/>
          </a:prstGeom>
        </p:spPr>
      </p:pic>
      <p:sp>
        <p:nvSpPr>
          <p:cNvPr id="8" name="Надпись 10">
            <a:extLst>
              <a:ext uri="{FF2B5EF4-FFF2-40B4-BE49-F238E27FC236}">
                <a16:creationId xmlns:a16="http://schemas.microsoft.com/office/drawing/2014/main" xmlns="" id="{22F73700-58F1-DF4D-B4A2-CCF89C98F4E0}"/>
              </a:ext>
            </a:extLst>
          </p:cNvPr>
          <p:cNvSpPr txBox="1"/>
          <p:nvPr/>
        </p:nvSpPr>
        <p:spPr>
          <a:xfrm>
            <a:off x="1543673" y="5303096"/>
            <a:ext cx="4039564" cy="38265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ru-RU" sz="1100" b="1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Рис.</a:t>
            </a:r>
            <a:r>
              <a:rPr lang="ru-RU" sz="11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4</a:t>
            </a:r>
            <a:r>
              <a:rPr lang="ru-RU" sz="1100" b="1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1100" b="1" dirty="0" smtClean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Профиль давления модели Болдуина-Ломакса</a:t>
            </a:r>
            <a:endParaRPr lang="ru-RU" sz="9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  <p:sp>
        <p:nvSpPr>
          <p:cNvPr id="9" name="Надпись 1">
            <a:extLst>
              <a:ext uri="{FF2B5EF4-FFF2-40B4-BE49-F238E27FC236}">
                <a16:creationId xmlns:a16="http://schemas.microsoft.com/office/drawing/2014/main" xmlns="" id="{2028E0F9-FE52-1F40-85D0-9879A03ABC56}"/>
              </a:ext>
            </a:extLst>
          </p:cNvPr>
          <p:cNvSpPr txBox="1"/>
          <p:nvPr/>
        </p:nvSpPr>
        <p:spPr>
          <a:xfrm>
            <a:off x="7045809" y="5303096"/>
            <a:ext cx="4172342" cy="744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ru-RU" sz="11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Рис. </a:t>
            </a:r>
            <a:r>
              <a:rPr lang="ru-RU" sz="1100" b="1" dirty="0"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5</a:t>
            </a:r>
            <a:r>
              <a:rPr lang="en-US" sz="1100" dirty="0" smtClean="0">
                <a:latin typeface="Calibri" panose="020F0502020204030204" pitchFamily="34" charset="0"/>
                <a:ea typeface="SimSun" panose="02010600030101010101" pitchFamily="2" charset="-122"/>
                <a:cs typeface="font177"/>
              </a:rPr>
              <a:t> </a:t>
            </a:r>
            <a:r>
              <a:rPr lang="ru-RU" sz="11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Профиль давления модели </a:t>
            </a:r>
            <a:r>
              <a:rPr lang="ru-RU" sz="1100" b="1" dirty="0" smtClean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Спаларта-Аллмараса</a:t>
            </a:r>
            <a:endParaRPr lang="ru-RU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</p:spTree>
    <p:extLst>
      <p:ext uri="{BB962C8B-B14F-4D97-AF65-F5344CB8AC3E}">
        <p14:creationId xmlns:p14="http://schemas.microsoft.com/office/powerpoint/2010/main" val="252591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3" y="1086968"/>
            <a:ext cx="5850890" cy="4934585"/>
          </a:xfrm>
          <a:prstGeom prst="rect">
            <a:avLst/>
          </a:prstGeom>
        </p:spPr>
      </p:pic>
      <p:sp>
        <p:nvSpPr>
          <p:cNvPr id="3" name="Надпись 10">
            <a:extLst>
              <a:ext uri="{FF2B5EF4-FFF2-40B4-BE49-F238E27FC236}">
                <a16:creationId xmlns:a16="http://schemas.microsoft.com/office/drawing/2014/main" xmlns="" id="{22F73700-58F1-DF4D-B4A2-CCF89C98F4E0}"/>
              </a:ext>
            </a:extLst>
          </p:cNvPr>
          <p:cNvSpPr txBox="1"/>
          <p:nvPr/>
        </p:nvSpPr>
        <p:spPr>
          <a:xfrm>
            <a:off x="6832481" y="1292798"/>
            <a:ext cx="4039564" cy="38265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ru-RU" sz="1100" b="1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Рис.</a:t>
            </a:r>
            <a:r>
              <a:rPr lang="ru-RU" sz="11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6</a:t>
            </a:r>
            <a:r>
              <a:rPr lang="ru-RU" sz="1100" b="1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ru-RU" sz="1100" b="1" dirty="0" smtClean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Р</a:t>
            </a:r>
            <a:r>
              <a:rPr lang="ru-RU" sz="1100" b="1" dirty="0" smtClean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аспределение давления моделей Болдуина-Ломакса и </a:t>
            </a:r>
            <a:r>
              <a:rPr lang="ru-RU" sz="1100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Спаларта-Аллмараса</a:t>
            </a:r>
            <a:endParaRPr lang="ru-RU" sz="1100" dirty="0"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  <a:p>
            <a:pPr>
              <a:spcAft>
                <a:spcPts val="1000"/>
              </a:spcAft>
            </a:pPr>
            <a:endParaRPr lang="ru-RU" sz="9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font177"/>
            </a:endParaRPr>
          </a:p>
        </p:txBody>
      </p:sp>
    </p:spTree>
    <p:extLst>
      <p:ext uri="{BB962C8B-B14F-4D97-AF65-F5344CB8AC3E}">
        <p14:creationId xmlns:p14="http://schemas.microsoft.com/office/powerpoint/2010/main" val="4175167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869</Words>
  <Application>Microsoft Macintosh PowerPoint</Application>
  <PresentationFormat>Широкоэкранный</PresentationFormat>
  <Paragraphs>55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Cambria Math</vt:lpstr>
      <vt:lpstr>font177</vt:lpstr>
      <vt:lpstr>SimSun</vt:lpstr>
      <vt:lpstr>Times New Roman</vt:lpstr>
      <vt:lpstr>Arial</vt:lpstr>
      <vt:lpstr>Тема Office</vt:lpstr>
      <vt:lpstr>Московский Государственный Университет им. М. В. Ломоносова Механико-математический факультет  Кафедра вычислительной механики  НАЗВАНИЕ  </vt:lpstr>
      <vt:lpstr>Цель работы</vt:lpstr>
      <vt:lpstr>Решаемая система</vt:lpstr>
      <vt:lpstr>Модель Болдуина-Ломакса</vt:lpstr>
      <vt:lpstr>Модификация модели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Литература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Университет им. М. В. Ломоносова Механико-математический факультет  Кафедра вычислительной механики  Расчет тепловых потоков при обтекании плоской горизонтальной пластины</dc:title>
  <dc:creator>Липартелиани Георгий Гурамович</dc:creator>
  <cp:lastModifiedBy>пользователь Microsoft Office</cp:lastModifiedBy>
  <cp:revision>21</cp:revision>
  <dcterms:created xsi:type="dcterms:W3CDTF">2019-05-19T14:56:28Z</dcterms:created>
  <dcterms:modified xsi:type="dcterms:W3CDTF">2021-06-21T19:59:26Z</dcterms:modified>
</cp:coreProperties>
</file>