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9" r:id="rId5"/>
    <p:sldId id="272" r:id="rId6"/>
    <p:sldId id="259" r:id="rId7"/>
    <p:sldId id="267" r:id="rId8"/>
    <p:sldId id="271" r:id="rId9"/>
    <p:sldId id="273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21A30A3-EBA1-9240-B26F-FBCC7ABA7AFB}">
          <p14:sldIdLst>
            <p14:sldId id="257"/>
            <p14:sldId id="258"/>
            <p14:sldId id="260"/>
            <p14:sldId id="269"/>
            <p14:sldId id="272"/>
            <p14:sldId id="259"/>
            <p14:sldId id="267"/>
            <p14:sldId id="271"/>
            <p14:sldId id="273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32"/>
    <p:restoredTop sz="94715"/>
  </p:normalViewPr>
  <p:slideViewPr>
    <p:cSldViewPr snapToGrid="0" snapToObjects="1">
      <p:cViewPr varScale="1">
        <p:scale>
          <a:sx n="98" d="100"/>
          <a:sy n="98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755A-E1A6-EB49-AC1F-51851F483797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8882-BED9-1C49-AA9E-926684C3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98882-BED9-1C49-AA9E-926684C34F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4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1D30FA-5BBB-5D4A-83FC-941E9367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706A996-680B-8349-B739-CDC5DA1A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1FFC105-7D6D-174F-BEDF-FFB94FF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4BAC59D-4CA2-4C4D-A0CC-16F4B71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88E33D4-5A34-0B48-B375-43233E3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4D05E0-64AE-284B-B4F8-9C051F0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CEEA8D3-9CB0-434A-A4AA-9461F3E6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4952581-8066-A94B-A565-8294639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0BD60D9-1847-114B-979F-86326A8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D348716-21A9-A54E-A7F0-C2C7171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7A2C6D3-DF9F-B24E-AE54-4FD87D19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4013A87-A74A-324D-8C1C-E4247C98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5785426-73AC-6244-A2B6-1ED1F2F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9228FB5-28C4-E747-85E3-29BA16D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756BCF5-62AA-254C-B669-76C83BC5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C10FF0-EB54-3E41-9309-DC8B1ED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BA2AAEB-7F74-5141-AF6F-FAAC407C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16B1EE2-9315-8B42-88BB-875B6E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AD9AF52-75A4-AF47-B540-454C49C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812BBDA-A14D-5140-B544-822B470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24DA33-4CA9-5344-B6DC-9905465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C48E236-D9CF-1844-9448-94728D1D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35CA49B-CFF9-D841-A0BB-1A6339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D776C0-EADE-D14B-94C1-9A90E10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94D2EF-5EDE-7449-B1A1-AD7EB9F8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5FB4B6-DBA7-434D-BBE0-292113B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40161C6-785D-B84B-ABE5-89B74FC0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CF7B6E0-BBC0-5A4A-8577-04759B33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FF28966-3AE9-2742-8B60-32E4837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AE15D61-5713-4D48-A0E3-87914AC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CA15FBE-9F2D-A142-B11C-26536D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A74A10F-0183-514E-A0B5-9E8F9C35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0D1C068-1C19-EE40-A9D2-D6312C3E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FE5424C-F42C-3542-BE75-794AB32F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8BF6B3C3-BCD1-6441-A548-E03FEC84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7A6E9D2-ACAF-E04A-AD31-4A5F45B1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90B1AA8D-678D-A140-92DB-2AF1807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E4825B0-663E-3545-A95D-D865FB09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03954F9-A73F-6E40-9705-917D406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3BF617-8C5A-F843-856E-5843A8B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8C0EBC15-C62B-7647-B075-7A4696A7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E4634365-8DE0-994D-86EE-B66C3BC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B805449-5A47-E54D-A4B2-9D57685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0663D7C-276D-1345-AEE5-5A3F4BD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93F4314-D284-3447-B8FB-1E4FE663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6AB039B-6DD5-AE40-A61A-98CD6A3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42E55AB-4802-5E45-9CE8-EB132FE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7DB4F5-0316-C640-B4E6-CCC28990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A59F751-DDEF-AA45-B9CC-FC739AA6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1A723EB-E3BC-3640-8560-1A1C902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E013FF5-4FB0-964F-B272-EB83FD3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C3E8EE5-6BD3-ED4E-A6C5-DFB6EA5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A88782-59A3-FB47-AEDE-F68CFFA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A2EEC78F-8CB1-7841-AF4A-54EBAED0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8A8F2B3-3389-8F4A-91E3-B0772D86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0F9F2F2-E070-E44F-81A8-15D7F9F5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5A93242-EB8C-6F4A-9D38-B544F3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AD1174B-F45A-9143-9BD5-D3B274E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D162B6-B283-7C4F-9B4C-09420C9D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C485513-2462-E74B-899A-1A8EB573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7E04C88-435F-C64C-8012-37BDD5AC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30CDF6A-0AC7-AB47-97FA-89FA3411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0FA120A-8DA3-C047-BB38-EFAFE3F3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73796" y="1846654"/>
            <a:ext cx="7772400" cy="3096344"/>
          </a:xfrm>
        </p:spPr>
        <p:txBody>
          <a:bodyPr>
            <a:normAutofit fontScale="90000"/>
          </a:bodyPr>
          <a:lstStyle/>
          <a:p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ФЕДЕРАЛЬНОЕ ГОСУДАРСТВЕННОЕ БЮДЖЕТНОЕ ОБРАЗОВАТЕЛЬНОЕ УЧРЕЖДЕНИЕ ВЫСШЕГО ОБРАЗОВАНИЯ "МОСКОВСКИЙ ГОСУДАРСТВЕННЫЙ УНИВЕРСИТЕТ имени М.В.ЛОМОНОСОВА"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МЕХАНИКО-МАТЕМАТИЧЕСКИЙ ФАКУЛЬТЕТ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КАФЕДРА Вычислительная механика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КУРСОВАЯ РАБОТА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студента 5 курса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"Модификация модели турбулентности Болдуина-Ломакса</a:t>
            </a:r>
            <a:r>
              <a:rPr lang="ru-RU" sz="2100" dirty="0" smtClean="0"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br>
              <a:rPr lang="ru-RU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Modification of the Baldwin-Lomax turbulence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100" dirty="0"/>
              <a:t/>
            </a:r>
            <a:br>
              <a:rPr lang="ru-RU" sz="3100" dirty="0"/>
            </a:br>
            <a:r>
              <a:rPr lang="ru-RU" dirty="0"/>
              <a:t/>
            </a:r>
            <a:br>
              <a:rPr lang="ru-RU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1074" y="3645024"/>
            <a:ext cx="11338560" cy="295232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Выполнил студент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521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гр.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Липартелиани М. Г.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доктор физ.-мат. наук,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 Луцкий А.Е.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/>
              <a:t>2021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9181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1FF196-FC06-E84A-8341-F34214E1897F}"/>
              </a:ext>
            </a:extLst>
          </p:cNvPr>
          <p:cNvSpPr txBox="1"/>
          <p:nvPr/>
        </p:nvSpPr>
        <p:spPr>
          <a:xfrm>
            <a:off x="1208315" y="604157"/>
            <a:ext cx="8768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8086D7-0087-DD40-BAB9-F93799CC422F}"/>
              </a:ext>
            </a:extLst>
          </p:cNvPr>
          <p:cNvSpPr txBox="1"/>
          <p:nvPr/>
        </p:nvSpPr>
        <p:spPr>
          <a:xfrm>
            <a:off x="1208315" y="1730828"/>
            <a:ext cx="10009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1. Проведено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численное моделирование взаимодействия газа с турбулентным пограничным слоем. </a:t>
            </a:r>
          </a:p>
          <a:p>
            <a:pPr lvl="0"/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2. Произведена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неудавшаяся модификация модели Болдуина-Ломакса.</a:t>
            </a:r>
          </a:p>
          <a:p>
            <a:pPr lvl="0"/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3. Произведено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сравнение моделей Болдуина-Ломакса с модификацией и Спаларта-Аллмараса.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4. Получен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неудовлетворительный результат учета турбулентности при обтекании пластины с уклоном модифицированной моделью Болдуина-Ломакса. </a:t>
            </a:r>
          </a:p>
        </p:txBody>
      </p:sp>
    </p:spTree>
    <p:extLst>
      <p:ext uri="{BB962C8B-B14F-4D97-AF65-F5344CB8AC3E}">
        <p14:creationId xmlns:p14="http://schemas.microsoft.com/office/powerpoint/2010/main" val="25406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A94ADC-929C-F14D-B8A7-DB5A17088C6C}"/>
              </a:ext>
            </a:extLst>
          </p:cNvPr>
          <p:cNvSpPr txBox="1"/>
          <p:nvPr/>
        </p:nvSpPr>
        <p:spPr>
          <a:xfrm>
            <a:off x="2235200" y="2989943"/>
            <a:ext cx="796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i="1" dirty="0"/>
              <a:t>Спасибо за внимание</a:t>
            </a:r>
            <a:r>
              <a:rPr lang="en-US" sz="6000" i="1" dirty="0"/>
              <a:t>!</a:t>
            </a:r>
            <a:endParaRPr lang="ru-RU" sz="6000" i="1" dirty="0"/>
          </a:p>
        </p:txBody>
      </p:sp>
    </p:spTree>
    <p:extLst>
      <p:ext uri="{BB962C8B-B14F-4D97-AF65-F5344CB8AC3E}">
        <p14:creationId xmlns:p14="http://schemas.microsoft.com/office/powerpoint/2010/main" val="72011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Колган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В.П. Применение принципа минимальных значений производных к построению конечно-разностных схем для расчета разрывных решений газовой динамики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К.П. Аэродинамика тел простейших форм. Научное издание - М: "Факториал", 1998. - 432 с. 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Кудряшов И.Ю., Луцкий А.Е.,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Северин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Численное исследование отрывного трансзвукового обтекания моделей с сужением хвостовой части // Препринты ИПМ им.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М.В.Келдыша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№ 7. 12 с. 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Боровой В.Я. Течение газа и теплообмен в зонах взаимодействия ударных волн с пограничным слоем. ­Машиностроение, 1983.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Седов Л.И. Механика сплошной среды. Том 2//  М.:  Наука, 1970 г.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Стулов В.П. Лекции по газовой динамике// Учебник. – М.: ФИЗМАТЛИТ, 2004. – 192 с. 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5-9221-0213-3</a:t>
            </a:r>
          </a:p>
          <a:p>
            <a:pPr lvl="0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Гарбарук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Конспект лекций дисциплины «Течения вязкой жидкости и модели турбулентности: методы расчета турбулентных течений»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Surzhikov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 of the turbulent boundary layer on a flat plate at M=6÷8.8 with the use of NERAT-2D code and algebraic turbulence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/>
              <a:t>Jian Yu, </a:t>
            </a:r>
            <a:r>
              <a:rPr lang="en-US" sz="1800" dirty="0" err="1"/>
              <a:t>Rui</a:t>
            </a:r>
            <a:r>
              <a:rPr lang="en-US" sz="1800" dirty="0"/>
              <a:t> Zhao. New kind Baldwin-Lomax turbulence model under the limit of entropy</a:t>
            </a:r>
            <a:endParaRPr lang="ru-RU" sz="1800" dirty="0"/>
          </a:p>
          <a:p>
            <a:pPr lvl="0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065B66-C820-E446-8546-B336901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0A9D2C7-EE7B-FA4D-A01D-BE9BB8DA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модели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турбулентного пограничного слоя Болдуина-Ломакса</a:t>
            </a:r>
          </a:p>
          <a:p>
            <a:r>
              <a:rPr lang="ru-RU" dirty="0"/>
              <a:t>Ч</a:t>
            </a:r>
            <a:r>
              <a:rPr lang="ru-RU" dirty="0" smtClean="0"/>
              <a:t>исленное </a:t>
            </a:r>
            <a:r>
              <a:rPr lang="ru-RU" dirty="0"/>
              <a:t>исследование обтекания угла сжатия.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889715-1BD4-9A44-9F22-CD19496D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Решаемая система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="" xmlns:a16="http://schemas.microsoft.com/office/drawing/2014/main" id="{778BDC5D-E634-EB41-955F-C7B12BDD2A5C}"/>
                  </a:ext>
                </a:extLst>
              </p:cNvPr>
              <p:cNvSpPr/>
              <p:nvPr/>
            </p:nvSpPr>
            <p:spPr>
              <a:xfrm>
                <a:off x="909918" y="2697198"/>
                <a:ext cx="4930588" cy="14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 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78BDC5D-E634-EB41-955F-C7B12BDD2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2697198"/>
                <a:ext cx="4930588" cy="1429815"/>
              </a:xfrm>
              <a:prstGeom prst="rect">
                <a:avLst/>
              </a:prstGeom>
              <a:blipFill>
                <a:blip r:embed="rId2"/>
                <a:stretch>
                  <a:fillRect t="-49123" r="-19845" b="-13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F1E0277-83C1-714E-BB17-E4E472B0415D}"/>
              </a:ext>
            </a:extLst>
          </p:cNvPr>
          <p:cNvSpPr txBox="1"/>
          <p:nvPr/>
        </p:nvSpPr>
        <p:spPr>
          <a:xfrm>
            <a:off x="1013012" y="4173180"/>
            <a:ext cx="53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Гипотеза Буссинеска: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="" xmlns:a16="http://schemas.microsoft.com/office/drawing/2014/main" id="{84ECF346-6B36-0548-B663-2498807E2918}"/>
                  </a:ext>
                </a:extLst>
              </p:cNvPr>
              <p:cNvSpPr/>
              <p:nvPr/>
            </p:nvSpPr>
            <p:spPr>
              <a:xfrm>
                <a:off x="909918" y="4496345"/>
                <a:ext cx="5389552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  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4ECF346-6B36-0548-B663-2498807E2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4496345"/>
                <a:ext cx="5389552" cy="720647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2BCB3ED4-E316-1143-B076-01E62247025C}"/>
                  </a:ext>
                </a:extLst>
              </p:cNvPr>
              <p:cNvSpPr txBox="1"/>
              <p:nvPr/>
            </p:nvSpPr>
            <p:spPr>
              <a:xfrm>
                <a:off x="6373906" y="3509482"/>
                <a:ext cx="527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B3ED4-E316-1143-B076-01E622470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06" y="3509482"/>
                <a:ext cx="5271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34297E-06F4-8248-83EF-26A4F409B4E6}"/>
              </a:ext>
            </a:extLst>
          </p:cNvPr>
          <p:cNvSpPr txBox="1"/>
          <p:nvPr/>
        </p:nvSpPr>
        <p:spPr>
          <a:xfrm>
            <a:off x="1013012" y="2004700"/>
            <a:ext cx="450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Уравнения Навье-Стокса, осредненные по Рейнольдсу (RANS):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id="{19A9683D-35F4-1446-A103-CF058D31965C}"/>
                  </a:ext>
                </a:extLst>
              </p:cNvPr>
              <p:cNvSpPr/>
              <p:nvPr/>
            </p:nvSpPr>
            <p:spPr>
              <a:xfrm>
                <a:off x="6901059" y="3010017"/>
                <a:ext cx="5012526" cy="14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 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9A9683D-35F4-1446-A103-CF058D319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59" y="3010017"/>
                <a:ext cx="5012526" cy="1429815"/>
              </a:xfrm>
              <a:prstGeom prst="rect">
                <a:avLst/>
              </a:prstGeom>
              <a:blipFill>
                <a:blip r:embed="rId5"/>
                <a:stretch>
                  <a:fillRect t="-49123" r="-17677" b="-1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5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D4C1D1-FD04-F140-A3DD-7CAB38C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Модель Болдуина-Ломакса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="" xmlns:a16="http://schemas.microsoft.com/office/drawing/2014/main" id="{93691A15-8308-644A-97C0-B095E165ECEB}"/>
                  </a:ext>
                </a:extLst>
              </p:cNvPr>
              <p:cNvSpPr/>
              <p:nvPr/>
            </p:nvSpPr>
            <p:spPr>
              <a:xfrm>
                <a:off x="951034" y="2736054"/>
                <a:ext cx="4857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3691A15-8308-644A-97C0-B095E165E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2736054"/>
                <a:ext cx="4857162" cy="369332"/>
              </a:xfrm>
              <a:prstGeom prst="rect">
                <a:avLst/>
              </a:prstGeom>
              <a:blipFill>
                <a:blip r:embed="rId2"/>
                <a:stretch>
                  <a:fillRect t="-106452" b="-15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="" xmlns:a16="http://schemas.microsoft.com/office/drawing/2014/main" id="{488AF9F9-D4D2-B940-94B7-0EF78702A77A}"/>
                  </a:ext>
                </a:extLst>
              </p:cNvPr>
              <p:cNvSpPr/>
              <p:nvPr/>
            </p:nvSpPr>
            <p:spPr>
              <a:xfrm>
                <a:off x="951034" y="3208827"/>
                <a:ext cx="5432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𝑇𝑜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𝑊𝐴𝐾𝐸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5.5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𝐾𝐿𝐸𝐵</m:t>
                                              </m:r>
                                            </m:sub>
                                          </m:sSub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ru-RU" i="1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𝑀𝐴𝑋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88AF9F9-D4D2-B940-94B7-0EF78702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3208827"/>
                <a:ext cx="5432769" cy="369332"/>
              </a:xfrm>
              <a:prstGeom prst="rect">
                <a:avLst/>
              </a:prstGeom>
              <a:blipFill>
                <a:blip r:embed="rId3"/>
                <a:stretch>
                  <a:fillRect t="-110000" b="-16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="" xmlns:a16="http://schemas.microsoft.com/office/drawing/2014/main" id="{C69D3144-8160-B548-888F-FCAAD2B80D84}"/>
                  </a:ext>
                </a:extLst>
              </p:cNvPr>
              <p:cNvSpPr/>
              <p:nvPr/>
            </p:nvSpPr>
            <p:spPr>
              <a:xfrm>
                <a:off x="951034" y="4254193"/>
                <a:ext cx="3780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(1− 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ex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C69D3144-8160-B548-888F-FCAAD2B80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4254193"/>
                <a:ext cx="3780201" cy="369332"/>
              </a:xfrm>
              <a:prstGeom prst="rect">
                <a:avLst/>
              </a:prstGeom>
              <a:blipFill>
                <a:blip r:embed="rId4"/>
                <a:stretch>
                  <a:fillRect t="-116667" r="-5017" b="-18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id="{30AAFF90-81D0-2B43-9604-1626EE50C16F}"/>
                  </a:ext>
                </a:extLst>
              </p:cNvPr>
              <p:cNvSpPr/>
              <p:nvPr/>
            </p:nvSpPr>
            <p:spPr>
              <a:xfrm>
                <a:off x="951034" y="3677979"/>
                <a:ext cx="5136278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𝑊𝐴𝐾𝐸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𝐷𝐼𝐹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0AAFF90-81D0-2B43-9604-1626EE50C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3677979"/>
                <a:ext cx="5136278" cy="385939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="" xmlns:a16="http://schemas.microsoft.com/office/drawing/2014/main" id="{DF8DACD5-7835-054A-AF8A-37F126B4470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642279" cy="941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ont17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𝑇𝑜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ru-RU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font177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F8DACD5-7835-054A-AF8A-37F126B44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642279" cy="941925"/>
              </a:xfrm>
              <a:prstGeom prst="rect">
                <a:avLst/>
              </a:prstGeom>
              <a:blipFill>
                <a:blip r:embed="rId6"/>
                <a:stretch>
                  <a:fillRect l="-27431" t="-120000" b="-20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7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1841023"/>
            <a:ext cx="464820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789658"/>
                <a:ext cx="5185954" cy="151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Первый шаг: проводим расчет вдоль нормали от стенки до тех пор, пока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charset="0"/>
                      </a:rPr>
                      <m:t>=</m:t>
                    </m:r>
                    <m:r>
                      <a:rPr lang="ru-RU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Второй </a:t>
                </a:r>
                <a:r>
                  <a:rPr lang="ru-RU" dirty="0"/>
                  <a:t>шаг: поиск максимума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F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 данной точки до начала стенки.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89658"/>
                <a:ext cx="5185954" cy="1512081"/>
              </a:xfrm>
              <a:prstGeom prst="rect">
                <a:avLst/>
              </a:prstGeom>
              <a:blipFill rotWithShape="0">
                <a:blip r:embed="rId4"/>
                <a:stretch>
                  <a:fillRect l="-1059" t="-19355" b="-5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адпись 1"/>
          <p:cNvSpPr txBox="1"/>
          <p:nvPr/>
        </p:nvSpPr>
        <p:spPr>
          <a:xfrm>
            <a:off x="7429498" y="5763258"/>
            <a:ext cx="4196443" cy="47436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b="1" dirty="0">
                <a:effectLst/>
                <a:latin typeface="Calibri" charset="0"/>
                <a:ea typeface="SimSun" charset="-122"/>
                <a:cs typeface="Calibri" charset="0"/>
              </a:rPr>
              <a:t>Рис. </a:t>
            </a:r>
            <a:r>
              <a:rPr lang="en-US" sz="1100" b="1" dirty="0">
                <a:latin typeface="Calibri" charset="0"/>
                <a:ea typeface="SimSun" charset="-122"/>
                <a:cs typeface="Calibri" charset="0"/>
              </a:rPr>
              <a:t>1</a:t>
            </a:r>
            <a:r>
              <a:rPr lang="en-US" sz="1100" dirty="0" smtClean="0">
                <a:latin typeface="Calibri" charset="0"/>
                <a:ea typeface="SimSun" charset="-122"/>
                <a:cs typeface="font177" charset="0"/>
              </a:rPr>
              <a:t> </a:t>
            </a:r>
            <a:r>
              <a:rPr lang="ru-RU" sz="1100" b="1" dirty="0" smtClean="0">
                <a:effectLst/>
                <a:latin typeface="Calibri" charset="0"/>
                <a:ea typeface="SimSun" charset="-122"/>
                <a:cs typeface="Calibri" charset="0"/>
              </a:rPr>
              <a:t>Последовательность </a:t>
            </a:r>
            <a:r>
              <a:rPr lang="ru-RU" sz="1100" b="1" dirty="0">
                <a:effectLst/>
                <a:latin typeface="Calibri" charset="0"/>
                <a:ea typeface="SimSun" charset="-122"/>
                <a:cs typeface="Calibri" charset="0"/>
              </a:rPr>
              <a:t>выполнения алгоритма.</a:t>
            </a:r>
            <a:endParaRPr lang="ru-RU" sz="1100" dirty="0">
              <a:effectLst/>
              <a:latin typeface="Calibri" charset="0"/>
              <a:ea typeface="SimSun" charset="-122"/>
              <a:cs typeface="font17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510F9A-26E9-D046-9080-E6A2D0F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4B005C4-E5E1-B043-AB25-4E184B85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В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качестве конкретного примера рассматривается канал с числом Маха 2.9 входного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потока. Исследования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проводились на двумерной сетке в декартовой системе координат, содержащей 132*68 = 8976 ячеек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ru-RU" sz="1800" dirty="0" smtClean="0"/>
              <a:t> </a:t>
            </a:r>
            <a:r>
              <a:rPr lang="ru-RU" sz="1800" dirty="0"/>
              <a:t>Величина угла 24 градусов. 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076BC7B6-346B-D547-840A-2E011805C062}"/>
              </a:ext>
            </a:extLst>
          </p:cNvPr>
          <p:cNvSpPr/>
          <p:nvPr/>
        </p:nvSpPr>
        <p:spPr>
          <a:xfrm>
            <a:off x="4423264" y="38653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Представленные далее результаты были получены в рамках математической модели осредненных по Рейнольдсу уравнений Навье ‒ Стокса (RANS) для описания течений совершенного вязкого несжимаемого газа. </a:t>
            </a:r>
            <a:endParaRPr lang="ru-RU" dirty="0">
              <a:effectLst/>
            </a:endParaRPr>
          </a:p>
        </p:txBody>
      </p:sp>
      <p:sp>
        <p:nvSpPr>
          <p:cNvPr id="8" name="Надпись 3">
            <a:extLst>
              <a:ext uri="{FF2B5EF4-FFF2-40B4-BE49-F238E27FC236}">
                <a16:creationId xmlns="" xmlns:a16="http://schemas.microsoft.com/office/drawing/2014/main" id="{80DF8CB7-652C-8645-B433-CE9668A3B357}"/>
              </a:ext>
            </a:extLst>
          </p:cNvPr>
          <p:cNvSpPr txBox="1"/>
          <p:nvPr/>
        </p:nvSpPr>
        <p:spPr>
          <a:xfrm>
            <a:off x="4423264" y="3137712"/>
            <a:ext cx="2505047" cy="5403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</a:t>
            </a:r>
            <a:r>
              <a:rPr lang="en-US" sz="1100" b="1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2</a:t>
            </a:r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Схема расчетной области.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4" y="2950474"/>
            <a:ext cx="393446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C8FD94DD-0B42-0D4B-B7C0-67EB9055914F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подсчетов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8" name="Надпись 10">
            <a:extLst>
              <a:ext uri="{FF2B5EF4-FFF2-40B4-BE49-F238E27FC236}">
                <a16:creationId xmlns="" xmlns:a16="http://schemas.microsoft.com/office/drawing/2014/main" id="{22F73700-58F1-DF4D-B4A2-CCF89C98F4E0}"/>
              </a:ext>
            </a:extLst>
          </p:cNvPr>
          <p:cNvSpPr txBox="1"/>
          <p:nvPr/>
        </p:nvSpPr>
        <p:spPr>
          <a:xfrm>
            <a:off x="1339336" y="5790434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Турбулентная вязкость модели Болдуина-Ломакса</a:t>
            </a: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10" name="Надпись 1">
            <a:extLst>
              <a:ext uri="{FF2B5EF4-FFF2-40B4-BE49-F238E27FC236}">
                <a16:creationId xmlns="" xmlns:a16="http://schemas.microsoft.com/office/drawing/2014/main" id="{2028E0F9-FE52-1F40-85D0-9879A03ABC56}"/>
              </a:ext>
            </a:extLst>
          </p:cNvPr>
          <p:cNvSpPr txBox="1"/>
          <p:nvPr/>
        </p:nvSpPr>
        <p:spPr>
          <a:xfrm>
            <a:off x="6936378" y="5790434"/>
            <a:ext cx="4172342" cy="744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</a:t>
            </a:r>
            <a:r>
              <a:rPr lang="en-US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3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Турбулентная вязкость модели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Спаларта-Аллмараса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5" y="1630276"/>
            <a:ext cx="4777105" cy="38512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88" y="1538404"/>
            <a:ext cx="4770755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7" y="1348013"/>
            <a:ext cx="4521835" cy="37439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16" y="1455328"/>
            <a:ext cx="4521835" cy="3636645"/>
          </a:xfrm>
          <a:prstGeom prst="rect">
            <a:avLst/>
          </a:prstGeom>
        </p:spPr>
      </p:pic>
      <p:sp>
        <p:nvSpPr>
          <p:cNvPr id="8" name="Надпись 10">
            <a:extLst>
              <a:ext uri="{FF2B5EF4-FFF2-40B4-BE49-F238E27FC236}">
                <a16:creationId xmlns="" xmlns:a16="http://schemas.microsoft.com/office/drawing/2014/main" id="{22F73700-58F1-DF4D-B4A2-CCF89C98F4E0}"/>
              </a:ext>
            </a:extLst>
          </p:cNvPr>
          <p:cNvSpPr txBox="1"/>
          <p:nvPr/>
        </p:nvSpPr>
        <p:spPr>
          <a:xfrm>
            <a:off x="1543673" y="5303096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Профиль давления модели Болдуина-Ломакса</a:t>
            </a: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9" name="Надпись 1">
            <a:extLst>
              <a:ext uri="{FF2B5EF4-FFF2-40B4-BE49-F238E27FC236}">
                <a16:creationId xmlns="" xmlns:a16="http://schemas.microsoft.com/office/drawing/2014/main" id="{2028E0F9-FE52-1F40-85D0-9879A03ABC56}"/>
              </a:ext>
            </a:extLst>
          </p:cNvPr>
          <p:cNvSpPr txBox="1"/>
          <p:nvPr/>
        </p:nvSpPr>
        <p:spPr>
          <a:xfrm>
            <a:off x="7045809" y="5303096"/>
            <a:ext cx="4172342" cy="744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</a:t>
            </a:r>
            <a:r>
              <a:rPr lang="ru-RU" sz="1100" b="1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5</a:t>
            </a:r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Профиль давления модели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Спаларта-Аллмараса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252591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" y="1086968"/>
            <a:ext cx="5850890" cy="4934585"/>
          </a:xfrm>
          <a:prstGeom prst="rect">
            <a:avLst/>
          </a:prstGeom>
        </p:spPr>
      </p:pic>
      <p:sp>
        <p:nvSpPr>
          <p:cNvPr id="3" name="Надпись 10">
            <a:extLst>
              <a:ext uri="{FF2B5EF4-FFF2-40B4-BE49-F238E27FC236}">
                <a16:creationId xmlns="" xmlns:a16="http://schemas.microsoft.com/office/drawing/2014/main" id="{22F73700-58F1-DF4D-B4A2-CCF89C98F4E0}"/>
              </a:ext>
            </a:extLst>
          </p:cNvPr>
          <p:cNvSpPr txBox="1"/>
          <p:nvPr/>
        </p:nvSpPr>
        <p:spPr>
          <a:xfrm>
            <a:off x="6832481" y="1292798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6</a:t>
            </a: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Распределение давления моделей Болдуина-Ломакса и 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Спаларта-Аллмараса</a:t>
            </a:r>
            <a:endParaRPr lang="ru-RU" sz="1100" dirty="0"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  <a:p>
            <a:pPr>
              <a:spcAft>
                <a:spcPts val="1000"/>
              </a:spcAft>
            </a:pP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417516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903</Words>
  <Application>Microsoft Macintosh PowerPoint</Application>
  <PresentationFormat>Широкоэкранный</PresentationFormat>
  <Paragraphs>58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Cambria Math</vt:lpstr>
      <vt:lpstr>font177</vt:lpstr>
      <vt:lpstr>SimSun</vt:lpstr>
      <vt:lpstr>Times New Roman</vt:lpstr>
      <vt:lpstr>Arial</vt:lpstr>
      <vt:lpstr>Тема Office</vt:lpstr>
      <vt:lpstr>ФЕДЕРАЛЬНОЕ ГОСУДАРСТВЕННОЕ БЮДЖЕТНОЕ ОБРАЗОВАТЕЛЬНОЕ УЧРЕЖДЕНИЕ ВЫСШЕГО ОБРАЗОВАНИЯ "МОСКОВСКИЙ ГОСУДАРСТВЕННЫЙ УНИВЕРСИТЕТ имени М.В.ЛОМОНОСОВА" МЕХАНИКО-МАТЕМАТИЧЕСКИЙ ФАКУЛЬТЕТ КАФЕДРА Вычислительная механика КУРСОВАЯ РАБОТА студента 5 курса   "Модификация модели турбулентности Болдуина-Ломакса"  Modification of the Baldwin-Lomax turbulence model   </vt:lpstr>
      <vt:lpstr>Цель работы</vt:lpstr>
      <vt:lpstr>Решаемая система</vt:lpstr>
      <vt:lpstr>Модель Болдуина-Ломакса</vt:lpstr>
      <vt:lpstr>Модификация модели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Университет им. М. В. Ломоносова Механико-математический факультет  Кафедра вычислительной механики  Расчет тепловых потоков при обтекании плоской горизонтальной пластины</dc:title>
  <dc:creator>Липартелиани Георгий Гурамович</dc:creator>
  <cp:lastModifiedBy>пользователь Microsoft Office</cp:lastModifiedBy>
  <cp:revision>22</cp:revision>
  <dcterms:created xsi:type="dcterms:W3CDTF">2019-05-19T14:56:28Z</dcterms:created>
  <dcterms:modified xsi:type="dcterms:W3CDTF">2021-06-21T20:45:50Z</dcterms:modified>
</cp:coreProperties>
</file>