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9" r:id="rId5"/>
    <p:sldId id="272" r:id="rId6"/>
    <p:sldId id="274" r:id="rId7"/>
    <p:sldId id="275" r:id="rId8"/>
    <p:sldId id="276" r:id="rId9"/>
    <p:sldId id="277" r:id="rId10"/>
    <p:sldId id="259" r:id="rId11"/>
    <p:sldId id="267" r:id="rId12"/>
    <p:sldId id="278" r:id="rId13"/>
    <p:sldId id="279" r:id="rId14"/>
    <p:sldId id="280" r:id="rId15"/>
    <p:sldId id="281" r:id="rId16"/>
    <p:sldId id="282" r:id="rId17"/>
    <p:sldId id="270" r:id="rId18"/>
    <p:sldId id="265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21A30A3-EBA1-9240-B26F-FBCC7ABA7AFB}">
          <p14:sldIdLst>
            <p14:sldId id="257"/>
            <p14:sldId id="258"/>
            <p14:sldId id="260"/>
            <p14:sldId id="269"/>
            <p14:sldId id="272"/>
            <p14:sldId id="274"/>
            <p14:sldId id="275"/>
            <p14:sldId id="276"/>
            <p14:sldId id="277"/>
            <p14:sldId id="259"/>
            <p14:sldId id="267"/>
            <p14:sldId id="278"/>
            <p14:sldId id="279"/>
            <p14:sldId id="280"/>
            <p14:sldId id="281"/>
            <p14:sldId id="282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0"/>
    <p:restoredTop sz="94523"/>
  </p:normalViewPr>
  <p:slideViewPr>
    <p:cSldViewPr snapToGrid="0" snapToObjects="1">
      <p:cViewPr varScale="1">
        <p:scale>
          <a:sx n="212" d="100"/>
          <a:sy n="212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755A-E1A6-EB49-AC1F-51851F483797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8882-BED9-1C49-AA9E-926684C3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7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04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02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2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30FA-5BBB-5D4A-83FC-941E9367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6A996-680B-8349-B739-CDC5DA1A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FC105-7D6D-174F-BEDF-FFB94FF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C59D-4CA2-4C4D-A0CC-16F4B71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E33D4-5A34-0B48-B375-43233E3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05E0-64AE-284B-B4F8-9C051F0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EEA8D3-9CB0-434A-A4AA-9461F3E6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52581-8066-A94B-A565-829463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D60D9-1847-114B-979F-86326A8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48716-21A9-A54E-A7F0-C2C7171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A2C6D3-DF9F-B24E-AE54-4FD87D19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13A87-A74A-324D-8C1C-E4247C9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85426-73AC-6244-A2B6-1ED1F2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28FB5-28C4-E747-85E3-29BA16D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6BCF5-62AA-254C-B669-76C83BC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10FF0-EB54-3E41-9309-DC8B1ED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2AAEB-7F74-5141-AF6F-FAAC407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B1EE2-9315-8B42-88BB-875B6E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9AF52-75A4-AF47-B540-454C49C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2BBDA-A14D-5140-B544-822B470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4DA33-4CA9-5344-B6DC-9905465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48E236-D9CF-1844-9448-94728D1D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CA49B-CFF9-D841-A0BB-1A6339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776C0-EADE-D14B-94C1-9A90E10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4D2EF-5EDE-7449-B1A1-AD7EB9F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FB4B6-DBA7-434D-BBE0-292113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161C6-785D-B84B-ABE5-89B74FC0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7B6E0-BBC0-5A4A-8577-04759B33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28966-3AE9-2742-8B60-32E4837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15D61-5713-4D48-A0E3-87914AC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5FBE-9F2D-A142-B11C-26536D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A10F-0183-514E-A0B5-9E8F9C35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1C068-1C19-EE40-A9D2-D6312C3E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E5424C-F42C-3542-BE75-794AB32F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F6B3C3-BCD1-6441-A548-E03FEC84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A6E9D2-ACAF-E04A-AD31-4A5F45B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B1AA8D-678D-A140-92DB-2AF180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4825B0-663E-3545-A95D-D865FB0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3954F9-A73F-6E40-9705-917D406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BF617-8C5A-F843-856E-5843A8B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0EBC15-C62B-7647-B075-7A4696A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4365-8DE0-994D-86EE-B66C3BC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805449-5A47-E54D-A4B2-9D57685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663D7C-276D-1345-AEE5-5A3F4BD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3F4314-D284-3447-B8FB-1E4FE66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B039B-6DD5-AE40-A61A-98CD6A3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55AB-4802-5E45-9CE8-EB132FE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DB4F5-0316-C640-B4E6-CCC28990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59F751-DDEF-AA45-B9CC-FC739AA6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723EB-E3BC-3640-8560-1A1C902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13FF5-4FB0-964F-B272-EB83FD3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E8EE5-6BD3-ED4E-A6C5-DFB6EA5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88782-59A3-FB47-AEDE-F68CFFA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EC78F-8CB1-7841-AF4A-54EBAED0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8F2B3-3389-8F4A-91E3-B0772D86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9F2F2-E070-E44F-81A8-15D7F9F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93242-EB8C-6F4A-9D38-B544F3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1174B-F45A-9143-9BD5-D3B274E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162B6-B283-7C4F-9B4C-09420C9D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85513-2462-E74B-899A-1A8EB573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04C88-435F-C64C-8012-37BDD5AC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D78F-F6C4-8447-BB11-A3C0B0D6B395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CDF6A-0AC7-AB47-97FA-89FA341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A120A-8DA3-C047-BB38-EFAFE3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p.scitation.org/doi/10.1063/5.0024101#sup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3796" y="1846654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ФЕДЕРАЛЬНОЕ ГОСУДАРСТВЕННОЕ БЮДЖЕТНОЕ ОБРАЗОВАТЕЛЬНОЕ УЧРЕЖДЕНИЕ ВЫСШЕГО ОБРАЗОВАНИЯ "МОСКОВСКИЙ ГОСУДАРСТВЕННЫЙ УНИВЕРСИТЕТ имени М.В.ЛОМОНОСОВА"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МЕХАНИКО-МАТЕМАТИЧЕСКИЙ ФАКУЛЬТЕТ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КАФЕДРА Вычислительной механики</a:t>
            </a:r>
            <a:b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(ДИПЛОМНАЯ РАБОТА)</a:t>
            </a:r>
            <a:b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</a:br>
            <a: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специалиста</a:t>
            </a:r>
            <a:b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</a:br>
            <a: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 </a:t>
            </a:r>
            <a:br>
              <a:rPr lang="ru-RU" sz="21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УДАРНОВОЛНОВЫХ КОНФИГУРАЦИЙ</a:t>
            </a:r>
            <a:br>
              <a:rPr lang="ru-RU" sz="3100" dirty="0"/>
            </a:br>
            <a:br>
              <a:rPr lang="ru-RU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6720" y="3749527"/>
            <a:ext cx="11338560" cy="2952328"/>
          </a:xfrm>
        </p:spPr>
        <p:txBody>
          <a:bodyPr>
            <a:normAutofit fontScale="92500" lnSpcReduction="20000"/>
          </a:bodyPr>
          <a:lstStyle/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Выполнил студент 621 гр. </a:t>
            </a:r>
          </a:p>
          <a:p>
            <a:pPr algn="r"/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Липартелиани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 М. Г.</a:t>
            </a:r>
          </a:p>
          <a:p>
            <a:pPr algn="r"/>
            <a:r>
              <a:rPr lang="ru-RU" sz="200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Москва</a:t>
            </a:r>
          </a:p>
          <a:p>
            <a:r>
              <a:rPr lang="ru-RU" sz="1400"/>
              <a:t>202</a:t>
            </a:r>
            <a:r>
              <a:rPr lang="en-US" sz="1400"/>
              <a:t>2</a:t>
            </a: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29181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0F9A-26E9-D046-9080-E6A2D0F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B005C4-E5E1-B043-AB25-4E184B855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934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В качестве конкретных примеров рассматривались каналы с числом Маха 6 входного потока и углом сжатия 28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ru-RU" sz="1800" dirty="0"/>
                  <a:t>.</a:t>
                </a:r>
                <a:br>
                  <a:rPr lang="ru-RU" sz="1800" dirty="0"/>
                </a:br>
                <a:r>
                  <a:rPr lang="ru-RU" sz="1800" dirty="0"/>
                  <a:t>Рассчитанные параметры сравнивались с верифицированной моделью Спаларта-Аллмараса.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B005C4-E5E1-B043-AB25-4E184B85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934946"/>
              </a:xfrm>
              <a:blipFill>
                <a:blip r:embed="rId2"/>
                <a:stretch>
                  <a:fillRect l="-603" t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523A35-D38A-0A43-BEA0-4362BC449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2494"/>
            <a:ext cx="3418840" cy="3012440"/>
          </a:xfrm>
          <a:prstGeom prst="rect">
            <a:avLst/>
          </a:prstGeom>
        </p:spPr>
      </p:pic>
      <p:sp>
        <p:nvSpPr>
          <p:cNvPr id="10" name="Надпись 3">
            <a:extLst>
              <a:ext uri="{FF2B5EF4-FFF2-40B4-BE49-F238E27FC236}">
                <a16:creationId xmlns:a16="http://schemas.microsoft.com/office/drawing/2014/main" id="{956F5FDB-DCBD-8848-B706-F2A587E1AC17}"/>
              </a:ext>
            </a:extLst>
          </p:cNvPr>
          <p:cNvSpPr txBox="1"/>
          <p:nvPr/>
        </p:nvSpPr>
        <p:spPr>
          <a:xfrm>
            <a:off x="4563336" y="4969872"/>
            <a:ext cx="1915795" cy="7867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Распределение плотности расчетной области.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13832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FD94DD-0B42-0D4B-B7C0-67EB9055914F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B3EA77-3DB6-F34A-9C64-08353AF65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2342"/>
            <a:ext cx="3877310" cy="3454400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FE7DA7B-8F29-1646-87D4-0975BAAD04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10" y="2713287"/>
            <a:ext cx="4026535" cy="3572510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8AE6A9-C7E3-3B44-AE87-42CAAE71F3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45" y="2676457"/>
            <a:ext cx="4123055" cy="3646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EE68BB-521B-C34D-BC4F-478E3187BD38}"/>
              </a:ext>
            </a:extLst>
          </p:cNvPr>
          <p:cNvSpPr txBox="1"/>
          <p:nvPr/>
        </p:nvSpPr>
        <p:spPr>
          <a:xfrm>
            <a:off x="4467497" y="1738098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Ламинарное течение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39533-DF49-C844-BFE4-51457D1153BA}"/>
              </a:ext>
            </a:extLst>
          </p:cNvPr>
          <p:cNvSpPr txBox="1"/>
          <p:nvPr/>
        </p:nvSpPr>
        <p:spPr>
          <a:xfrm>
            <a:off x="4540657" y="628579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Распределения плотностей</a:t>
            </a:r>
          </a:p>
        </p:txBody>
      </p:sp>
    </p:spTree>
    <p:extLst>
      <p:ext uri="{BB962C8B-B14F-4D97-AF65-F5344CB8AC3E}">
        <p14:creationId xmlns:p14="http://schemas.microsoft.com/office/powerpoint/2010/main" val="132845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68BB-521B-C34D-BC4F-478E3187BD38}"/>
              </a:ext>
            </a:extLst>
          </p:cNvPr>
          <p:cNvSpPr txBox="1"/>
          <p:nvPr/>
        </p:nvSpPr>
        <p:spPr>
          <a:xfrm>
            <a:off x="4467497" y="1738098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Ламинарное течение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41EE328-CC67-9345-9D4C-A6B77BAD46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403669"/>
                  </p:ext>
                </p:extLst>
              </p:nvPr>
            </p:nvGraphicFramePr>
            <p:xfrm>
              <a:off x="2684095" y="2930219"/>
              <a:ext cx="5844540" cy="14094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1400859844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3527548952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699630947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2371185458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33088414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99986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5.65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12.55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.</a:t>
                          </a:r>
                          <a:r>
                            <a:rPr lang="ru-RU" sz="1400" dirty="0">
                              <a:effectLst/>
                            </a:rPr>
                            <a:t>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37.05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14496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5.9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12.97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.</a:t>
                          </a:r>
                          <a:r>
                            <a:rPr lang="ru-RU" sz="1400" dirty="0">
                              <a:effectLst/>
                            </a:rPr>
                            <a:t>14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37.75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6330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6.12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14.4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21.87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44.43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083771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Теоретическая модель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6.73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14.61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21.27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36.11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40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41EE328-CC67-9345-9D4C-A6B77BAD46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403669"/>
                  </p:ext>
                </p:extLst>
              </p:nvPr>
            </p:nvGraphicFramePr>
            <p:xfrm>
              <a:off x="2684095" y="2930219"/>
              <a:ext cx="5844540" cy="14094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1400859844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3527548952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699630947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2371185458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3308841406"/>
                        </a:ext>
                      </a:extLst>
                    </a:gridCol>
                  </a:tblGrid>
                  <a:tr h="3256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3846" r="-298925" b="-3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3846" r="-198925" b="-3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3846" r="-98925" b="-3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3333" t="-3846" r="-2222" b="-3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998669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5.65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12.55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.</a:t>
                          </a:r>
                          <a:r>
                            <a:rPr lang="ru-RU" sz="1400" dirty="0">
                              <a:effectLst/>
                            </a:rPr>
                            <a:t>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37.05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14496628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5.9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12.97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.</a:t>
                          </a:r>
                          <a:r>
                            <a:rPr lang="ru-RU" sz="1400" dirty="0">
                              <a:effectLst/>
                            </a:rPr>
                            <a:t>14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37.75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6330628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6.12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14.4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21.87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44.43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08377113"/>
                      </a:ext>
                    </a:extLst>
                  </a:tr>
                  <a:tr h="4389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Теоретическая модель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6.73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14.61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21.27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36.11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40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37091F07-02A6-B045-9BC6-D33DC8C0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12" y="2622442"/>
            <a:ext cx="44035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font177"/>
              </a:rPr>
              <a:t>Для этих моментов времени имеем следующие углы: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96C2D-0B09-A942-A98F-6BA986DD435B}"/>
              </a:ext>
            </a:extLst>
          </p:cNvPr>
          <p:cNvSpPr txBox="1"/>
          <p:nvPr/>
        </p:nvSpPr>
        <p:spPr>
          <a:xfrm>
            <a:off x="568234" y="5070724"/>
            <a:ext cx="11410406" cy="66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ont177"/>
              </a:rPr>
              <a:t>Численным методом на основе изложенной выше теоретической модели получаются следующие углы, которые близки ко второму моменту времени. 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E7CF12-A114-6D4C-AD94-615A37C90C7E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25008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68BB-521B-C34D-BC4F-478E3187BD38}"/>
              </a:ext>
            </a:extLst>
          </p:cNvPr>
          <p:cNvSpPr txBox="1"/>
          <p:nvPr/>
        </p:nvSpPr>
        <p:spPr>
          <a:xfrm>
            <a:off x="4467497" y="1738098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Турбулентное течение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60FECA2-1C90-B944-B765-60682FF8C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7" y="2307124"/>
            <a:ext cx="3906520" cy="3451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A33C5-A8B8-1740-937F-A6095162459F}"/>
              </a:ext>
            </a:extLst>
          </p:cNvPr>
          <p:cNvSpPr txBox="1"/>
          <p:nvPr/>
        </p:nvSpPr>
        <p:spPr>
          <a:xfrm>
            <a:off x="4970417" y="2828835"/>
            <a:ext cx="6100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расчете же турбулентного течения, построенного на модели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Спаларта-Аллмараса, область отрыва существует и оно близко к стационарному. Но модельные расчеты далеки от теоретической модели.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D6747003-63C3-E14D-BE12-EB8BA0271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994902"/>
                  </p:ext>
                </p:extLst>
              </p:nvPr>
            </p:nvGraphicFramePr>
            <p:xfrm>
              <a:off x="4970417" y="4465510"/>
              <a:ext cx="5844540" cy="1061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570176653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1477943028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564115796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341338170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547318694"/>
                        </a:ext>
                      </a:extLst>
                    </a:gridCol>
                  </a:tblGrid>
                  <a:tr h="2766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0901372"/>
                      </a:ext>
                    </a:extLst>
                  </a:tr>
                  <a:tr h="18263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Модель </a:t>
                          </a:r>
                          <a:r>
                            <a:rPr lang="en-US" sz="1400" dirty="0">
                              <a:effectLst/>
                            </a:rPr>
                            <a:t>S-A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11.29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27.3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44.43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5503482"/>
                      </a:ext>
                    </a:extLst>
                  </a:tr>
                  <a:tr h="5206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Теоретическая модель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6.73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14.61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21.27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36.11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8082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D6747003-63C3-E14D-BE12-EB8BA0271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994902"/>
                  </p:ext>
                </p:extLst>
              </p:nvPr>
            </p:nvGraphicFramePr>
            <p:xfrm>
              <a:off x="4970417" y="4465510"/>
              <a:ext cx="5844540" cy="1061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570176653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1477943028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564115796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341338170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547318694"/>
                        </a:ext>
                      </a:extLst>
                    </a:gridCol>
                  </a:tblGrid>
                  <a:tr h="3256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3846" r="-298925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3846" r="-198925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3846" r="-98925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333" t="-3846" r="-2222" b="-2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901372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Модель </a:t>
                          </a:r>
                          <a:r>
                            <a:rPr lang="en-US" sz="1400" dirty="0">
                              <a:effectLst/>
                            </a:rPr>
                            <a:t>S-A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11.29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27.3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44.43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5503482"/>
                      </a:ext>
                    </a:extLst>
                  </a:tr>
                  <a:tr h="5206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Теоретическая модель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6.73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14.61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21.27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36.11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80821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E4C3549-E2CD-7243-A80B-FC9F5862D030}"/>
              </a:ext>
            </a:extLst>
          </p:cNvPr>
          <p:cNvSpPr txBox="1"/>
          <p:nvPr/>
        </p:nvSpPr>
        <p:spPr>
          <a:xfrm>
            <a:off x="1169125" y="5758984"/>
            <a:ext cx="27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плотности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A10543-B90D-AA45-9F98-612FE99B386E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37920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68BB-521B-C34D-BC4F-478E3187BD38}"/>
              </a:ext>
            </a:extLst>
          </p:cNvPr>
          <p:cNvSpPr txBox="1"/>
          <p:nvPr/>
        </p:nvSpPr>
        <p:spPr>
          <a:xfrm>
            <a:off x="4467497" y="1738098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Ламинарное течение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0C9CC9-7C42-B842-B7D8-9A891580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828"/>
            <a:ext cx="3984390" cy="34855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20634D-792A-5F49-B74A-9533F5A5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90" y="2418829"/>
            <a:ext cx="3965048" cy="34855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30BE73-00EC-7A4F-883E-7814B9C7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15" y="2418828"/>
            <a:ext cx="3928013" cy="3485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F7076E-872D-764C-8A84-AD0B175893D8}"/>
              </a:ext>
            </a:extLst>
          </p:cNvPr>
          <p:cNvSpPr txBox="1"/>
          <p:nvPr/>
        </p:nvSpPr>
        <p:spPr>
          <a:xfrm>
            <a:off x="4616993" y="6137961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Распределения давлений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01B37BD-3FB3-0144-AC9F-0F2D3FF0F40C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123592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68BB-521B-C34D-BC4F-478E3187BD38}"/>
              </a:ext>
            </a:extLst>
          </p:cNvPr>
          <p:cNvSpPr txBox="1"/>
          <p:nvPr/>
        </p:nvSpPr>
        <p:spPr>
          <a:xfrm>
            <a:off x="4467497" y="1738098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Турбулентное течение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7C835A-F1CD-2040-877A-4155E7D4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54" y="2107430"/>
            <a:ext cx="4615815" cy="4081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0E8FE-AB1E-4447-9FE4-7895EF8004B3}"/>
              </a:ext>
            </a:extLst>
          </p:cNvPr>
          <p:cNvSpPr txBox="1"/>
          <p:nvPr/>
        </p:nvSpPr>
        <p:spPr>
          <a:xfrm>
            <a:off x="7990769" y="5590211"/>
            <a:ext cx="269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давления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AC1F076-4494-8541-BF10-A2A25D864E52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27343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9FC20-9540-764D-BAE0-774DCC484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404"/>
            <a:ext cx="5850890" cy="5247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D166EB-675A-C34E-B02D-4E8D3B24B89E}"/>
              </a:ext>
            </a:extLst>
          </p:cNvPr>
          <p:cNvSpPr txBox="1"/>
          <p:nvPr/>
        </p:nvSpPr>
        <p:spPr>
          <a:xfrm>
            <a:off x="6242776" y="5470212"/>
            <a:ext cx="3907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a typeface="SimSun" panose="02010600030101010101" pitchFamily="2" charset="-122"/>
              </a:rPr>
              <a:t>Р</a:t>
            </a:r>
            <a:r>
              <a:rPr lang="ru-RU" sz="1800" dirty="0">
                <a:effectLst/>
                <a:ea typeface="SimSun" panose="02010600030101010101" pitchFamily="2" charset="-122"/>
              </a:rPr>
              <a:t>аспределение давления вдоль поверхности пластины и клина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D5E8AB-088C-6542-8408-22FC70431FE8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расчетов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151429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FF196-FC06-E84A-8341-F34214E1897F}"/>
              </a:ext>
            </a:extLst>
          </p:cNvPr>
          <p:cNvSpPr txBox="1"/>
          <p:nvPr/>
        </p:nvSpPr>
        <p:spPr>
          <a:xfrm>
            <a:off x="1208315" y="604157"/>
            <a:ext cx="876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50E2C-56C8-6441-B7B5-14A76B09E7DA}"/>
              </a:ext>
            </a:extLst>
          </p:cNvPr>
          <p:cNvSpPr txBox="1"/>
          <p:nvPr/>
        </p:nvSpPr>
        <p:spPr>
          <a:xfrm>
            <a:off x="1208315" y="1373598"/>
            <a:ext cx="9490166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Произведено исследование теоретической модели [1] определения ударно-волновой конфигурации. Разработан и верифицирован численный алгоритм решения системы алгебраических уравнений, описывающей эту модель. 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целях проверки адекватности теоретической модели проведены расчеты обтекания угла сжатия на основе уравнений Навье-Стокса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Рейнольдса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Установлено, что ламинарное течение является нестационарным. В некоторые моменты времени параметры ударно-волновой конфигурации согласуются с теоретическими. При расчете с использованием модели турбулентности Спаларта-Аллмараса получается стационарное решение, существенно отличающееся от теоретического.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Необходимы дальнейшие исследования для определения области применимости теоретической модели.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9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94ADC-929C-F14D-B8A7-DB5A17088C6C}"/>
              </a:ext>
            </a:extLst>
          </p:cNvPr>
          <p:cNvSpPr txBox="1"/>
          <p:nvPr/>
        </p:nvSpPr>
        <p:spPr>
          <a:xfrm>
            <a:off x="2235200" y="2989943"/>
            <a:ext cx="796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i="1"/>
              <a:t>Спасибо за внимание</a:t>
            </a:r>
            <a:r>
              <a:rPr lang="en-US" sz="6000" i="1"/>
              <a:t>!</a:t>
            </a:r>
            <a:endParaRPr lang="ru-RU" sz="6000" i="1"/>
          </a:p>
        </p:txBody>
      </p:sp>
    </p:spTree>
    <p:extLst>
      <p:ext uri="{BB962C8B-B14F-4D97-AF65-F5344CB8AC3E}">
        <p14:creationId xmlns:p14="http://schemas.microsoft.com/office/powerpoint/2010/main" val="72011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Литература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6BD198-0DE1-8C44-B214-6D35DE8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[1] Yan-Chao Hu, Wen-Feng Zhou, Yan-</a:t>
            </a:r>
            <a:r>
              <a:rPr lang="en-US" err="1"/>
              <a:t>Guang</a:t>
            </a:r>
            <a:r>
              <a:rPr lang="en-US"/>
              <a:t> Yang, </a:t>
            </a:r>
            <a:r>
              <a:rPr lang="en-US" err="1"/>
              <a:t>Zhi</a:t>
            </a:r>
            <a:r>
              <a:rPr lang="en-US"/>
              <a:t>-Gong Tang and Zhao-Hu Qin, Prediction of shock wave configurations in compression ramp flows - Hypervelocity Aerodynamics Institute, China Aerodynamics Research and Development Centre, </a:t>
            </a:r>
            <a:r>
              <a:rPr lang="en-US" err="1"/>
              <a:t>Mianyang</a:t>
            </a:r>
            <a:r>
              <a:rPr lang="en-US"/>
              <a:t> 621000, China – 2020</a:t>
            </a:r>
            <a:endParaRPr lang="ru-RU"/>
          </a:p>
          <a:p>
            <a:pPr marL="0" indent="0">
              <a:buNone/>
            </a:pPr>
            <a:r>
              <a:rPr lang="ru-RU"/>
              <a:t>[2] </a:t>
            </a:r>
            <a:r>
              <a:rPr lang="ru-RU" err="1"/>
              <a:t>Колган</a:t>
            </a:r>
            <a:r>
              <a:rPr lang="ru-RU"/>
              <a:t> В.П. Применение принципа минимальных значений производных к построению конечно-разностных схем для расчета разрывных решений газовой динамики - Ученые записки </a:t>
            </a:r>
            <a:r>
              <a:rPr lang="ru-RU" err="1"/>
              <a:t>цаги</a:t>
            </a:r>
            <a:r>
              <a:rPr lang="ru-RU"/>
              <a:t> – 1972</a:t>
            </a:r>
          </a:p>
          <a:p>
            <a:pPr marL="0" indent="0">
              <a:buNone/>
            </a:pPr>
            <a:r>
              <a:rPr lang="ru-RU"/>
              <a:t>[3] Петров К.П. Аэродинамика тел простейших форм. Научное издание - М: "Факториал", 1998. - 432 с. </a:t>
            </a:r>
          </a:p>
          <a:p>
            <a:pPr marL="0" indent="0">
              <a:buNone/>
            </a:pPr>
            <a:r>
              <a:rPr lang="ru-RU"/>
              <a:t>[4] Кудряшов И.Ю., Луцкий А.Е., </a:t>
            </a:r>
            <a:r>
              <a:rPr lang="ru-RU" err="1"/>
              <a:t>Северин</a:t>
            </a:r>
            <a:r>
              <a:rPr lang="ru-RU"/>
              <a:t> А.В. Численное исследование отрывного трансзвукового обтекания моделей с сужением хвостовой части - Препринты ИПМ им. М.В. Келдыша - 2010. № 7. 12 с. </a:t>
            </a:r>
          </a:p>
          <a:p>
            <a:pPr marL="0" indent="0">
              <a:buNone/>
            </a:pPr>
            <a:r>
              <a:rPr lang="ru-RU"/>
              <a:t>[5] Седов Л.И. Механика сплошных среды. Том 2 - М.:  Наука, 1970 г.</a:t>
            </a:r>
          </a:p>
          <a:p>
            <a:pPr marL="0" indent="0">
              <a:buNone/>
            </a:pPr>
            <a:r>
              <a:rPr lang="ru-RU"/>
              <a:t>[6] Стулов В.П. Лекции по газовой динамике// Учебник. – М.: ФИЗМАТЛИТ, 2004. – 192 с. -  </a:t>
            </a:r>
            <a:r>
              <a:rPr lang="en-US"/>
              <a:t>ISBN</a:t>
            </a:r>
            <a:r>
              <a:rPr lang="ru-RU"/>
              <a:t> 5-9221-0213-3</a:t>
            </a:r>
          </a:p>
          <a:p>
            <a:pPr marL="0" indent="0">
              <a:buNone/>
            </a:pPr>
            <a:r>
              <a:rPr lang="ru-RU"/>
              <a:t>[7] </a:t>
            </a:r>
            <a:r>
              <a:rPr lang="ru-RU" err="1"/>
              <a:t>Гарбарук</a:t>
            </a:r>
            <a:r>
              <a:rPr lang="ru-RU"/>
              <a:t> А.В. Конспект лекций дисциплины «Течения вязкой жидкости и модели турбулентности: методы расчета турбулентных течений»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65B66-C820-E446-8546-B33690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9D2C7-EE7B-FA4D-A01D-BE9BB8DA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226"/>
          </a:xfrm>
        </p:spPr>
        <p:txBody>
          <a:bodyPr/>
          <a:lstStyle/>
          <a:p>
            <a:r>
              <a:rPr lang="ru-RU"/>
              <a:t>Цель работы: исследование ударно-волновых конфигураций при обтекании угла сжатия. </a:t>
            </a:r>
          </a:p>
          <a:p>
            <a:r>
              <a:rPr lang="ru-RU"/>
              <a:t>Расчет всех характеристических углов.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36227A-702C-5C40-92FD-045493D04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31" y="2308042"/>
            <a:ext cx="4844143" cy="4268316"/>
          </a:xfrm>
          <a:prstGeom prst="rect">
            <a:avLst/>
          </a:prstGeom>
        </p:spPr>
      </p:pic>
      <p:sp>
        <p:nvSpPr>
          <p:cNvPr id="8" name="Надпись 3">
            <a:extLst>
              <a:ext uri="{FF2B5EF4-FFF2-40B4-BE49-F238E27FC236}">
                <a16:creationId xmlns:a16="http://schemas.microsoft.com/office/drawing/2014/main" id="{D3227D06-406B-6A43-849F-2E77E069E4B9}"/>
              </a:ext>
            </a:extLst>
          </p:cNvPr>
          <p:cNvSpPr txBox="1"/>
          <p:nvPr/>
        </p:nvSpPr>
        <p:spPr>
          <a:xfrm>
            <a:off x="5101136" y="5697309"/>
            <a:ext cx="1915795" cy="42917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Распределение плотности расчетной области.</a:t>
            </a:r>
            <a:endParaRPr lang="ru-RU" sz="110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990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89715-1BD4-9A44-9F22-CD19496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Теоретическая модель расчета углов ударных волн при отрывном обтекании угла сжатия</a:t>
            </a:r>
            <a:r>
              <a:rPr lang="en-US" b="1" baseline="30000" dirty="0">
                <a:hlinkClick r:id="rId3"/>
              </a:rPr>
              <a:t>[1]</a:t>
            </a:r>
            <a:endParaRPr lang="ru-RU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B6D19-79B3-3B48-BD37-BDBE9396C55F}"/>
                  </a:ext>
                </a:extLst>
              </p:cNvPr>
              <p:cNvSpPr txBox="1"/>
              <p:nvPr/>
            </p:nvSpPr>
            <p:spPr>
              <a:xfrm>
                <a:off x="788071" y="4534642"/>
                <a:ext cx="44542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−дивергенция скорости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D – </a:t>
                </a:r>
                <a:r>
                  <a:rPr lang="ru-RU" dirty="0"/>
                  <a:t>тензор скорости деформации</a:t>
                </a:r>
              </a:p>
              <a:p>
                <a:pPr/>
                <a:r>
                  <a:rPr lang="en-US" dirty="0"/>
                  <a:t>T – </a:t>
                </a:r>
                <a:r>
                  <a:rPr lang="ru-RU" dirty="0"/>
                  <a:t>тензор напряжения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диссипация кинетической энергии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4B6D19-79B3-3B48-BD37-BDBE9396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1" y="4534642"/>
                <a:ext cx="4454296" cy="1200329"/>
              </a:xfrm>
              <a:prstGeom prst="rect">
                <a:avLst/>
              </a:prstGeom>
              <a:blipFill>
                <a:blip r:embed="rId4"/>
                <a:stretch>
                  <a:fillRect l="-852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4">
            <a:extLst>
              <a:ext uri="{FF2B5EF4-FFF2-40B4-BE49-F238E27FC236}">
                <a16:creationId xmlns:a16="http://schemas.microsoft.com/office/drawing/2014/main" id="{DA5E4612-0E8F-BB4E-9EDB-833D42A12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20" y="4396674"/>
            <a:ext cx="5217160" cy="165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2E8F5A-10DA-9548-9024-14D19F9ACEA3}"/>
                  </a:ext>
                </a:extLst>
              </p:cNvPr>
              <p:cNvSpPr txBox="1"/>
              <p:nvPr/>
            </p:nvSpPr>
            <p:spPr>
              <a:xfrm>
                <a:off x="788071" y="1939775"/>
                <a:ext cx="10885097" cy="16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ур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. масс:                      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                                         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(2.1)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font177"/>
                </a:endParaRPr>
              </a:p>
              <a:p>
                <a:pPr>
                  <a:spcAft>
                    <a:spcPts val="8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ур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. моментов:               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𝜂𝜗</m:t>
                        </m:r>
                      </m:e>
                    </m:d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(2.2)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font177"/>
                </a:endParaRPr>
              </a:p>
              <a:p>
                <a:pPr>
                  <a:spcAft>
                    <a:spcPts val="8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ур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. кинетической энергии: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(2.3)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      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font177"/>
                </a:endParaRPr>
              </a:p>
              <a:p>
                <a:pPr>
                  <a:spcAft>
                    <a:spcPts val="8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,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font177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𝜂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𝜗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2E8F5A-10DA-9548-9024-14D19F9A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1" y="1939775"/>
                <a:ext cx="10885097" cy="1645643"/>
              </a:xfrm>
              <a:prstGeom prst="rect">
                <a:avLst/>
              </a:prstGeom>
              <a:blipFill>
                <a:blip r:embed="rId6"/>
                <a:stretch>
                  <a:fillRect l="-349" t="-1527" b="-4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4C1D1-FD04-F140-A3DD-7CAB38C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Вид функции диссипации кинетической энергии</a:t>
            </a:r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375E2EB4-D535-1540-8DC0-D7FEABB2A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35" t="2717" r="897" b="4012"/>
          <a:stretch/>
        </p:blipFill>
        <p:spPr>
          <a:xfrm>
            <a:off x="890336" y="2550694"/>
            <a:ext cx="8079205" cy="1732547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561AB2-B517-4B44-9223-4CB82C89A269}"/>
                  </a:ext>
                </a:extLst>
              </p:cNvPr>
              <p:cNvSpPr txBox="1"/>
              <p:nvPr/>
            </p:nvSpPr>
            <p:spPr>
              <a:xfrm>
                <a:off x="1098086" y="4783637"/>
                <a:ext cx="38208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m:t>потери кинетической энергии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m:t>отрицательная работа давления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561AB2-B517-4B44-9223-4CB82C89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6" y="4783637"/>
                <a:ext cx="3820885" cy="646331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для нахождения углов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2D80A1C4-5612-7C4E-B967-484904B7B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532017" cy="19532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 (3.2)</m:t>
                      </m:r>
                    </m:oMath>
                  </m:oMathPara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2D80A1C4-5612-7C4E-B967-484904B7B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532017" cy="1953260"/>
              </a:xfrm>
              <a:blipFill>
                <a:blip r:embed="rId3"/>
                <a:stretch>
                  <a:fillRect l="-2000" t="-12903" b="-12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0">
            <a:extLst>
              <a:ext uri="{FF2B5EF4-FFF2-40B4-BE49-F238E27FC236}">
                <a16:creationId xmlns:a16="http://schemas.microsoft.com/office/drawing/2014/main" id="{83B86D23-EEE8-DA4A-B7CE-EA0B4A6A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92" y="3778885"/>
            <a:ext cx="7161716" cy="2390866"/>
          </a:xfrm>
          <a:prstGeom prst="rect">
            <a:avLst/>
          </a:prstGeom>
        </p:spPr>
      </p:pic>
      <p:pic>
        <p:nvPicPr>
          <p:cNvPr id="9" name="Picture 35">
            <a:extLst>
              <a:ext uri="{FF2B5EF4-FFF2-40B4-BE49-F238E27FC236}">
                <a16:creationId xmlns:a16="http://schemas.microsoft.com/office/drawing/2014/main" id="{3EB43367-E757-6347-B38D-553FC9778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06" y="1754029"/>
            <a:ext cx="4783455" cy="1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B0104-7FDB-C94C-B182-CCD70814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диссипация</a:t>
            </a:r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9DD948C1-6139-3A4F-919E-53C5A5BF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3711" y="2130334"/>
            <a:ext cx="5106988" cy="1157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D2EE0F-5316-4C4E-951F-A849343C73B5}"/>
                  </a:ext>
                </a:extLst>
              </p:cNvPr>
              <p:cNvSpPr txBox="1"/>
              <p:nvPr/>
            </p:nvSpPr>
            <p:spPr>
              <a:xfrm>
                <a:off x="2954383" y="4173507"/>
                <a:ext cx="7247561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Дня нахождения минимума нужно, чтоб было выполнено два условия: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D2EE0F-5316-4C4E-951F-A84934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383" y="4173507"/>
                <a:ext cx="7247561" cy="810735"/>
              </a:xfrm>
              <a:prstGeom prst="rect">
                <a:avLst/>
              </a:prstGeom>
              <a:blipFill>
                <a:blip r:embed="rId4"/>
                <a:stretch>
                  <a:fillRect l="-699" t="-3077"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04E3C0-5B65-0046-9D99-F4E99390B921}"/>
              </a:ext>
            </a:extLst>
          </p:cNvPr>
          <p:cNvSpPr txBox="1"/>
          <p:nvPr/>
        </p:nvSpPr>
        <p:spPr>
          <a:xfrm>
            <a:off x="5812971" y="3563355"/>
            <a:ext cx="21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общая диссипация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D362F-E043-1C43-9280-C6D2DE222204}"/>
                  </a:ext>
                </a:extLst>
              </p:cNvPr>
              <p:cNvSpPr txBox="1"/>
              <p:nvPr/>
            </p:nvSpPr>
            <p:spPr>
              <a:xfrm>
                <a:off x="2954383" y="3528206"/>
                <a:ext cx="2980649" cy="380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𝑅𝐵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D362F-E043-1C43-9280-C6D2DE22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383" y="3528206"/>
                <a:ext cx="2980649" cy="380682"/>
              </a:xfrm>
              <a:prstGeom prst="rect">
                <a:avLst/>
              </a:prstGeom>
              <a:blipFill>
                <a:blip r:embed="rId5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DF01B-6EC1-2140-A89C-77F05D99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Численная модель расчета углов ударных волн</a:t>
            </a:r>
            <a:endParaRPr lang="ru-RU" dirty="0"/>
          </a:p>
        </p:txBody>
      </p:sp>
      <p:pic>
        <p:nvPicPr>
          <p:cNvPr id="4" name="Picture 33">
            <a:extLst>
              <a:ext uri="{FF2B5EF4-FFF2-40B4-BE49-F238E27FC236}">
                <a16:creationId xmlns:a16="http://schemas.microsoft.com/office/drawing/2014/main" id="{3BDB03F6-1345-C143-8C60-71E91A73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5" y="2610032"/>
            <a:ext cx="4903334" cy="3268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F9D424-567F-CE44-94F7-FA80EF8EACD2}"/>
                  </a:ext>
                </a:extLst>
              </p:cNvPr>
              <p:cNvSpPr txBox="1"/>
              <p:nvPr/>
            </p:nvSpPr>
            <p:spPr>
              <a:xfrm>
                <a:off x="888274" y="2011680"/>
                <a:ext cx="9079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Недостаток теоретической модели – нельзя явно выразить все неизвестные через угол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F9D424-567F-CE44-94F7-FA80EF8E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4" y="2011680"/>
                <a:ext cx="9079730" cy="369332"/>
              </a:xfrm>
              <a:prstGeom prst="rect">
                <a:avLst/>
              </a:prstGeom>
              <a:blipFill>
                <a:blip r:embed="rId3"/>
                <a:stretch>
                  <a:fillRect l="-699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63B9A-B951-D74D-89B5-24BE13FA06F9}"/>
                  </a:ext>
                </a:extLst>
              </p:cNvPr>
              <p:cNvSpPr txBox="1"/>
              <p:nvPr/>
            </p:nvSpPr>
            <p:spPr>
              <a:xfrm>
                <a:off x="5240951" y="5151511"/>
                <a:ext cx="5130958" cy="456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график зависимости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от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интервале от 0 до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63B9A-B951-D74D-89B5-24BE13FA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951" y="5151511"/>
                <a:ext cx="5130958" cy="456151"/>
              </a:xfrm>
              <a:prstGeom prst="rect">
                <a:avLst/>
              </a:prstGeom>
              <a:blipFill>
                <a:blip r:embed="rId4"/>
                <a:stretch>
                  <a:fillRect l="-988"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5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6B002-8010-9946-A6DA-EF3D21E1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Отбор подходящих точек в численном методе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637E34-C1FE-E543-8A02-B6A891E08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637E34-C1FE-E543-8A02-B6A891E08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234DA9-0A05-C240-8035-CFE01267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38" y="1651653"/>
            <a:ext cx="8391253" cy="5030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C6F65D-B66E-6E46-AB7B-229F7DCAF111}"/>
              </a:ext>
            </a:extLst>
          </p:cNvPr>
          <p:cNvSpPr txBox="1"/>
          <p:nvPr/>
        </p:nvSpPr>
        <p:spPr>
          <a:xfrm>
            <a:off x="5421085" y="2196620"/>
            <a:ext cx="3396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9C4FE-66DB-4846-BC22-D12BB26987CE}"/>
              </a:ext>
            </a:extLst>
          </p:cNvPr>
          <p:cNvSpPr txBox="1"/>
          <p:nvPr/>
        </p:nvSpPr>
        <p:spPr>
          <a:xfrm>
            <a:off x="9656173" y="2562380"/>
            <a:ext cx="3396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3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3A851-F4EB-5647-AC89-F163610F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Сравнение теоретической и численной моделей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98569AC8-8D58-E646-B8CF-C3EA3A2930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1572588"/>
                  </p:ext>
                </p:extLst>
              </p:nvPr>
            </p:nvGraphicFramePr>
            <p:xfrm>
              <a:off x="2795995" y="2153215"/>
              <a:ext cx="5844540" cy="10923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4116532889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3413904754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431612404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954459143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24757457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 = </a:t>
                          </a:r>
                          <a:r>
                            <a:rPr lang="ru-RU" sz="1400" dirty="0">
                              <a:effectLst/>
                            </a:rPr>
                            <a:t>6</a:t>
                          </a:r>
                          <a:br>
                            <a:rPr lang="en-US" sz="1400" dirty="0">
                              <a:effectLst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15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31217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4.81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13.01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10.18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17.85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24441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4.93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13.1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10.07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18.77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764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98569AC8-8D58-E646-B8CF-C3EA3A2930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1572588"/>
                  </p:ext>
                </p:extLst>
              </p:nvPr>
            </p:nvGraphicFramePr>
            <p:xfrm>
              <a:off x="2795995" y="2153215"/>
              <a:ext cx="5844540" cy="10923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4116532889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3413904754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431612404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954459143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2475745752"/>
                        </a:ext>
                      </a:extLst>
                    </a:gridCol>
                  </a:tblGrid>
                  <a:tr h="4384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87" t="-11429" r="-403261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1429" r="-2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11429" r="-1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11429" r="-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3333" t="-11429" r="-2222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1744"/>
                      </a:ext>
                    </a:extLst>
                  </a:tr>
                  <a:tr h="4389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4.81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13.01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10.18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17.85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2444162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4.93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13.1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10.07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18.77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7648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1178822A-6EF2-AE4E-8374-07CF4B30E7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587444"/>
                  </p:ext>
                </p:extLst>
              </p:nvPr>
            </p:nvGraphicFramePr>
            <p:xfrm>
              <a:off x="2795995" y="3429000"/>
              <a:ext cx="5844540" cy="120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165647518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2481464845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1676413039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2070929925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33756458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 = </a:t>
                          </a:r>
                          <a:r>
                            <a:rPr lang="ru-RU" sz="1400" dirty="0">
                              <a:effectLst/>
                            </a:rPr>
                            <a:t>6</a:t>
                          </a:r>
                          <a:br>
                            <a:rPr lang="ru-RU" sz="1400" dirty="0">
                              <a:effectLst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190511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8.34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16.04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19.66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29.68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1617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7.98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15.71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20.02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29.99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8503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1178822A-6EF2-AE4E-8374-07CF4B30E7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587444"/>
                  </p:ext>
                </p:extLst>
              </p:nvPr>
            </p:nvGraphicFramePr>
            <p:xfrm>
              <a:off x="2795995" y="3429000"/>
              <a:ext cx="5844540" cy="120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165647518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2481464845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1676413039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2070929925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3375645818"/>
                        </a:ext>
                      </a:extLst>
                    </a:gridCol>
                  </a:tblGrid>
                  <a:tr h="5496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87" t="-11628" r="-403261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11628" r="-298925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11628" r="-198925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11628" r="-98925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3333" t="-11628" r="-2222" b="-1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051167"/>
                      </a:ext>
                    </a:extLst>
                  </a:tr>
                  <a:tr h="4389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8.34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16.04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19.66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29.68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161728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7.98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15.71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20.02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29.99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8503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12D14EDA-C890-D845-B25F-2E758B04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932742"/>
                  </p:ext>
                </p:extLst>
              </p:nvPr>
            </p:nvGraphicFramePr>
            <p:xfrm>
              <a:off x="2795995" y="4816037"/>
              <a:ext cx="5844540" cy="10923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3785179613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2634890667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3319737427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540750455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26719656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 = </a:t>
                          </a:r>
                          <a:r>
                            <a:rPr lang="ru-RU" sz="1400" dirty="0">
                              <a:effectLst/>
                            </a:rPr>
                            <a:t>6</a:t>
                          </a:r>
                          <a:br>
                            <a:rPr lang="en-US" sz="1400" dirty="0">
                              <a:effectLst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15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25610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4.63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10.54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16.79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2052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4.65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10.55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16.79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2566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12D14EDA-C890-D845-B25F-2E758B0450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932742"/>
                  </p:ext>
                </p:extLst>
              </p:nvPr>
            </p:nvGraphicFramePr>
            <p:xfrm>
              <a:off x="2795995" y="4816037"/>
              <a:ext cx="5844540" cy="10923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1415">
                      <a:extLst>
                        <a:ext uri="{9D8B030D-6E8A-4147-A177-3AD203B41FA5}">
                          <a16:colId xmlns:a16="http://schemas.microsoft.com/office/drawing/2014/main" val="3785179613"/>
                        </a:ext>
                      </a:extLst>
                    </a:gridCol>
                    <a:gridCol w="1179195">
                      <a:extLst>
                        <a:ext uri="{9D8B030D-6E8A-4147-A177-3AD203B41FA5}">
                          <a16:colId xmlns:a16="http://schemas.microsoft.com/office/drawing/2014/main" val="2634890667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3319737427"/>
                        </a:ext>
                      </a:extLst>
                    </a:gridCol>
                    <a:gridCol w="1181735">
                      <a:extLst>
                        <a:ext uri="{9D8B030D-6E8A-4147-A177-3AD203B41FA5}">
                          <a16:colId xmlns:a16="http://schemas.microsoft.com/office/drawing/2014/main" val="3540750455"/>
                        </a:ext>
                      </a:extLst>
                    </a:gridCol>
                    <a:gridCol w="1141095">
                      <a:extLst>
                        <a:ext uri="{9D8B030D-6E8A-4147-A177-3AD203B41FA5}">
                          <a16:colId xmlns:a16="http://schemas.microsoft.com/office/drawing/2014/main" val="2671965642"/>
                        </a:ext>
                      </a:extLst>
                    </a:gridCol>
                  </a:tblGrid>
                  <a:tr h="4384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87" t="-14286" r="-403261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000" t="-14286" r="-2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000" t="-14286" r="-1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0000" t="-14286" r="-98925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13333" t="-14286" r="-2222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2561079"/>
                      </a:ext>
                    </a:extLst>
                  </a:tr>
                  <a:tr h="4389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Численный расчет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4.63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10.54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16.79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2052189"/>
                      </a:ext>
                    </a:extLst>
                  </a:tr>
                  <a:tr h="21494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Статья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4.65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10.55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10.35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16.79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font17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25667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8845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857</Words>
  <Application>Microsoft Macintosh PowerPoint</Application>
  <PresentationFormat>Широкоэкранный</PresentationFormat>
  <Paragraphs>166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ФЕДЕРАЛЬНОЕ ГОСУДАРСТВЕННОЕ БЮДЖЕТНОЕ ОБРАЗОВАТЕЛЬНОЕ УЧРЕЖДЕНИЕ ВЫСШЕГО ОБРАЗОВАНИЯ "МОСКОВСКИЙ ГОСУДАРСТВЕННЫЙ УНИВЕРСИТЕТ имени М.В.ЛОМОНОСОВА" МЕХАНИКО-МАТЕМАТИЧЕСКИЙ ФАКУЛЬТЕТ КАФЕДРА Вычислительной механики  ВЫПУСКНАЯ КВАЛИФИКАЦИОННАЯ РАБОТА (ДИПЛОМНАЯ РАБОТА) специалиста   ИССЛЕДОВАНИЕ УДАРНОВОЛНОВЫХ КОНФИГУРАЦИЙ  </vt:lpstr>
      <vt:lpstr>Цель работы</vt:lpstr>
      <vt:lpstr>Теоретическая модель расчета углов ударных волн при отрывном обтекании угла сжатия[1]</vt:lpstr>
      <vt:lpstr>Вид функции диссипации кинетической энергии</vt:lpstr>
      <vt:lpstr>Система для нахождения углов</vt:lpstr>
      <vt:lpstr>Общая диссипация</vt:lpstr>
      <vt:lpstr>Численная модель расчета углов ударных волн</vt:lpstr>
      <vt:lpstr>Отбор подходящих точек в численном методе</vt:lpstr>
      <vt:lpstr>Сравнение теоретической и численной моделей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dc:title>
  <dc:creator>Липартелиани Георгий Гурамович</dc:creator>
  <cp:lastModifiedBy>Microsoft Office User</cp:lastModifiedBy>
  <cp:revision>36</cp:revision>
  <dcterms:created xsi:type="dcterms:W3CDTF">2019-05-19T14:56:28Z</dcterms:created>
  <dcterms:modified xsi:type="dcterms:W3CDTF">2022-06-01T07:47:46Z</dcterms:modified>
</cp:coreProperties>
</file>